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fntdata" ContentType="application/x-fontdata"/>
  <Default Extension="png" ContentType="image/png"/>
  <Default Extension="svg" ContentType="image/svg"/>
  <Default Extension="wmf" ContentType="image/x-wmf"/>
  <Override PartName="/customXml/item1.xml" ContentType="application/xml"/>
  <Override PartName="/customXml/item2.xml" ContentType="application/xml"/>
  <Override PartName="/customXml/item3.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9-->
<p:presentation xmlns:r="http://schemas.openxmlformats.org/officeDocument/2006/relationships" xmlns:a="http://schemas.openxmlformats.org/drawingml/2006/main" xmlns:p="http://schemas.openxmlformats.org/presentationml/2006/main" removePersonalInfoOnSave="1" embedTrueTypeFonts="1" saveSubsetFonts="1">
  <p:sldMasterIdLst>
    <p:sldMasterId id="2147483665" r:id="rId4"/>
    <p:sldMasterId id="2147483682" r:id="rId5"/>
  </p:sldMasterIdLst>
  <p:notesMasterIdLst>
    <p:notesMasterId r:id="rId6"/>
  </p:notesMasterIdLst>
  <p:handoutMasterIdLst>
    <p:handoutMasterId r:id="rId7"/>
  </p:handoutMasterIdLst>
  <p:sldIdLst>
    <p:sldId id="2147479775" r:id="rId8"/>
    <p:sldId id="2147346449" r:id="rId9"/>
    <p:sldId id="2147346446" r:id="rId10"/>
    <p:sldId id="2147346448" r:id="rId11"/>
    <p:sldId id="2147346447" r:id="rId12"/>
    <p:sldId id="2147479776" r:id="rId13"/>
    <p:sldId id="1118597793" r:id="rId14"/>
    <p:sldId id="898270027" r:id="rId15"/>
    <p:sldId id="1289964896" r:id="rId16"/>
    <p:sldId id="1301586399" r:id="rId17"/>
    <p:sldId id="2109093156" r:id="rId18"/>
    <p:sldId id="1394198328" r:id="rId19"/>
    <p:sldId id="450467354" r:id="rId20"/>
    <p:sldId id="2079359829" r:id="rId21"/>
    <p:sldId id="6938811" r:id="rId22"/>
    <p:sldId id="1858103045" r:id="rId23"/>
    <p:sldId id="1120149778" r:id="rId24"/>
    <p:sldId id="1824267150" r:id="rId25"/>
    <p:sldId id="998408207" r:id="rId26"/>
    <p:sldId id="266258115" r:id="rId27"/>
    <p:sldId id="9487997" r:id="rId28"/>
    <p:sldId id="1010887910" r:id="rId29"/>
    <p:sldId id="186224978" r:id="rId30"/>
    <p:sldId id="371834554" r:id="rId31"/>
    <p:sldId id="1790047940" r:id="rId32"/>
    <p:sldId id="1716726134" r:id="rId33"/>
    <p:sldId id="2037974050" r:id="rId34"/>
    <p:sldId id="1958840879" r:id="rId35"/>
    <p:sldId id="486" r:id="rId36"/>
    <p:sldId id="389" r:id="rId37"/>
    <p:sldId id="1742529311" r:id="rId38"/>
    <p:sldId id="485" r:id="rId39"/>
    <p:sldId id="365" r:id="rId40"/>
    <p:sldId id="2147479779" r:id="rId41"/>
    <p:sldId id="2147479781" r:id="rId42"/>
    <p:sldId id="2147479782" r:id="rId43"/>
    <p:sldId id="2147479783" r:id="rId44"/>
    <p:sldId id="2147479777" r:id="rId45"/>
    <p:sldId id="1742529308" r:id="rId46"/>
    <p:sldId id="2147479780" r:id="rId47"/>
    <p:sldId id="2147479784" r:id="rId48"/>
    <p:sldId id="2147479778" r:id="rId49"/>
    <p:sldId id="1742529309" r:id="rId50"/>
    <p:sldId id="1742529306" r:id="rId51"/>
    <p:sldId id="1742529307" r:id="rId52"/>
    <p:sldId id="1446330136" r:id="rId53"/>
    <p:sldId id="1104045867" r:id="rId54"/>
    <p:sldId id="938724880" r:id="rId55"/>
    <p:sldId id="1816532413" r:id="rId56"/>
    <p:sldId id="693441298" r:id="rId57"/>
    <p:sldId id="43907561" r:id="rId58"/>
    <p:sldId id="573090549" r:id="rId59"/>
    <p:sldId id="824927383" r:id="rId60"/>
    <p:sldId id="1859946668" r:id="rId61"/>
    <p:sldId id="626899214" r:id="rId62"/>
    <p:sldId id="1282744821" r:id="rId63"/>
    <p:sldId id="97576861" r:id="rId64"/>
    <p:sldId id="1125270227" r:id="rId65"/>
    <p:sldId id="1900143355" r:id="rId66"/>
    <p:sldId id="397578047" r:id="rId67"/>
    <p:sldId id="284572107" r:id="rId68"/>
    <p:sldId id="1609210419" r:id="rId69"/>
    <p:sldId id="578262713" r:id="rId70"/>
    <p:sldId id="709478354" r:id="rId71"/>
    <p:sldId id="652878728" r:id="rId72"/>
    <p:sldId id="157724698" r:id="rId73"/>
    <p:sldId id="880272058" r:id="rId74"/>
  </p:sldIdLst>
  <p:sldSz cx="12192000" cy="6858000"/>
  <p:notesSz cx="6858000" cy="9144000"/>
  <p:embeddedFontLst>
    <p:embeddedFont>
      <p:font typeface="Arial Black" panose="020B0A04020102020204" pitchFamily="34" charset="0"/>
      <p:bold r:id="rId76"/>
    </p:embeddedFont>
    <p:embeddedFont>
      <p:font typeface="Barlow" panose="00000500000000000000" pitchFamily="2" charset="0"/>
      <p:regular r:id="rId77"/>
      <p:bold r:id="rId78"/>
      <p:italic r:id="rId79"/>
      <p:boldItalic r:id="rId80"/>
    </p:embeddedFont>
    <p:embeddedFont>
      <p:font typeface="Barlow Light" panose="00000400000000000000" pitchFamily="2" charset="0"/>
      <p:regular r:id="rId81"/>
      <p:italic r:id="rId82"/>
    </p:embeddedFont>
    <p:embeddedFont>
      <p:font typeface="Barlow Semi Condensed ExLight" panose="00000306000000000000" pitchFamily="2" charset="0"/>
      <p:regular r:id="rId83"/>
      <p:italic r:id="rId84"/>
    </p:embeddedFont>
    <p:embeddedFont>
      <p:font typeface="Barlow Semi Condensed Light" panose="00000406000000000000" pitchFamily="2" charset="0"/>
      <p:regular r:id="rId85"/>
      <p:italic r:id="rId86"/>
    </p:embeddedFont>
    <p:embeddedFont>
      <p:font typeface="Barlow Semi Condensed SemiBold" panose="00000706000000000000" pitchFamily="2" charset="0"/>
      <p:bold r:id="rId87"/>
      <p:boldItalic r:id="rId88"/>
    </p:embeddedFont>
    <p:embeddedFont>
      <p:font typeface="Barlow SemiBold" panose="00000700000000000000" pitchFamily="2" charset="0"/>
      <p:bold r:id="rId89"/>
      <p:boldItalic r:id="rId90"/>
    </p:embeddedFont>
    <p:embeddedFont>
      <p:font typeface="Calibri" panose="020F0502020204030204" pitchFamily="34" charset="0"/>
      <p:regular r:id="rId91"/>
      <p:bold r:id="rId92"/>
      <p:italic r:id="rId93"/>
      <p:boldItalic r:id="rId94"/>
    </p:embeddedFont>
  </p:embeddedFontLst>
  <p:custDataLst>
    <p:tags r:id="rId7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MR Insights" id="{8A98C845-6743-4BE0-B6BA-702AFAACB6CF}">
          <p14:sldIdLst>
            <p14:sldId id="2147479775"/>
            <p14:sldId id="2147346449"/>
            <p14:sldId id="2147346446"/>
            <p14:sldId id="2147346448"/>
            <p14:sldId id="2147346447"/>
            <p14:sldId id="2147479776"/>
            <p14:sldId id="1118597793"/>
            <p14:sldId id="898270027"/>
            <p14:sldId id="1289964896"/>
            <p14:sldId id="1301586399"/>
            <p14:sldId id="2109093156"/>
            <p14:sldId id="1394198328"/>
            <p14:sldId id="450467354"/>
            <p14:sldId id="2079359829"/>
            <p14:sldId id="6938811"/>
            <p14:sldId id="1858103045"/>
            <p14:sldId id="1120149778"/>
            <p14:sldId id="1824267150"/>
            <p14:sldId id="998408207"/>
            <p14:sldId id="266258115"/>
            <p14:sldId id="9487997"/>
            <p14:sldId id="1010887910"/>
            <p14:sldId id="186224978"/>
            <p14:sldId id="371834554"/>
            <p14:sldId id="1790047940"/>
            <p14:sldId id="1716726134"/>
            <p14:sldId id="2037974050"/>
            <p14:sldId id="1958840879"/>
          </p14:sldIdLst>
        </p14:section>
        <p14:section name="Population Health" id="{EDA481CA-3CED-4690-B441-EBA75180E3D0}">
          <p14:sldIdLst>
            <p14:sldId id="486"/>
            <p14:sldId id="389"/>
            <p14:sldId id="1742529311"/>
            <p14:sldId id="485"/>
            <p14:sldId id="365"/>
            <p14:sldId id="2147479779"/>
            <p14:sldId id="2147479781"/>
            <p14:sldId id="2147479782"/>
            <p14:sldId id="2147479783"/>
            <p14:sldId id="2147479777"/>
            <p14:sldId id="1742529308"/>
            <p14:sldId id="2147479780"/>
            <p14:sldId id="2147479784"/>
            <p14:sldId id="2147479778"/>
            <p14:sldId id="1742529309"/>
            <p14:sldId id="1742529306"/>
            <p14:sldId id="1742529307"/>
            <p14:sldId id="1446330136"/>
            <p14:sldId id="1104045867"/>
            <p14:sldId id="938724880"/>
            <p14:sldId id="1816532413"/>
            <p14:sldId id="693441298"/>
            <p14:sldId id="43907561"/>
            <p14:sldId id="573090549"/>
            <p14:sldId id="824927383"/>
            <p14:sldId id="1859946668"/>
            <p14:sldId id="626899214"/>
            <p14:sldId id="1282744821"/>
            <p14:sldId id="97576861"/>
            <p14:sldId id="1125270227"/>
            <p14:sldId id="1900143355"/>
            <p14:sldId id="397578047"/>
            <p14:sldId id="284572107"/>
            <p14:sldId id="1609210419"/>
            <p14:sldId id="578262713"/>
            <p14:sldId id="709478354"/>
            <p14:sldId id="652878728"/>
            <p14:sldId id="157724698"/>
            <p14:sldId id="88027205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FFFFFF"/>
    <a:srgbClr val="517CA6"/>
    <a:srgbClr val="948D86"/>
    <a:srgbClr val="DEE1E3"/>
    <a:srgbClr val="87A4C0"/>
    <a:srgbClr val="92A67E"/>
    <a:srgbClr val="D7A67D"/>
    <a:srgbClr val="2B333A"/>
    <a:srgbClr val="BDC3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6" y="336"/>
      </p:cViewPr>
      <p:guideLst/>
    </p:cSldViewPr>
  </p:slideViewPr>
  <p:notesTextViewPr>
    <p:cViewPr>
      <p:scale>
        <a:sx n="1" d="1"/>
        <a:sy n="1" d="1"/>
      </p:scale>
      <p:origin x="0" y="0"/>
    </p:cViewPr>
  </p:notesTextViewPr>
  <p:notesViewPr>
    <p:cSldViewPr snapToGrid="0">
      <p:cViewPr>
        <p:scale>
          <a:sx n="1" d="100"/>
          <a:sy n="1" d="100"/>
        </p:scale>
        <p:origin x="0" y="0"/>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3.xml" /><Relationship Id="rId11" Type="http://schemas.openxmlformats.org/officeDocument/2006/relationships/slide" Target="slides/slide4.xml" /><Relationship Id="rId12" Type="http://schemas.openxmlformats.org/officeDocument/2006/relationships/slide" Target="slides/slide5.xml" /><Relationship Id="rId13" Type="http://schemas.openxmlformats.org/officeDocument/2006/relationships/slide" Target="slides/slide6.xml" /><Relationship Id="rId14" Type="http://schemas.openxmlformats.org/officeDocument/2006/relationships/slide" Target="slides/slide7.xml" /><Relationship Id="rId15" Type="http://schemas.openxmlformats.org/officeDocument/2006/relationships/slide" Target="slides/slide8.xml" /><Relationship Id="rId16" Type="http://schemas.openxmlformats.org/officeDocument/2006/relationships/slide" Target="slides/slide9.xml" /><Relationship Id="rId17" Type="http://schemas.openxmlformats.org/officeDocument/2006/relationships/slide" Target="slides/slide10.xml" /><Relationship Id="rId18" Type="http://schemas.openxmlformats.org/officeDocument/2006/relationships/slide" Target="slides/slide11.xml" /><Relationship Id="rId19" Type="http://schemas.openxmlformats.org/officeDocument/2006/relationships/slide" Target="slides/slide12.xml" /><Relationship Id="rId2" Type="http://schemas.openxmlformats.org/officeDocument/2006/relationships/customXml" Target="../customXml/item2.xml" /><Relationship Id="rId20" Type="http://schemas.openxmlformats.org/officeDocument/2006/relationships/slide" Target="slides/slide13.xml" /><Relationship Id="rId21" Type="http://schemas.openxmlformats.org/officeDocument/2006/relationships/slide" Target="slides/slide14.xml" /><Relationship Id="rId22" Type="http://schemas.openxmlformats.org/officeDocument/2006/relationships/slide" Target="slides/slide15.xml" /><Relationship Id="rId23" Type="http://schemas.openxmlformats.org/officeDocument/2006/relationships/slide" Target="slides/slide16.xml" /><Relationship Id="rId24" Type="http://schemas.openxmlformats.org/officeDocument/2006/relationships/slide" Target="slides/slide17.xml" /><Relationship Id="rId25" Type="http://schemas.openxmlformats.org/officeDocument/2006/relationships/slide" Target="slides/slide18.xml" /><Relationship Id="rId26" Type="http://schemas.openxmlformats.org/officeDocument/2006/relationships/slide" Target="slides/slide19.xml" /><Relationship Id="rId27" Type="http://schemas.openxmlformats.org/officeDocument/2006/relationships/slide" Target="slides/slide20.xml" /><Relationship Id="rId28" Type="http://schemas.openxmlformats.org/officeDocument/2006/relationships/slide" Target="slides/slide21.xml" /><Relationship Id="rId29" Type="http://schemas.openxmlformats.org/officeDocument/2006/relationships/slide" Target="slides/slide22.xml" /><Relationship Id="rId3" Type="http://schemas.openxmlformats.org/officeDocument/2006/relationships/customXml" Target="../customXml/item3.xml" /><Relationship Id="rId30" Type="http://schemas.openxmlformats.org/officeDocument/2006/relationships/slide" Target="slides/slide23.xml" /><Relationship Id="rId31" Type="http://schemas.openxmlformats.org/officeDocument/2006/relationships/slide" Target="slides/slide24.xml" /><Relationship Id="rId32" Type="http://schemas.openxmlformats.org/officeDocument/2006/relationships/slide" Target="slides/slide25.xml" /><Relationship Id="rId33" Type="http://schemas.openxmlformats.org/officeDocument/2006/relationships/slide" Target="slides/slide26.xml" /><Relationship Id="rId34" Type="http://schemas.openxmlformats.org/officeDocument/2006/relationships/slide" Target="slides/slide27.xml" /><Relationship Id="rId35" Type="http://schemas.openxmlformats.org/officeDocument/2006/relationships/slide" Target="slides/slide28.xml" /><Relationship Id="rId36" Type="http://schemas.openxmlformats.org/officeDocument/2006/relationships/slide" Target="slides/slide29.xml" /><Relationship Id="rId37" Type="http://schemas.openxmlformats.org/officeDocument/2006/relationships/slide" Target="slides/slide30.xml" /><Relationship Id="rId38" Type="http://schemas.openxmlformats.org/officeDocument/2006/relationships/slide" Target="slides/slide31.xml" /><Relationship Id="rId39" Type="http://schemas.openxmlformats.org/officeDocument/2006/relationships/slide" Target="slides/slide32.xml" /><Relationship Id="rId4" Type="http://schemas.openxmlformats.org/officeDocument/2006/relationships/slideMaster" Target="slideMasters/slideMaster1.xml" /><Relationship Id="rId40" Type="http://schemas.openxmlformats.org/officeDocument/2006/relationships/slide" Target="slides/slide33.xml" /><Relationship Id="rId41" Type="http://schemas.openxmlformats.org/officeDocument/2006/relationships/slide" Target="slides/slide34.xml" /><Relationship Id="rId42" Type="http://schemas.openxmlformats.org/officeDocument/2006/relationships/slide" Target="slides/slide35.xml" /><Relationship Id="rId43" Type="http://schemas.openxmlformats.org/officeDocument/2006/relationships/slide" Target="slides/slide36.xml" /><Relationship Id="rId44" Type="http://schemas.openxmlformats.org/officeDocument/2006/relationships/slide" Target="slides/slide37.xml" /><Relationship Id="rId45" Type="http://schemas.openxmlformats.org/officeDocument/2006/relationships/slide" Target="slides/slide38.xml" /><Relationship Id="rId46" Type="http://schemas.openxmlformats.org/officeDocument/2006/relationships/slide" Target="slides/slide39.xml" /><Relationship Id="rId47" Type="http://schemas.openxmlformats.org/officeDocument/2006/relationships/slide" Target="slides/slide40.xml" /><Relationship Id="rId48" Type="http://schemas.openxmlformats.org/officeDocument/2006/relationships/slide" Target="slides/slide41.xml" /><Relationship Id="rId49" Type="http://schemas.openxmlformats.org/officeDocument/2006/relationships/slide" Target="slides/slide42.xml" /><Relationship Id="rId5" Type="http://schemas.openxmlformats.org/officeDocument/2006/relationships/slideMaster" Target="slideMasters/slideMaster2.xml" /><Relationship Id="rId50" Type="http://schemas.openxmlformats.org/officeDocument/2006/relationships/slide" Target="slides/slide43.xml" /><Relationship Id="rId51" Type="http://schemas.openxmlformats.org/officeDocument/2006/relationships/slide" Target="slides/slide44.xml" /><Relationship Id="rId52" Type="http://schemas.openxmlformats.org/officeDocument/2006/relationships/slide" Target="slides/slide45.xml" /><Relationship Id="rId53" Type="http://schemas.openxmlformats.org/officeDocument/2006/relationships/slide" Target="slides/slide46.xml" /><Relationship Id="rId54" Type="http://schemas.openxmlformats.org/officeDocument/2006/relationships/slide" Target="slides/slide47.xml" /><Relationship Id="rId55" Type="http://schemas.openxmlformats.org/officeDocument/2006/relationships/slide" Target="slides/slide48.xml" /><Relationship Id="rId56" Type="http://schemas.openxmlformats.org/officeDocument/2006/relationships/slide" Target="slides/slide49.xml" /><Relationship Id="rId57" Type="http://schemas.openxmlformats.org/officeDocument/2006/relationships/slide" Target="slides/slide50.xml" /><Relationship Id="rId58" Type="http://schemas.openxmlformats.org/officeDocument/2006/relationships/slide" Target="slides/slide51.xml" /><Relationship Id="rId59" Type="http://schemas.openxmlformats.org/officeDocument/2006/relationships/slide" Target="slides/slide52.xml" /><Relationship Id="rId6" Type="http://schemas.openxmlformats.org/officeDocument/2006/relationships/notesMaster" Target="notesMasters/notesMaster1.xml" /><Relationship Id="rId60" Type="http://schemas.openxmlformats.org/officeDocument/2006/relationships/slide" Target="slides/slide53.xml" /><Relationship Id="rId61" Type="http://schemas.openxmlformats.org/officeDocument/2006/relationships/slide" Target="slides/slide54.xml" /><Relationship Id="rId62" Type="http://schemas.openxmlformats.org/officeDocument/2006/relationships/slide" Target="slides/slide55.xml" /><Relationship Id="rId63" Type="http://schemas.openxmlformats.org/officeDocument/2006/relationships/slide" Target="slides/slide56.xml" /><Relationship Id="rId64" Type="http://schemas.openxmlformats.org/officeDocument/2006/relationships/slide" Target="slides/slide57.xml" /><Relationship Id="rId65" Type="http://schemas.openxmlformats.org/officeDocument/2006/relationships/slide" Target="slides/slide58.xml" /><Relationship Id="rId66" Type="http://schemas.openxmlformats.org/officeDocument/2006/relationships/slide" Target="slides/slide59.xml" /><Relationship Id="rId67" Type="http://schemas.openxmlformats.org/officeDocument/2006/relationships/slide" Target="slides/slide60.xml" /><Relationship Id="rId68" Type="http://schemas.openxmlformats.org/officeDocument/2006/relationships/slide" Target="slides/slide61.xml" /><Relationship Id="rId69" Type="http://schemas.openxmlformats.org/officeDocument/2006/relationships/slide" Target="slides/slide62.xml" /><Relationship Id="rId7" Type="http://schemas.openxmlformats.org/officeDocument/2006/relationships/handoutMaster" Target="handoutMasters/handoutMaster1.xml" /><Relationship Id="rId70" Type="http://schemas.openxmlformats.org/officeDocument/2006/relationships/slide" Target="slides/slide63.xml" /><Relationship Id="rId71" Type="http://schemas.openxmlformats.org/officeDocument/2006/relationships/slide" Target="slides/slide64.xml" /><Relationship Id="rId72" Type="http://schemas.openxmlformats.org/officeDocument/2006/relationships/slide" Target="slides/slide65.xml" /><Relationship Id="rId73" Type="http://schemas.openxmlformats.org/officeDocument/2006/relationships/slide" Target="slides/slide66.xml" /><Relationship Id="rId74" Type="http://schemas.openxmlformats.org/officeDocument/2006/relationships/slide" Target="slides/slide67.xml" /><Relationship Id="rId75" Type="http://schemas.openxmlformats.org/officeDocument/2006/relationships/tags" Target="tags/tag4.xml" /><Relationship Id="rId76" Type="http://schemas.openxmlformats.org/officeDocument/2006/relationships/font" Target="fonts/font1.fntdata" /><Relationship Id="rId77" Type="http://schemas.openxmlformats.org/officeDocument/2006/relationships/font" Target="fonts/font2.fntdata" /><Relationship Id="rId78" Type="http://schemas.openxmlformats.org/officeDocument/2006/relationships/font" Target="fonts/font3.fntdata" /><Relationship Id="rId79" Type="http://schemas.openxmlformats.org/officeDocument/2006/relationships/font" Target="fonts/font4.fntdata" /><Relationship Id="rId8" Type="http://schemas.openxmlformats.org/officeDocument/2006/relationships/slide" Target="slides/slide1.xml" /><Relationship Id="rId80" Type="http://schemas.openxmlformats.org/officeDocument/2006/relationships/font" Target="fonts/font5.fntdata" /><Relationship Id="rId81" Type="http://schemas.openxmlformats.org/officeDocument/2006/relationships/font" Target="fonts/font6.fntdata" /><Relationship Id="rId82" Type="http://schemas.openxmlformats.org/officeDocument/2006/relationships/font" Target="fonts/font7.fntdata" /><Relationship Id="rId83" Type="http://schemas.openxmlformats.org/officeDocument/2006/relationships/font" Target="fonts/font8.fntdata" /><Relationship Id="rId84" Type="http://schemas.openxmlformats.org/officeDocument/2006/relationships/font" Target="fonts/font9.fntdata" /><Relationship Id="rId85" Type="http://schemas.openxmlformats.org/officeDocument/2006/relationships/font" Target="fonts/font10.fntdata" /><Relationship Id="rId86" Type="http://schemas.openxmlformats.org/officeDocument/2006/relationships/font" Target="fonts/font11.fntdata" /><Relationship Id="rId87" Type="http://schemas.openxmlformats.org/officeDocument/2006/relationships/font" Target="fonts/font12.fntdata" /><Relationship Id="rId88" Type="http://schemas.openxmlformats.org/officeDocument/2006/relationships/font" Target="fonts/font13.fntdata" /><Relationship Id="rId89" Type="http://schemas.openxmlformats.org/officeDocument/2006/relationships/font" Target="fonts/font14.fntdata" /><Relationship Id="rId9" Type="http://schemas.openxmlformats.org/officeDocument/2006/relationships/slide" Target="slides/slide2.xml" /><Relationship Id="rId90" Type="http://schemas.openxmlformats.org/officeDocument/2006/relationships/font" Target="fonts/font15.fntdata" /><Relationship Id="rId91" Type="http://schemas.openxmlformats.org/officeDocument/2006/relationships/font" Target="fonts/font16.fntdata" /><Relationship Id="rId92" Type="http://schemas.openxmlformats.org/officeDocument/2006/relationships/font" Target="fonts/font17.fntdata" /><Relationship Id="rId93" Type="http://schemas.openxmlformats.org/officeDocument/2006/relationships/font" Target="fonts/font18.fntdata" /><Relationship Id="rId94" Type="http://schemas.openxmlformats.org/officeDocument/2006/relationships/font" Target="fonts/font19.fntdata" /><Relationship Id="rId95" Type="http://schemas.openxmlformats.org/officeDocument/2006/relationships/presProps" Target="presProps.xml" /><Relationship Id="rId96" Type="http://schemas.openxmlformats.org/officeDocument/2006/relationships/viewProps" Target="viewProps.xml" /><Relationship Id="rId97" Type="http://schemas.openxmlformats.org/officeDocument/2006/relationships/theme" Target="theme/theme1.xml" /><Relationship Id="rId98" Type="http://schemas.openxmlformats.org/officeDocument/2006/relationships/tableStyles" Target="tableStyles.xml" /></Relationships>
</file>

<file path=ppt/charts/_rels/chart1.xml.rels>&#65279;<?xml version="1.0" encoding="utf-8" standalone="yes"?><Relationships xmlns="http://schemas.openxmlformats.org/package/2006/relationships"><Relationship Id="rId1" Type="http://schemas.openxmlformats.org/officeDocument/2006/relationships/oleObject" Target="file:///\\loki\klasfilesrv\KLAS%20Current%20Projects\KLAS%20Study%202022%20ValueBased%20Care%20Reimbursement\KLAS%20Study%202022%20ValueBased%20Care%20Reimbursement%20Data%20bad%20data.xlsx" TargetMode="External" /><Relationship Id="rId2" Type="http://schemas.microsoft.com/office/2011/relationships/chartColorStyle" Target="colors1.xml" /><Relationship Id="rId3" Type="http://schemas.microsoft.com/office/2011/relationships/chartStyle" Target="style1.xml" /></Relationships>
</file>

<file path=ppt/charts/chart1.xml><?xml version="1.0" encoding="utf-8"?>
<c:chartSpace xmlns:a="http://schemas.openxmlformats.org/drawingml/2006/main" xmlns:r="http://schemas.openxmlformats.org/officeDocument/2006/relationships"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Percentage</a:t>
            </a:r>
            <a:r>
              <a:rPr lang="en-US" baseline="0"/>
              <a:t> Risk Adoption By Contract 2022 n=62</a:t>
            </a:r>
            <a:endParaRPr lang="en-US"/>
          </a:p>
        </c:rich>
      </c:tx>
      <c:overlay val="0"/>
      <c:spPr>
        <a:noFill/>
        <a:ln>
          <a:noFill/>
        </a:ln>
        <a:effectLst/>
      </c:spPr>
      <c:txPr>
        <a:bodyPr rot="0" spcFirstLastPara="1" vertOverflow="ellipsis" vert="horz" wrap="square" anchor="ctr" anchorCtr="1"/>
        <a:p>
          <a:pPr>
            <a:defRPr sz="1400" b="0" i="0" u="none" strike="noStrike" kern="1200" spc="0" baseline="0" smtId="4294967295">
              <a:solidFill>
                <a:schemeClr val="tx1">
                  <a:lumMod val="65000"/>
                  <a:lumOff val="35000"/>
                </a:schemeClr>
              </a:solidFill>
              <a:latin typeface="+mn-lt"/>
              <a:ea typeface="+mn-ea"/>
              <a:cs typeface="+mn-cs"/>
            </a:defRPr>
          </a:pPr>
          <a:endParaRPr sz="1400" b="0" i="0" u="none" strike="noStrike" kern="1200" spc="0" baseline="0" smtId="4294967295">
            <a:solidFill>
              <a:schemeClr val="tx1">
                <a:lumMod val="65000"/>
                <a:lumOff val="35000"/>
              </a:schemeClr>
            </a:solidFill>
            <a:latin typeface="+mn-lt"/>
            <a:ea typeface="+mn-ea"/>
            <a:cs typeface="+mn-cs"/>
          </a:endParaRPr>
        </a:p>
      </c:txPr>
    </c:title>
    <c:autoTitleDeleted val="0"/>
    <c:plotArea>
      <c:barChart>
        <c:barDir val="bar"/>
        <c:grouping val="clustered"/>
        <c:varyColors val="0"/>
        <c:ser>
          <c:idx val="0"/>
          <c:order val="0"/>
          <c:spPr>
            <a:solidFill>
              <a:schemeClr val="accent1"/>
            </a:solidFill>
            <a:ln>
              <a:no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dLbl>
              <c:idx val="4"/>
              <c:dLblPos val="outEnd"/>
              <c:showLegendKey val="0"/>
              <c:showVal val="1"/>
              <c:showCatName val="0"/>
              <c:showSerName val="0"/>
              <c:showPercent val="0"/>
              <c:showBubbleSize val="0"/>
              <c:extLst/>
            </c:dLbl>
            <c:dLbl>
              <c:idx val="5"/>
              <c:dLblPos val="outEnd"/>
              <c:showLegendKey val="0"/>
              <c:showVal val="1"/>
              <c:showCatName val="0"/>
              <c:showSerName val="0"/>
              <c:showPercent val="0"/>
              <c:showBubbleSize val="0"/>
              <c:extLst/>
            </c:dLbl>
            <c:dLbl>
              <c:idx val="6"/>
              <c:dLblPos val="outEnd"/>
              <c:showLegendKey val="0"/>
              <c:showVal val="1"/>
              <c:showCatName val="0"/>
              <c:showSerName val="0"/>
              <c:showPercent val="0"/>
              <c:showBubbleSize val="0"/>
              <c:extLst/>
            </c:dLbl>
            <c:dLbl>
              <c:idx val="7"/>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400" b="0" i="0" u="none" strike="noStrike" kern="1200" baseline="0" smtId="4294967295">
                    <a:solidFill>
                      <a:schemeClr val="tx1">
                        <a:lumMod val="75000"/>
                        <a:lumOff val="25000"/>
                      </a:schemeClr>
                    </a:solidFill>
                    <a:latin typeface="+mn-lt"/>
                    <a:ea typeface="+mn-ea"/>
                    <a:cs typeface="+mn-cs"/>
                  </a:defRPr>
                </a:pPr>
                <a:endParaRPr sz="1400" b="0" i="0" u="none" strike="noStrike" kern="1200" baseline="0" smtId="4294967295">
                  <a:solidFill>
                    <a:schemeClr val="tx1">
                      <a:lumMod val="75000"/>
                      <a:lumOff val="25000"/>
                    </a:schemeClr>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 1'!$AP$222:$AP$229</c:f>
              <c:strCache>
                <c:ptCount val="8"/>
                <c:pt idx="0">
                  <c:v>Capitation</c:v>
                </c:pt>
                <c:pt idx="1">
                  <c:v>Provider Sponsored Health Plan</c:v>
                </c:pt>
                <c:pt idx="2">
                  <c:v>Bundled Payments</c:v>
                </c:pt>
                <c:pt idx="3">
                  <c:v>Medicaid</c:v>
                </c:pt>
                <c:pt idx="4">
                  <c:v>Pay For Performance</c:v>
                </c:pt>
                <c:pt idx="5">
                  <c:v>MSSP</c:v>
                </c:pt>
                <c:pt idx="6">
                  <c:v>Medicare Advantage</c:v>
                </c:pt>
                <c:pt idx="7">
                  <c:v>Commercial</c:v>
                </c:pt>
              </c:strCache>
            </c:strRef>
          </c:cat>
          <c:val>
            <c:numRef>
              <c:f>'Sheet 1'!$AQ$222:$AQ$229</c:f>
              <c:numCache>
                <c:formatCode>0%</c:formatCode>
                <c:ptCount val="8"/>
                <c:pt idx="0">
                  <c:v>0.290322580645161</c:v>
                </c:pt>
                <c:pt idx="1">
                  <c:v>0.306451612903226</c:v>
                </c:pt>
                <c:pt idx="2">
                  <c:v>0.354838709677419</c:v>
                </c:pt>
                <c:pt idx="3">
                  <c:v>0.548387096774194</c:v>
                </c:pt>
                <c:pt idx="4">
                  <c:v>0.612903225806452</c:v>
                </c:pt>
                <c:pt idx="5">
                  <c:v>0.661290322580645</c:v>
                </c:pt>
                <c:pt idx="6">
                  <c:v>0.741935483870968</c:v>
                </c:pt>
                <c:pt idx="7">
                  <c:v>0.758064516129032</c:v>
                </c:pt>
              </c:numCache>
            </c:numRef>
          </c:val>
          <c:extLst>
            <c:ext xmlns:c16="http://schemas.microsoft.com/office/drawing/2014/chart" uri="{C3380CC4-5D6E-409C-BE32-E72D297353CC}">
              <c16:uniqueId val="{00000000-6C80-459C-964A-33B6695E9083}"/>
            </c:ext>
          </c:extLst>
        </c:ser>
        <c:dLbls>
          <c:showLegendKey val="0"/>
          <c:showVal val="0"/>
          <c:showCatName val="0"/>
          <c:showSerName val="0"/>
          <c:showPercent val="0"/>
          <c:showBubbleSize val="0"/>
          <c:showLeaderLines val="0"/>
        </c:dLbls>
        <c:gapWidth val="182"/>
        <c:overlap/>
        <c:axId val="377334095"/>
        <c:axId val="377333263"/>
      </c:barChart>
      <c:catAx>
        <c:axId val="377334095"/>
        <c:scaling>
          <c:orientation/>
        </c:scaling>
        <c:delete val="0"/>
        <c:axPos val="l"/>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400" b="0" i="0" u="none" strike="noStrike" kern="1200" baseline="0" smtId="4294967295">
                <a:solidFill>
                  <a:schemeClr val="tx1">
                    <a:lumMod val="65000"/>
                    <a:lumOff val="35000"/>
                  </a:schemeClr>
                </a:solidFill>
                <a:latin typeface="+mn-lt"/>
                <a:ea typeface="+mn-ea"/>
                <a:cs typeface="+mn-cs"/>
              </a:defRPr>
            </a:pPr>
            <a:endParaRPr sz="1400" b="0" i="0" u="none" strike="noStrike" kern="1200" baseline="0" smtId="4294967295">
              <a:solidFill>
                <a:schemeClr val="tx1">
                  <a:lumMod val="65000"/>
                  <a:lumOff val="35000"/>
                </a:schemeClr>
              </a:solidFill>
              <a:latin typeface="+mn-lt"/>
              <a:ea typeface="+mn-ea"/>
              <a:cs typeface="+mn-cs"/>
            </a:endParaRPr>
          </a:p>
        </c:txPr>
        <c:crossAx val="377333263"/>
        <c:crosses val="autoZero"/>
        <c:auto val="0"/>
        <c:lblAlgn val="ctr"/>
        <c:lblOffset/>
        <c:noMultiLvlLbl val="0"/>
      </c:catAx>
      <c:valAx>
        <c:axId val="377333263"/>
        <c:scaling>
          <c:orientation/>
        </c:scaling>
        <c:delete val="0"/>
        <c:axPos val="b"/>
        <c:numFmt formatCode="0%" sourceLinked="1"/>
        <c:majorTickMark val="none"/>
        <c:minorTickMark val="none"/>
        <c:spPr>
          <a:noFill/>
          <a:ln>
            <a:noFill/>
          </a:ln>
          <a:effectLst/>
        </c:spPr>
        <c:txPr>
          <a:bodyPr rot="-60000000" spcFirstLastPara="1" vertOverflow="ellipsis" vert="horz" wrap="square" anchor="ctr" anchorCtr="1"/>
          <a:p>
            <a:pPr>
              <a:defRPr sz="900" b="0" i="0" u="none" strike="noStrike" kern="1200" baseline="0" smtId="4294967295">
                <a:solidFill>
                  <a:schemeClr val="tx1">
                    <a:lumMod val="65000"/>
                    <a:lumOff val="35000"/>
                  </a:schemeClr>
                </a:solidFill>
                <a:latin typeface="+mn-lt"/>
                <a:ea typeface="+mn-ea"/>
                <a:cs typeface="+mn-cs"/>
              </a:defRPr>
            </a:pPr>
            <a:endParaRPr sz="900" b="0" i="0" u="none" strike="noStrike" kern="1200" baseline="0" smtId="4294967295">
              <a:solidFill>
                <a:schemeClr val="tx1">
                  <a:lumMod val="65000"/>
                  <a:lumOff val="35000"/>
                </a:schemeClr>
              </a:solidFill>
              <a:latin typeface="+mn-lt"/>
              <a:ea typeface="+mn-ea"/>
              <a:cs typeface="+mn-cs"/>
            </a:endParaRPr>
          </a:p>
        </c:txPr>
        <c:crossAx val="377334095"/>
        <c:crosses val="autoZero"/>
        <c:crossBetween val="between"/>
      </c:valAx>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a:effectLst/>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a:effectLst/>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a:effectLst/>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a:effectLst/>
    </cs:spPr>
  </cs:dataPointLine>
  <cs:dataPointMarker>
    <cs:lnRef idx="0">
      <cs:styleClr val="auto"/>
    </cs:lnRef>
    <cs:fillRef idx="1">
      <cs:styleClr val="auto"/>
    </cs:fillRef>
    <cs:effectRef idx="0"/>
    <cs:fontRef idx="minor">
      <a:schemeClr val="tx1"/>
    </cs:fontRef>
    <cs:spPr>
      <a:ln w="9525">
        <a:solidFill>
          <a:schemeClr val="phClr"/>
        </a:solidFill>
      </a:ln>
      <a:effectLst/>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a:effectLst/>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a:effectLst/>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a:effectLst/>
    </cs:spPr>
  </cs:downBar>
  <cs:dropLine>
    <cs:lnRef idx="0"/>
    <cs:fillRef idx="0"/>
    <cs:effectRef idx="0"/>
    <cs:fontRef idx="minor">
      <a:schemeClr val="tx1"/>
    </cs:fontRef>
    <cs:spPr>
      <a:ln w="9525" cap="flat" cmpd="sng" algn="ctr">
        <a:solidFill>
          <a:schemeClr val="tx1">
            <a:lumMod val="35000"/>
            <a:lumOff val="65000"/>
          </a:schemeClr>
        </a:solidFill>
        <a:round/>
      </a:ln>
      <a:effectLst/>
    </cs:spPr>
  </cs:dropLine>
  <cs:errorBar>
    <cs:lnRef idx="0"/>
    <cs:fillRef idx="0"/>
    <cs:effectRef idx="0"/>
    <cs:fontRef idx="minor">
      <a:schemeClr val="tx1"/>
    </cs:fontRef>
    <cs:spPr>
      <a:ln w="9525" cap="flat" cmpd="sng" algn="ctr">
        <a:solidFill>
          <a:schemeClr val="tx1">
            <a:lumMod val="65000"/>
            <a:lumOff val="35000"/>
          </a:schemeClr>
        </a:solidFill>
        <a:round/>
      </a:ln>
      <a:effectLst/>
    </cs:spPr>
  </cs:errorBar>
  <cs:floor>
    <cs:lnRef idx="0"/>
    <cs:fillRef idx="0"/>
    <cs:effectRef idx="0"/>
    <cs:fontRef idx="minor">
      <a:schemeClr val="tx1"/>
    </cs:fontRef>
    <cs:spPr>
      <a:noFill/>
      <a:ln>
        <a:noFill/>
      </a:ln>
      <a:effectLst/>
    </cs:spPr>
  </cs:floor>
  <cs:gridlineMajor>
    <cs:lnRef idx="0"/>
    <cs:fillRef idx="0"/>
    <cs:effectRef idx="0"/>
    <cs:fontRef idx="minor">
      <a:schemeClr val="tx1"/>
    </cs:fontRef>
    <cs:spPr>
      <a:ln w="9525" cap="flat" cmpd="sng" algn="ctr">
        <a:solidFill>
          <a:schemeClr val="tx1">
            <a:lumMod val="15000"/>
            <a:lumOff val="85000"/>
          </a:schemeClr>
        </a:solidFill>
        <a:round/>
      </a:ln>
      <a:effectLst/>
    </cs:spPr>
  </cs:gridlineMajor>
  <cs:gridlineMinor>
    <cs:lnRef idx="0"/>
    <cs:fillRef idx="0"/>
    <cs:effectRef idx="0"/>
    <cs:fontRef idx="minor">
      <a:schemeClr val="tx1"/>
    </cs:fontRef>
    <cs:spPr>
      <a:ln w="9525" cap="flat" cmpd="sng" algn="ctr">
        <a:solidFill>
          <a:schemeClr val="tx1">
            <a:lumMod val="5000"/>
            <a:lumOff val="95000"/>
          </a:schemeClr>
        </a:solidFill>
        <a:round/>
      </a:ln>
      <a:effectLst/>
    </cs:spPr>
  </cs:gridlineMinor>
  <cs:hiLoLine>
    <cs:lnRef idx="0"/>
    <cs:fillRef idx="0"/>
    <cs:effectRef idx="0"/>
    <cs:fontRef idx="minor">
      <a:schemeClr val="tx1"/>
    </cs:fontRef>
    <cs:spPr>
      <a:ln w="9525" cap="flat" cmpd="sng" algn="ctr">
        <a:solidFill>
          <a:schemeClr val="tx1">
            <a:lumMod val="50000"/>
            <a:lumOff val="50000"/>
          </a:schemeClr>
        </a:solidFill>
        <a:round/>
      </a:ln>
      <a:effectLst/>
    </cs:spPr>
  </cs:hiLoLine>
  <cs:leaderLine>
    <cs:lnRef idx="0"/>
    <cs:fillRef idx="0"/>
    <cs:effectRef idx="0"/>
    <cs:fontRef idx="minor">
      <a:schemeClr val="tx1"/>
    </cs:fontRef>
    <cs:spPr>
      <a:ln w="9525" cap="flat" cmpd="sng" algn="ctr">
        <a:solidFill>
          <a:schemeClr val="tx1">
            <a:lumMod val="35000"/>
            <a:lumOff val="65000"/>
          </a:schemeClr>
        </a:solidFill>
        <a:round/>
      </a:ln>
      <a:effectLst/>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a:effectLst/>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a:effectLst/>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a:effectLst/>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a:effectLst/>
    </cs:spPr>
  </cs:wall>
</cs:chartStyle>
</file>

<file path=ppt/handoutMasters/_rels/handoutMaster1.xml.rels>&#65279;<?xml version="1.0" encoding="utf-8" standalone="yes"?><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a:extLst>
              <a:ext uri="{FF2B5EF4-FFF2-40B4-BE49-F238E27FC236}">
                <a16:creationId xmlns:a16="http://schemas.microsoft.com/office/drawing/2014/main" id="{2122A110-C287-4BEC-A116-B0552E1206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CA934C7-1B81-4E7C-BA60-909E5594BB1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B9E430-9893-4F60-8BB9-5CA653DD107C}" type="datetimeFigureOut">
              <a:rPr lang="en-US" smtClean="0"/>
              <a:t>9/22/2022</a:t>
            </a:fld>
            <a:endParaRPr lang="en-US"/>
          </a:p>
        </p:txBody>
      </p:sp>
      <p:sp>
        <p:nvSpPr>
          <p:cNvPr id="4" name="Footer Placeholder 3">
            <a:extLst>
              <a:ext uri="{FF2B5EF4-FFF2-40B4-BE49-F238E27FC236}">
                <a16:creationId xmlns:a16="http://schemas.microsoft.com/office/drawing/2014/main" id="{45BC8508-7C59-4BF4-9504-2C3C87AB85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CA5EC91-136F-4858-AE6B-816762F7698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00CAE3-F530-4294-8935-1370E34CCF86}" type="slidenum">
              <a:rPr lang="en-US" smtClean="0"/>
              <a:t>‹#›</a:t>
            </a:fld>
            <a:endParaRPr lang="en-US"/>
          </a:p>
        </p:txBody>
      </p:sp>
    </p:spTree>
    <p:extLst>
      <p:ext uri="{BB962C8B-B14F-4D97-AF65-F5344CB8AC3E}">
        <p14:creationId xmlns:p14="http://schemas.microsoft.com/office/powerpoint/2010/main" val="1153354524"/>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A6D3A8-5652-4470-B335-8EBA5792B6AD}" type="datetimeFigureOut">
              <a:rPr lang="en-US" smtClean="0"/>
              <a:t>9/22/2022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3FFD81-22EE-432B-864C-F92C1C936FB1}" type="slidenum">
              <a:rPr lang="en-US" smtClean="0"/>
              <a:t>‹#›</a:t>
            </a:fld>
            <a:endParaRPr lang="en-US"/>
          </a:p>
        </p:txBody>
      </p:sp>
    </p:spTree>
    <p:extLst>
      <p:ext uri="{BB962C8B-B14F-4D97-AF65-F5344CB8AC3E}">
        <p14:creationId xmlns:p14="http://schemas.microsoft.com/office/powerpoint/2010/main" val="2261265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9.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0.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41.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42.xml.rels>&#65279;<?xml version="1.0" encoding="utf-8" standalone="yes"?><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43.xml.rels>&#65279;<?xml version="1.0" encoding="utf-8" standalone="yes"?><Relationships xmlns="http://schemas.openxmlformats.org/package/2006/relationships"><Relationship Id="rId1" Type="http://schemas.openxmlformats.org/officeDocument/2006/relationships/slide" Target="../slides/slide43.xml" /><Relationship Id="rId2" Type="http://schemas.openxmlformats.org/officeDocument/2006/relationships/notesMaster" Target="../notesMasters/notesMaster1.xml" /></Relationships>
</file>

<file path=ppt/notesSlides/_rels/notesSlide44.xml.rels>&#65279;<?xml version="1.0" encoding="utf-8" standalone="yes"?><Relationships xmlns="http://schemas.openxmlformats.org/package/2006/relationships"><Relationship Id="rId1" Type="http://schemas.openxmlformats.org/officeDocument/2006/relationships/slide" Target="../slides/slide44.xml" /><Relationship Id="rId2" Type="http://schemas.openxmlformats.org/officeDocument/2006/relationships/notesMaster" Target="../notesMasters/notesMaster1.xml" /></Relationships>
</file>

<file path=ppt/notesSlides/_rels/notesSlide45.xml.rels>&#65279;<?xml version="1.0" encoding="utf-8" standalone="yes"?><Relationships xmlns="http://schemas.openxmlformats.org/package/2006/relationships"><Relationship Id="rId1" Type="http://schemas.openxmlformats.org/officeDocument/2006/relationships/slide" Target="../slides/slide45.xml" /><Relationship Id="rId2" Type="http://schemas.openxmlformats.org/officeDocument/2006/relationships/notesMaster" Target="../notesMasters/notesMaster1.xml" /></Relationships>
</file>

<file path=ppt/notesSlides/_rels/notesSlide46.xml.rels>&#65279;<?xml version="1.0" encoding="utf-8" standalone="yes"?><Relationships xmlns="http://schemas.openxmlformats.org/package/2006/relationships"><Relationship Id="rId1" Type="http://schemas.openxmlformats.org/officeDocument/2006/relationships/slide" Target="../slides/slide46.xml" /><Relationship Id="rId2" Type="http://schemas.openxmlformats.org/officeDocument/2006/relationships/notesMaster" Target="../notesMasters/notesMaster1.xml" /></Relationships>
</file>

<file path=ppt/notesSlides/_rels/notesSlide47.xml.rels>&#65279;<?xml version="1.0" encoding="utf-8" standalone="yes"?><Relationships xmlns="http://schemas.openxmlformats.org/package/2006/relationships"><Relationship Id="rId1" Type="http://schemas.openxmlformats.org/officeDocument/2006/relationships/slide" Target="../slides/slide47.xml" /><Relationship Id="rId2" Type="http://schemas.openxmlformats.org/officeDocument/2006/relationships/notesMaster" Target="../notesMasters/notesMaster1.xml" /></Relationships>
</file>

<file path=ppt/notesSlides/_rels/notesSlide48.xml.rels>&#65279;<?xml version="1.0" encoding="utf-8" standalone="yes"?><Relationships xmlns="http://schemas.openxmlformats.org/package/2006/relationships"><Relationship Id="rId1" Type="http://schemas.openxmlformats.org/officeDocument/2006/relationships/slide" Target="../slides/slide48.xml" /><Relationship Id="rId2" Type="http://schemas.openxmlformats.org/officeDocument/2006/relationships/notesMaster" Target="../notesMasters/notesMaster1.xml" /></Relationships>
</file>

<file path=ppt/notesSlides/_rels/notesSlide49.xml.rels>&#65279;<?xml version="1.0" encoding="utf-8" standalone="yes"?><Relationships xmlns="http://schemas.openxmlformats.org/package/2006/relationships"><Relationship Id="rId1" Type="http://schemas.openxmlformats.org/officeDocument/2006/relationships/slide" Target="../slides/slide49.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0.xml.rels>&#65279;<?xml version="1.0" encoding="utf-8" standalone="yes"?><Relationships xmlns="http://schemas.openxmlformats.org/package/2006/relationships"><Relationship Id="rId1" Type="http://schemas.openxmlformats.org/officeDocument/2006/relationships/slide" Target="../slides/slide50.xml" /><Relationship Id="rId2" Type="http://schemas.openxmlformats.org/officeDocument/2006/relationships/notesMaster" Target="../notesMasters/notesMaster1.xml" /></Relationships>
</file>

<file path=ppt/notesSlides/_rels/notesSlide51.xml.rels>&#65279;<?xml version="1.0" encoding="utf-8" standalone="yes"?><Relationships xmlns="http://schemas.openxmlformats.org/package/2006/relationships"><Relationship Id="rId1" Type="http://schemas.openxmlformats.org/officeDocument/2006/relationships/slide" Target="../slides/slide51.xml" /><Relationship Id="rId2" Type="http://schemas.openxmlformats.org/officeDocument/2006/relationships/notesMaster" Target="../notesMasters/notesMaster1.xml" /></Relationships>
</file>

<file path=ppt/notesSlides/_rels/notesSlide52.xml.rels>&#65279;<?xml version="1.0" encoding="utf-8" standalone="yes"?><Relationships xmlns="http://schemas.openxmlformats.org/package/2006/relationships"><Relationship Id="rId1" Type="http://schemas.openxmlformats.org/officeDocument/2006/relationships/slide" Target="../slides/slide52.xml" /><Relationship Id="rId2" Type="http://schemas.openxmlformats.org/officeDocument/2006/relationships/notesMaster" Target="../notesMasters/notesMaster1.xml" /></Relationships>
</file>

<file path=ppt/notesSlides/_rels/notesSlide53.xml.rels>&#65279;<?xml version="1.0" encoding="utf-8" standalone="yes"?><Relationships xmlns="http://schemas.openxmlformats.org/package/2006/relationships"><Relationship Id="rId1" Type="http://schemas.openxmlformats.org/officeDocument/2006/relationships/slide" Target="../slides/slide53.xml" /><Relationship Id="rId2" Type="http://schemas.openxmlformats.org/officeDocument/2006/relationships/notesMaster" Target="../notesMasters/notesMaster1.xml" /></Relationships>
</file>

<file path=ppt/notesSlides/_rels/notesSlide54.xml.rels>&#65279;<?xml version="1.0" encoding="utf-8" standalone="yes"?><Relationships xmlns="http://schemas.openxmlformats.org/package/2006/relationships"><Relationship Id="rId1" Type="http://schemas.openxmlformats.org/officeDocument/2006/relationships/slide" Target="../slides/slide54.xml" /><Relationship Id="rId2" Type="http://schemas.openxmlformats.org/officeDocument/2006/relationships/notesMaster" Target="../notesMasters/notesMaster1.xml" /></Relationships>
</file>

<file path=ppt/notesSlides/_rels/notesSlide55.xml.rels>&#65279;<?xml version="1.0" encoding="utf-8" standalone="yes"?><Relationships xmlns="http://schemas.openxmlformats.org/package/2006/relationships"><Relationship Id="rId1" Type="http://schemas.openxmlformats.org/officeDocument/2006/relationships/slide" Target="../slides/slide55.xml" /><Relationship Id="rId2" Type="http://schemas.openxmlformats.org/officeDocument/2006/relationships/notesMaster" Target="../notesMasters/notesMaster1.xml" /></Relationships>
</file>

<file path=ppt/notesSlides/_rels/notesSlide56.xml.rels>&#65279;<?xml version="1.0" encoding="utf-8" standalone="yes"?><Relationships xmlns="http://schemas.openxmlformats.org/package/2006/relationships"><Relationship Id="rId1" Type="http://schemas.openxmlformats.org/officeDocument/2006/relationships/slide" Target="../slides/slide56.xml" /><Relationship Id="rId2" Type="http://schemas.openxmlformats.org/officeDocument/2006/relationships/notesMaster" Target="../notesMasters/notesMaster1.xml" /></Relationships>
</file>

<file path=ppt/notesSlides/_rels/notesSlide57.xml.rels>&#65279;<?xml version="1.0" encoding="utf-8" standalone="yes"?><Relationships xmlns="http://schemas.openxmlformats.org/package/2006/relationships"><Relationship Id="rId1" Type="http://schemas.openxmlformats.org/officeDocument/2006/relationships/slide" Target="../slides/slide57.xml" /><Relationship Id="rId2" Type="http://schemas.openxmlformats.org/officeDocument/2006/relationships/notesMaster" Target="../notesMasters/notesMaster1.xml" /></Relationships>
</file>

<file path=ppt/notesSlides/_rels/notesSlide58.xml.rels>&#65279;<?xml version="1.0" encoding="utf-8" standalone="yes"?><Relationships xmlns="http://schemas.openxmlformats.org/package/2006/relationships"><Relationship Id="rId1" Type="http://schemas.openxmlformats.org/officeDocument/2006/relationships/slide" Target="../slides/slide58.xml" /><Relationship Id="rId2" Type="http://schemas.openxmlformats.org/officeDocument/2006/relationships/notesMaster" Target="../notesMasters/notesMaster1.xml" /></Relationships>
</file>

<file path=ppt/notesSlides/_rels/notesSlide59.xml.rels>&#65279;<?xml version="1.0" encoding="utf-8" standalone="yes"?><Relationships xmlns="http://schemas.openxmlformats.org/package/2006/relationships"><Relationship Id="rId1" Type="http://schemas.openxmlformats.org/officeDocument/2006/relationships/slide" Target="../slides/slide59.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60.xml.rels>&#65279;<?xml version="1.0" encoding="utf-8" standalone="yes"?><Relationships xmlns="http://schemas.openxmlformats.org/package/2006/relationships"><Relationship Id="rId1" Type="http://schemas.openxmlformats.org/officeDocument/2006/relationships/slide" Target="../slides/slide60.xml" /><Relationship Id="rId2" Type="http://schemas.openxmlformats.org/officeDocument/2006/relationships/notesMaster" Target="../notesMasters/notesMaster1.xml" /></Relationships>
</file>

<file path=ppt/notesSlides/_rels/notesSlide61.xml.rels>&#65279;<?xml version="1.0" encoding="utf-8" standalone="yes"?><Relationships xmlns="http://schemas.openxmlformats.org/package/2006/relationships"><Relationship Id="rId1" Type="http://schemas.openxmlformats.org/officeDocument/2006/relationships/slide" Target="../slides/slide61.xml" /><Relationship Id="rId2" Type="http://schemas.openxmlformats.org/officeDocument/2006/relationships/notesMaster" Target="../notesMasters/notesMaster1.xml" /></Relationships>
</file>

<file path=ppt/notesSlides/_rels/notesSlide62.xml.rels>&#65279;<?xml version="1.0" encoding="utf-8" standalone="yes"?><Relationships xmlns="http://schemas.openxmlformats.org/package/2006/relationships"><Relationship Id="rId1" Type="http://schemas.openxmlformats.org/officeDocument/2006/relationships/slide" Target="../slides/slide62.xml" /><Relationship Id="rId2" Type="http://schemas.openxmlformats.org/officeDocument/2006/relationships/notesMaster" Target="../notesMasters/notesMaster1.xml" /></Relationships>
</file>

<file path=ppt/notesSlides/_rels/notesSlide63.xml.rels>&#65279;<?xml version="1.0" encoding="utf-8" standalone="yes"?><Relationships xmlns="http://schemas.openxmlformats.org/package/2006/relationships"><Relationship Id="rId1" Type="http://schemas.openxmlformats.org/officeDocument/2006/relationships/slide" Target="../slides/slide63.xml" /><Relationship Id="rId2" Type="http://schemas.openxmlformats.org/officeDocument/2006/relationships/notesMaster" Target="../notesMasters/notesMaster1.xml" /></Relationships>
</file>

<file path=ppt/notesSlides/_rels/notesSlide64.xml.rels>&#65279;<?xml version="1.0" encoding="utf-8" standalone="yes"?><Relationships xmlns="http://schemas.openxmlformats.org/package/2006/relationships"><Relationship Id="rId1" Type="http://schemas.openxmlformats.org/officeDocument/2006/relationships/slide" Target="../slides/slide64.xml" /><Relationship Id="rId2" Type="http://schemas.openxmlformats.org/officeDocument/2006/relationships/notesMaster" Target="../notesMasters/notesMaster1.xml" /></Relationships>
</file>

<file path=ppt/notesSlides/_rels/notesSlide65.xml.rels>&#65279;<?xml version="1.0" encoding="utf-8" standalone="yes"?><Relationships xmlns="http://schemas.openxmlformats.org/package/2006/relationships"><Relationship Id="rId1" Type="http://schemas.openxmlformats.org/officeDocument/2006/relationships/slide" Target="../slides/slide65.xml" /><Relationship Id="rId2" Type="http://schemas.openxmlformats.org/officeDocument/2006/relationships/notesMaster" Target="../notesMasters/notesMaster1.xml" /></Relationships>
</file>

<file path=ppt/notesSlides/_rels/notesSlide66.xml.rels>&#65279;<?xml version="1.0" encoding="utf-8" standalone="yes"?><Relationships xmlns="http://schemas.openxmlformats.org/package/2006/relationships"><Relationship Id="rId1" Type="http://schemas.openxmlformats.org/officeDocument/2006/relationships/slide" Target="../slides/slide66.xml" /><Relationship Id="rId2" Type="http://schemas.openxmlformats.org/officeDocument/2006/relationships/notesMaster" Target="../notesMasters/notesMaster1.xml" /></Relationships>
</file>

<file path=ppt/notesSlides/_rels/notesSlide67.xml.rels>&#65279;<?xml version="1.0" encoding="utf-8" standalone="yes"?><Relationships xmlns="http://schemas.openxmlformats.org/package/2006/relationships"><Relationship Id="rId1" Type="http://schemas.openxmlformats.org/officeDocument/2006/relationships/slide" Target="../slides/slide67.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1</a:t>
            </a:fld>
            <a:endParaRPr lang="en-US"/>
          </a:p>
        </p:txBody>
      </p:sp>
    </p:spTree>
    <p:extLst>
      <p:ext uri="{BB962C8B-B14F-4D97-AF65-F5344CB8AC3E}">
        <p14:creationId xmlns:p14="http://schemas.microsoft.com/office/powerpoint/2010/main" val="1442244048"/>
      </p:ext>
    </p:extLst>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10</a:t>
            </a:fld>
            <a:endParaRPr lang="en-US"/>
          </a:p>
        </p:txBody>
      </p:sp>
    </p:spTree>
    <p:extLst>
      <p:ext uri="{BB962C8B-B14F-4D97-AF65-F5344CB8AC3E}">
        <p14:creationId xmlns:p14="http://schemas.microsoft.com/office/powerpoint/2010/main" val="3852658794"/>
      </p:ext>
    </p:extLst>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11</a:t>
            </a:fld>
            <a:endParaRPr lang="en-US"/>
          </a:p>
        </p:txBody>
      </p:sp>
    </p:spTree>
    <p:extLst>
      <p:ext uri="{BB962C8B-B14F-4D97-AF65-F5344CB8AC3E}">
        <p14:creationId xmlns:p14="http://schemas.microsoft.com/office/powerpoint/2010/main" val="1994412802"/>
      </p:ext>
    </p:extLst>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12</a:t>
            </a:fld>
            <a:endParaRPr lang="en-US"/>
          </a:p>
        </p:txBody>
      </p:sp>
    </p:spTree>
    <p:extLst>
      <p:ext uri="{BB962C8B-B14F-4D97-AF65-F5344CB8AC3E}">
        <p14:creationId xmlns:p14="http://schemas.microsoft.com/office/powerpoint/2010/main" val="256309629"/>
      </p:ext>
    </p:extLst>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13</a:t>
            </a:fld>
            <a:endParaRPr lang="en-US"/>
          </a:p>
        </p:txBody>
      </p:sp>
    </p:spTree>
    <p:extLst>
      <p:ext uri="{BB962C8B-B14F-4D97-AF65-F5344CB8AC3E}">
        <p14:creationId xmlns:p14="http://schemas.microsoft.com/office/powerpoint/2010/main" val="3220090748"/>
      </p:ext>
    </p:extLst>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14</a:t>
            </a:fld>
            <a:endParaRPr lang="en-US"/>
          </a:p>
        </p:txBody>
      </p:sp>
    </p:spTree>
    <p:extLst>
      <p:ext uri="{BB962C8B-B14F-4D97-AF65-F5344CB8AC3E}">
        <p14:creationId xmlns:p14="http://schemas.microsoft.com/office/powerpoint/2010/main" val="2539221689"/>
      </p:ext>
    </p:extLst>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15</a:t>
            </a:fld>
            <a:endParaRPr lang="en-US"/>
          </a:p>
        </p:txBody>
      </p:sp>
    </p:spTree>
    <p:extLst>
      <p:ext uri="{BB962C8B-B14F-4D97-AF65-F5344CB8AC3E}">
        <p14:creationId xmlns:p14="http://schemas.microsoft.com/office/powerpoint/2010/main" val="2995650944"/>
      </p:ext>
    </p:extLst>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16</a:t>
            </a:fld>
            <a:endParaRPr lang="en-US"/>
          </a:p>
        </p:txBody>
      </p:sp>
    </p:spTree>
    <p:extLst>
      <p:ext uri="{BB962C8B-B14F-4D97-AF65-F5344CB8AC3E}">
        <p14:creationId xmlns:p14="http://schemas.microsoft.com/office/powerpoint/2010/main" val="463946766"/>
      </p:ext>
    </p:extLst>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17</a:t>
            </a:fld>
            <a:endParaRPr lang="en-US"/>
          </a:p>
        </p:txBody>
      </p:sp>
    </p:spTree>
    <p:extLst>
      <p:ext uri="{BB962C8B-B14F-4D97-AF65-F5344CB8AC3E}">
        <p14:creationId xmlns:p14="http://schemas.microsoft.com/office/powerpoint/2010/main" val="947261208"/>
      </p:ext>
    </p:extLst>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18</a:t>
            </a:fld>
            <a:endParaRPr lang="en-US"/>
          </a:p>
        </p:txBody>
      </p:sp>
    </p:spTree>
    <p:extLst>
      <p:ext uri="{BB962C8B-B14F-4D97-AF65-F5344CB8AC3E}">
        <p14:creationId xmlns:p14="http://schemas.microsoft.com/office/powerpoint/2010/main" val="1011688310"/>
      </p:ext>
    </p:extLst>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19</a:t>
            </a:fld>
            <a:endParaRPr lang="en-US"/>
          </a:p>
        </p:txBody>
      </p:sp>
    </p:spTree>
    <p:extLst>
      <p:ext uri="{BB962C8B-B14F-4D97-AF65-F5344CB8AC3E}">
        <p14:creationId xmlns:p14="http://schemas.microsoft.com/office/powerpoint/2010/main" val="1503324725"/>
      </p:ext>
    </p:extLst>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2</a:t>
            </a:fld>
            <a:endParaRPr lang="en-US"/>
          </a:p>
        </p:txBody>
      </p:sp>
    </p:spTree>
    <p:extLst>
      <p:ext uri="{BB962C8B-B14F-4D97-AF65-F5344CB8AC3E}">
        <p14:creationId xmlns:p14="http://schemas.microsoft.com/office/powerpoint/2010/main" val="4244294163"/>
      </p:ext>
    </p:extLst>
  </p:cSld>
  <p:clrMapOvr>
    <a:masterClrMapping/>
  </p:clrMapOvr>
</p:notes>
</file>

<file path=ppt/notesSlides/notesSlide2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20</a:t>
            </a:fld>
            <a:endParaRPr lang="en-US"/>
          </a:p>
        </p:txBody>
      </p:sp>
    </p:spTree>
    <p:extLst>
      <p:ext uri="{BB962C8B-B14F-4D97-AF65-F5344CB8AC3E}">
        <p14:creationId xmlns:p14="http://schemas.microsoft.com/office/powerpoint/2010/main" val="2664643043"/>
      </p:ext>
    </p:extLst>
  </p:cSld>
  <p:clrMapOvr>
    <a:masterClrMapping/>
  </p:clrMapOvr>
</p:notes>
</file>

<file path=ppt/notesSlides/notesSlide2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21</a:t>
            </a:fld>
            <a:endParaRPr lang="en-US"/>
          </a:p>
        </p:txBody>
      </p:sp>
    </p:spTree>
    <p:extLst>
      <p:ext uri="{BB962C8B-B14F-4D97-AF65-F5344CB8AC3E}">
        <p14:creationId xmlns:p14="http://schemas.microsoft.com/office/powerpoint/2010/main" val="1216008101"/>
      </p:ext>
    </p:extLst>
  </p:cSld>
  <p:clrMapOvr>
    <a:masterClrMapping/>
  </p:clrMapOvr>
</p:notes>
</file>

<file path=ppt/notesSlides/notesSlide2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22</a:t>
            </a:fld>
            <a:endParaRPr lang="en-US"/>
          </a:p>
        </p:txBody>
      </p:sp>
    </p:spTree>
    <p:extLst>
      <p:ext uri="{BB962C8B-B14F-4D97-AF65-F5344CB8AC3E}">
        <p14:creationId xmlns:p14="http://schemas.microsoft.com/office/powerpoint/2010/main" val="942872976"/>
      </p:ext>
    </p:extLst>
  </p:cSld>
  <p:clrMapOvr>
    <a:masterClrMapping/>
  </p:clrMapOvr>
</p:notes>
</file>

<file path=ppt/notesSlides/notesSlide2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23</a:t>
            </a:fld>
            <a:endParaRPr lang="en-US"/>
          </a:p>
        </p:txBody>
      </p:sp>
    </p:spTree>
    <p:extLst>
      <p:ext uri="{BB962C8B-B14F-4D97-AF65-F5344CB8AC3E}">
        <p14:creationId xmlns:p14="http://schemas.microsoft.com/office/powerpoint/2010/main" val="3602540383"/>
      </p:ext>
    </p:extLst>
  </p:cSld>
  <p:clrMapOvr>
    <a:masterClrMapping/>
  </p:clrMapOvr>
</p:notes>
</file>

<file path=ppt/notesSlides/notesSlide2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24</a:t>
            </a:fld>
            <a:endParaRPr lang="en-US"/>
          </a:p>
        </p:txBody>
      </p:sp>
    </p:spTree>
    <p:extLst>
      <p:ext uri="{BB962C8B-B14F-4D97-AF65-F5344CB8AC3E}">
        <p14:creationId xmlns:p14="http://schemas.microsoft.com/office/powerpoint/2010/main" val="960223576"/>
      </p:ext>
    </p:extLst>
  </p:cSld>
  <p:clrMapOvr>
    <a:masterClrMapping/>
  </p:clrMapOvr>
</p:notes>
</file>

<file path=ppt/notesSlides/notesSlide2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25</a:t>
            </a:fld>
            <a:endParaRPr lang="en-US"/>
          </a:p>
        </p:txBody>
      </p:sp>
    </p:spTree>
    <p:extLst>
      <p:ext uri="{BB962C8B-B14F-4D97-AF65-F5344CB8AC3E}">
        <p14:creationId xmlns:p14="http://schemas.microsoft.com/office/powerpoint/2010/main" val="2153010642"/>
      </p:ext>
    </p:extLst>
  </p:cSld>
  <p:clrMapOvr>
    <a:masterClrMapping/>
  </p:clrMapOvr>
</p:notes>
</file>

<file path=ppt/notesSlides/notesSlide2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26</a:t>
            </a:fld>
            <a:endParaRPr lang="en-US"/>
          </a:p>
        </p:txBody>
      </p:sp>
    </p:spTree>
    <p:extLst>
      <p:ext uri="{BB962C8B-B14F-4D97-AF65-F5344CB8AC3E}">
        <p14:creationId xmlns:p14="http://schemas.microsoft.com/office/powerpoint/2010/main" val="2161556960"/>
      </p:ext>
    </p:extLst>
  </p:cSld>
  <p:clrMapOvr>
    <a:masterClrMapping/>
  </p:clrMapOvr>
</p:notes>
</file>

<file path=ppt/notesSlides/notesSlide2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27</a:t>
            </a:fld>
            <a:endParaRPr lang="en-US"/>
          </a:p>
        </p:txBody>
      </p:sp>
    </p:spTree>
    <p:extLst>
      <p:ext uri="{BB962C8B-B14F-4D97-AF65-F5344CB8AC3E}">
        <p14:creationId xmlns:p14="http://schemas.microsoft.com/office/powerpoint/2010/main" val="3244089395"/>
      </p:ext>
    </p:extLst>
  </p:cSld>
  <p:clrMapOvr>
    <a:masterClrMapping/>
  </p:clrMapOvr>
</p:notes>
</file>

<file path=ppt/notesSlides/notesSlide2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28</a:t>
            </a:fld>
            <a:endParaRPr lang="en-US"/>
          </a:p>
        </p:txBody>
      </p:sp>
    </p:spTree>
    <p:extLst>
      <p:ext uri="{BB962C8B-B14F-4D97-AF65-F5344CB8AC3E}">
        <p14:creationId xmlns:p14="http://schemas.microsoft.com/office/powerpoint/2010/main" val="637211422"/>
      </p:ext>
    </p:extLst>
  </p:cSld>
  <p:clrMapOvr>
    <a:masterClrMapping/>
  </p:clrMapOvr>
</p:notes>
</file>

<file path=ppt/notesSlides/notesSlide2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29</a:t>
            </a:fld>
            <a:endParaRPr lang="en-US"/>
          </a:p>
        </p:txBody>
      </p:sp>
    </p:spTree>
    <p:extLst>
      <p:ext uri="{BB962C8B-B14F-4D97-AF65-F5344CB8AC3E}">
        <p14:creationId xmlns:p14="http://schemas.microsoft.com/office/powerpoint/2010/main" val="2300130506"/>
      </p:ext>
    </p:extLst>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3</a:t>
            </a:fld>
            <a:endParaRPr lang="en-US"/>
          </a:p>
        </p:txBody>
      </p:sp>
    </p:spTree>
    <p:extLst>
      <p:ext uri="{BB962C8B-B14F-4D97-AF65-F5344CB8AC3E}">
        <p14:creationId xmlns:p14="http://schemas.microsoft.com/office/powerpoint/2010/main" val="3654011999"/>
      </p:ext>
    </p:extLst>
  </p:cSld>
  <p:clrMapOvr>
    <a:masterClrMapping/>
  </p:clrMapOvr>
</p:notes>
</file>

<file path=ppt/notesSlides/notesSlide3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5602" name="Rectangle 11"/>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82">
              <a:defRPr sz="1600" b="1">
                <a:solidFill>
                  <a:schemeClr val="tx1"/>
                </a:solidFill>
                <a:latin typeface="Arial"/>
                <a:ea typeface="ＭＳ Ｐゴシック" pitchFamily="-65" charset="-128"/>
              </a:defRPr>
            </a:lvl1pPr>
            <a:lvl2pPr marL="37221778" indent="-36773135" defTabSz="886382">
              <a:defRPr sz="1600" b="1">
                <a:solidFill>
                  <a:schemeClr val="tx1"/>
                </a:solidFill>
                <a:latin typeface="Arial"/>
                <a:ea typeface="ＭＳ Ｐゴシック" pitchFamily="-65" charset="-128"/>
              </a:defRPr>
            </a:lvl2pPr>
            <a:lvl3pPr>
              <a:defRPr sz="1600" b="1">
                <a:solidFill>
                  <a:schemeClr val="tx1"/>
                </a:solidFill>
                <a:latin typeface="Arial"/>
                <a:ea typeface="ＭＳ Ｐゴシック" pitchFamily="-65" charset="-128"/>
              </a:defRPr>
            </a:lvl3pPr>
            <a:lvl4pPr>
              <a:defRPr sz="1600" b="1">
                <a:solidFill>
                  <a:schemeClr val="tx1"/>
                </a:solidFill>
                <a:latin typeface="Arial"/>
                <a:ea typeface="ＭＳ Ｐゴシック" pitchFamily="-65" charset="-128"/>
              </a:defRPr>
            </a:lvl4pPr>
            <a:lvl5pPr>
              <a:defRPr sz="1600" b="1">
                <a:solidFill>
                  <a:schemeClr val="tx1"/>
                </a:solidFill>
                <a:latin typeface="Arial"/>
                <a:ea typeface="ＭＳ Ｐゴシック" pitchFamily="-65" charset="-128"/>
              </a:defRPr>
            </a:lvl5pPr>
            <a:lvl6pPr marL="448642" eaLnBrk="0" fontAlgn="base" hangingPunct="0">
              <a:spcBef>
                <a:spcPct val="0"/>
              </a:spcBef>
              <a:spcAft>
                <a:spcPct val="0"/>
              </a:spcAft>
              <a:defRPr sz="1600" b="1">
                <a:solidFill>
                  <a:schemeClr val="tx1"/>
                </a:solidFill>
                <a:latin typeface="Arial"/>
                <a:ea typeface="ＭＳ Ｐゴシック" pitchFamily="-65" charset="-128"/>
              </a:defRPr>
            </a:lvl6pPr>
            <a:lvl7pPr marL="897286" eaLnBrk="0" fontAlgn="base" hangingPunct="0">
              <a:spcBef>
                <a:spcPct val="0"/>
              </a:spcBef>
              <a:spcAft>
                <a:spcPct val="0"/>
              </a:spcAft>
              <a:defRPr sz="1600" b="1">
                <a:solidFill>
                  <a:schemeClr val="tx1"/>
                </a:solidFill>
                <a:latin typeface="Arial"/>
                <a:ea typeface="ＭＳ Ｐゴシック" pitchFamily="-65" charset="-128"/>
              </a:defRPr>
            </a:lvl7pPr>
            <a:lvl8pPr marL="1345928" eaLnBrk="0" fontAlgn="base" hangingPunct="0">
              <a:spcBef>
                <a:spcPct val="0"/>
              </a:spcBef>
              <a:spcAft>
                <a:spcPct val="0"/>
              </a:spcAft>
              <a:defRPr sz="1600" b="1">
                <a:solidFill>
                  <a:schemeClr val="tx1"/>
                </a:solidFill>
                <a:latin typeface="Arial"/>
                <a:ea typeface="ＭＳ Ｐゴシック" pitchFamily="-65" charset="-128"/>
              </a:defRPr>
            </a:lvl8pPr>
            <a:lvl9pPr marL="1794571" eaLnBrk="0" fontAlgn="base" hangingPunct="0">
              <a:spcBef>
                <a:spcPct val="0"/>
              </a:spcBef>
              <a:spcAft>
                <a:spcPct val="0"/>
              </a:spcAft>
              <a:defRPr sz="1600" b="1">
                <a:solidFill>
                  <a:schemeClr val="tx1"/>
                </a:solidFill>
                <a:latin typeface="Arial"/>
                <a:ea typeface="ＭＳ Ｐゴシック" pitchFamily="-65" charset="-128"/>
              </a:defRPr>
            </a:lvl9pPr>
          </a:lstStyle>
          <a:p>
            <a:fld id="{16C1CE87-164E-4070-AA82-1B3D6FE0A94C}" type="slidenum">
              <a:rPr lang="en-US" sz="800" b="0"/>
              <a:t>30</a:t>
            </a:fld>
            <a:endParaRPr lang="en-US" sz="800" b="0"/>
          </a:p>
        </p:txBody>
      </p:sp>
      <p:sp>
        <p:nvSpPr>
          <p:cNvPr id="25603" name="AutoShape 2"/>
          <p:cNvSpPr>
            <a:spLocks noGrp="1" noRot="1" noChangeAspect="1" noChangeArrowheads="1" noTextEdit="1"/>
          </p:cNvSpPr>
          <p:nvPr>
            <p:ph type="sldImg"/>
          </p:nvPr>
        </p:nvSpPr>
        <p:spPr>
          <a:xfrm>
            <a:off x="381000" y="687388"/>
            <a:ext cx="6096000" cy="3429000"/>
          </a:xfrm>
          <a:ln cap="flat"/>
        </p:spPr>
      </p:sp>
      <p:sp>
        <p:nvSpPr>
          <p:cNvPr id="25604" name="Rectangle 3"/>
          <p:cNvSpPr>
            <a:spLocks noGrp="1" noChangeArrowheads="1"/>
          </p:cNvSpPr>
          <p:nvPr>
            <p:ph type="body" idx="1"/>
          </p:nvPr>
        </p:nvSpPr>
        <p:spPr>
          <a:xfrm>
            <a:off x="914711" y="4344026"/>
            <a:ext cx="5028579" cy="41129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7" tIns="45239" rIns="90477" bIns="45239"/>
          <a:lstStyle/>
          <a:p>
            <a:endParaRPr lang="fr-FR">
              <a:latin typeface="Arial"/>
              <a:ea typeface="ＭＳ Ｐゴシック" pitchFamily="-65" charset="-128"/>
            </a:endParaRPr>
          </a:p>
        </p:txBody>
      </p:sp>
    </p:spTree>
    <p:extLst>
      <p:ext uri="{BB962C8B-B14F-4D97-AF65-F5344CB8AC3E}">
        <p14:creationId xmlns:p14="http://schemas.microsoft.com/office/powerpoint/2010/main" val="1204708041"/>
      </p:ext>
    </p:extLst>
  </p:cSld>
  <p:clrMapOvr>
    <a:masterClrMapping/>
  </p:clrMapOvr>
</p:notes>
</file>

<file path=ppt/notesSlides/notesSlide3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31</a:t>
            </a:fld>
            <a:endParaRPr lang="en-US"/>
          </a:p>
        </p:txBody>
      </p:sp>
    </p:spTree>
    <p:extLst>
      <p:ext uri="{BB962C8B-B14F-4D97-AF65-F5344CB8AC3E}">
        <p14:creationId xmlns:p14="http://schemas.microsoft.com/office/powerpoint/2010/main" val="14868170"/>
      </p:ext>
    </p:extLst>
  </p:cSld>
  <p:clrMapOvr>
    <a:masterClrMapping/>
  </p:clrMapOvr>
</p:notes>
</file>

<file path=ppt/notesSlides/notesSlide3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32</a:t>
            </a:fld>
            <a:endParaRPr lang="en-US"/>
          </a:p>
        </p:txBody>
      </p:sp>
    </p:spTree>
    <p:extLst>
      <p:ext uri="{BB962C8B-B14F-4D97-AF65-F5344CB8AC3E}">
        <p14:creationId xmlns:p14="http://schemas.microsoft.com/office/powerpoint/2010/main" val="3812539382"/>
      </p:ext>
    </p:extLst>
  </p:cSld>
  <p:clrMapOvr>
    <a:masterClrMapping/>
  </p:clrMapOvr>
</p:notes>
</file>

<file path=ppt/notesSlides/notesSlide3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33</a:t>
            </a:fld>
            <a:endParaRPr lang="en-US"/>
          </a:p>
        </p:txBody>
      </p:sp>
    </p:spTree>
    <p:extLst>
      <p:ext uri="{BB962C8B-B14F-4D97-AF65-F5344CB8AC3E}">
        <p14:creationId xmlns:p14="http://schemas.microsoft.com/office/powerpoint/2010/main" val="4277942142"/>
      </p:ext>
    </p:extLst>
  </p:cSld>
  <p:clrMapOvr>
    <a:masterClrMapping/>
  </p:clrMapOvr>
</p:notes>
</file>

<file path=ppt/notesSlides/notesSlide3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34</a:t>
            </a:fld>
            <a:endParaRPr lang="en-US"/>
          </a:p>
        </p:txBody>
      </p:sp>
    </p:spTree>
    <p:extLst>
      <p:ext uri="{BB962C8B-B14F-4D97-AF65-F5344CB8AC3E}">
        <p14:creationId xmlns:p14="http://schemas.microsoft.com/office/powerpoint/2010/main" val="2357536951"/>
      </p:ext>
    </p:extLst>
  </p:cSld>
  <p:clrMapOvr>
    <a:masterClrMapping/>
  </p:clrMapOvr>
</p:notes>
</file>

<file path=ppt/notesSlides/notesSlide3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35</a:t>
            </a:fld>
            <a:endParaRPr lang="en-US"/>
          </a:p>
        </p:txBody>
      </p:sp>
    </p:spTree>
    <p:extLst>
      <p:ext uri="{BB962C8B-B14F-4D97-AF65-F5344CB8AC3E}">
        <p14:creationId xmlns:p14="http://schemas.microsoft.com/office/powerpoint/2010/main" val="1380668908"/>
      </p:ext>
    </p:extLst>
  </p:cSld>
  <p:clrMapOvr>
    <a:masterClrMapping/>
  </p:clrMapOvr>
</p:notes>
</file>

<file path=ppt/notesSlides/notesSlide3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36</a:t>
            </a:fld>
            <a:endParaRPr lang="en-US"/>
          </a:p>
        </p:txBody>
      </p:sp>
    </p:spTree>
    <p:extLst>
      <p:ext uri="{BB962C8B-B14F-4D97-AF65-F5344CB8AC3E}">
        <p14:creationId xmlns:p14="http://schemas.microsoft.com/office/powerpoint/2010/main" val="730058054"/>
      </p:ext>
    </p:extLst>
  </p:cSld>
  <p:clrMapOvr>
    <a:masterClrMapping/>
  </p:clrMapOvr>
</p:notes>
</file>

<file path=ppt/notesSlides/notesSlide3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37</a:t>
            </a:fld>
            <a:endParaRPr lang="en-US"/>
          </a:p>
        </p:txBody>
      </p:sp>
    </p:spTree>
    <p:extLst>
      <p:ext uri="{BB962C8B-B14F-4D97-AF65-F5344CB8AC3E}">
        <p14:creationId xmlns:p14="http://schemas.microsoft.com/office/powerpoint/2010/main" val="825734512"/>
      </p:ext>
    </p:extLst>
  </p:cSld>
  <p:clrMapOvr>
    <a:masterClrMapping/>
  </p:clrMapOvr>
</p:notes>
</file>

<file path=ppt/notesSlides/notesSlide3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38</a:t>
            </a:fld>
            <a:endParaRPr lang="en-US"/>
          </a:p>
        </p:txBody>
      </p:sp>
    </p:spTree>
    <p:extLst>
      <p:ext uri="{BB962C8B-B14F-4D97-AF65-F5344CB8AC3E}">
        <p14:creationId xmlns:p14="http://schemas.microsoft.com/office/powerpoint/2010/main" val="2000468081"/>
      </p:ext>
    </p:extLst>
  </p:cSld>
  <p:clrMapOvr>
    <a:masterClrMapping/>
  </p:clrMapOvr>
</p:notes>
</file>

<file path=ppt/notesSlides/notesSlide3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39</a:t>
            </a:fld>
            <a:endParaRPr lang="en-US"/>
          </a:p>
        </p:txBody>
      </p:sp>
    </p:spTree>
    <p:extLst>
      <p:ext uri="{BB962C8B-B14F-4D97-AF65-F5344CB8AC3E}">
        <p14:creationId xmlns:p14="http://schemas.microsoft.com/office/powerpoint/2010/main" val="682469324"/>
      </p:ext>
    </p:extLst>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4</a:t>
            </a:fld>
            <a:endParaRPr lang="en-US"/>
          </a:p>
        </p:txBody>
      </p:sp>
    </p:spTree>
    <p:extLst>
      <p:ext uri="{BB962C8B-B14F-4D97-AF65-F5344CB8AC3E}">
        <p14:creationId xmlns:p14="http://schemas.microsoft.com/office/powerpoint/2010/main" val="1576079772"/>
      </p:ext>
    </p:extLst>
  </p:cSld>
  <p:clrMapOvr>
    <a:masterClrMapping/>
  </p:clrMapOvr>
</p:notes>
</file>

<file path=ppt/notesSlides/notesSlide4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40</a:t>
            </a:fld>
            <a:endParaRPr lang="en-US"/>
          </a:p>
        </p:txBody>
      </p:sp>
    </p:spTree>
    <p:extLst>
      <p:ext uri="{BB962C8B-B14F-4D97-AF65-F5344CB8AC3E}">
        <p14:creationId xmlns:p14="http://schemas.microsoft.com/office/powerpoint/2010/main" val="1314710063"/>
      </p:ext>
    </p:extLst>
  </p:cSld>
  <p:clrMapOvr>
    <a:masterClrMapping/>
  </p:clrMapOvr>
</p:notes>
</file>

<file path=ppt/notesSlides/notesSlide4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41</a:t>
            </a:fld>
            <a:endParaRPr lang="en-US"/>
          </a:p>
        </p:txBody>
      </p:sp>
    </p:spTree>
    <p:extLst>
      <p:ext uri="{BB962C8B-B14F-4D97-AF65-F5344CB8AC3E}">
        <p14:creationId xmlns:p14="http://schemas.microsoft.com/office/powerpoint/2010/main" val="900256146"/>
      </p:ext>
    </p:extLst>
  </p:cSld>
  <p:clrMapOvr>
    <a:masterClrMapping/>
  </p:clrMapOvr>
</p:notes>
</file>

<file path=ppt/notesSlides/notesSlide4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42</a:t>
            </a:fld>
            <a:endParaRPr lang="en-US"/>
          </a:p>
        </p:txBody>
      </p:sp>
    </p:spTree>
    <p:extLst>
      <p:ext uri="{BB962C8B-B14F-4D97-AF65-F5344CB8AC3E}">
        <p14:creationId xmlns:p14="http://schemas.microsoft.com/office/powerpoint/2010/main" val="2564964621"/>
      </p:ext>
    </p:extLst>
  </p:cSld>
  <p:clrMapOvr>
    <a:masterClrMapping/>
  </p:clrMapOvr>
</p:notes>
</file>

<file path=ppt/notesSlides/notesSlide4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43</a:t>
            </a:fld>
            <a:endParaRPr lang="en-US"/>
          </a:p>
        </p:txBody>
      </p:sp>
    </p:spTree>
    <p:extLst>
      <p:ext uri="{BB962C8B-B14F-4D97-AF65-F5344CB8AC3E}">
        <p14:creationId xmlns:p14="http://schemas.microsoft.com/office/powerpoint/2010/main" val="1503351531"/>
      </p:ext>
    </p:extLst>
  </p:cSld>
  <p:clrMapOvr>
    <a:masterClrMapping/>
  </p:clrMapOvr>
</p:notes>
</file>

<file path=ppt/notesSlides/notesSlide4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8" name="Rectangle 7"/>
          <p:cNvSpPr>
            <a:spLocks noGrp="1" noChangeArrowheads="1"/>
          </p:cNvSpPr>
          <p:nvPr>
            <p:ph type="sldNum" sz="quarter" idx="5"/>
          </p:nvPr>
        </p:nvSpPr>
        <p:spPr/>
        <p:txBody>
          <a:bodyPr/>
          <a:lstStyle/>
          <a:p>
            <a:fld id="{6101446A-CC88-4564-997C-D572BB6B211F}" type="slidenum">
              <a:rPr lang="en-US"/>
              <a:t>44</a:t>
            </a:fld>
            <a:endParaRPr lang="en-US"/>
          </a:p>
        </p:txBody>
      </p:sp>
      <p:sp>
        <p:nvSpPr>
          <p:cNvPr id="110594" name="Rectangle 7"/>
          <p:cNvSpPr txBox="1">
            <a:spLocks noGrp="1" noChangeArrowheads="1"/>
          </p:cNvSpPr>
          <p:nvPr/>
        </p:nvSpPr>
        <p:spPr bwMode="auto">
          <a:xfrm>
            <a:off x="3884613" y="8937625"/>
            <a:ext cx="2971800" cy="204788"/>
          </a:xfrm>
          <a:prstGeom prst="rect">
            <a:avLst/>
          </a:prstGeom>
          <a:noFill/>
          <a:ln w="9525">
            <a:noFill/>
            <a:miter lim="800000"/>
          </a:ln>
        </p:spPr>
        <p:txBody>
          <a:bodyPr lIns="91435" tIns="45718" rIns="91435" bIns="45718" anchor="b"/>
          <a:lstStyle/>
          <a:p>
            <a:pPr algn="r" eaLnBrk="1" hangingPunct="1">
              <a:lnSpc>
                <a:spcPct val="100000"/>
              </a:lnSpc>
            </a:pPr>
            <a:fld id="{DCBD88E4-3477-4930-B3ED-9A00F0A66712}" type="slidenum">
              <a:rPr lang="en-US" sz="1200"/>
              <a:pPr algn="r" eaLnBrk="1" hangingPunct="1">
                <a:lnSpc>
                  <a:spcPct val="100000"/>
                </a:lnSpc>
              </a:pPr>
              <a:t>44</a:t>
            </a:fld>
            <a:endParaRPr lang="en-US" sz="1200"/>
          </a:p>
        </p:txBody>
      </p:sp>
      <p:sp>
        <p:nvSpPr>
          <p:cNvPr id="110595" name="Rectangle 6"/>
          <p:cNvSpPr>
            <a:spLocks noGrp="1" noRot="1" noChangeAspect="1" noChangeArrowheads="1" noTextEdit="1"/>
          </p:cNvSpPr>
          <p:nvPr>
            <p:ph type="sldImg"/>
          </p:nvPr>
        </p:nvSpPr>
        <p:spPr>
          <a:xfrm>
            <a:off x="703263" y="368300"/>
            <a:ext cx="5451475" cy="3067050"/>
          </a:xfrm>
        </p:spPr>
      </p:sp>
      <p:sp>
        <p:nvSpPr>
          <p:cNvPr id="110596" name="Rectangle 7"/>
          <p:cNvSpPr>
            <a:spLocks noGrp="1" noChangeArrowheads="1"/>
          </p:cNvSpPr>
          <p:nvPr>
            <p:ph type="body" idx="1"/>
          </p:nvPr>
        </p:nvSpPr>
        <p:spPr>
          <a:xfrm>
            <a:off x="300039" y="3452814"/>
            <a:ext cx="6257925" cy="5370512"/>
          </a:xfrm>
        </p:spPr>
        <p:txBody>
          <a:bodyPr lIns="91435" tIns="45718" rIns="91435" bIns="45718"/>
          <a:lstStyle/>
          <a:p>
            <a:endParaRPr lang="en-US"/>
          </a:p>
        </p:txBody>
      </p:sp>
    </p:spTree>
    <p:extLst>
      <p:ext uri="{BB962C8B-B14F-4D97-AF65-F5344CB8AC3E}">
        <p14:creationId xmlns:p14="http://schemas.microsoft.com/office/powerpoint/2010/main" val="806400751"/>
      </p:ext>
    </p:extLst>
  </p:cSld>
  <p:clrMapOvr>
    <a:masterClrMapping/>
  </p:clrMapOvr>
</p:notes>
</file>

<file path=ppt/notesSlides/notesSlide4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8" name="Rectangle 7"/>
          <p:cNvSpPr>
            <a:spLocks noGrp="1" noChangeArrowheads="1"/>
          </p:cNvSpPr>
          <p:nvPr>
            <p:ph type="sldNum" sz="quarter" idx="5"/>
          </p:nvPr>
        </p:nvSpPr>
        <p:spPr/>
        <p:txBody>
          <a:bodyPr/>
          <a:lstStyle/>
          <a:p>
            <a:fld id="{6101446A-CC88-4564-997C-D572BB6B211F}" type="slidenum">
              <a:rPr lang="en-US"/>
              <a:t>45</a:t>
            </a:fld>
            <a:endParaRPr lang="en-US"/>
          </a:p>
        </p:txBody>
      </p:sp>
      <p:sp>
        <p:nvSpPr>
          <p:cNvPr id="110594" name="Rectangle 7"/>
          <p:cNvSpPr txBox="1">
            <a:spLocks noGrp="1" noChangeArrowheads="1"/>
          </p:cNvSpPr>
          <p:nvPr/>
        </p:nvSpPr>
        <p:spPr bwMode="auto">
          <a:xfrm>
            <a:off x="3884613" y="8937625"/>
            <a:ext cx="2971800" cy="204788"/>
          </a:xfrm>
          <a:prstGeom prst="rect">
            <a:avLst/>
          </a:prstGeom>
          <a:noFill/>
          <a:ln w="9525">
            <a:noFill/>
            <a:miter lim="800000"/>
          </a:ln>
        </p:spPr>
        <p:txBody>
          <a:bodyPr lIns="91435" tIns="45718" rIns="91435" bIns="45718" anchor="b"/>
          <a:lstStyle/>
          <a:p>
            <a:pPr algn="r" eaLnBrk="1" hangingPunct="1">
              <a:lnSpc>
                <a:spcPct val="100000"/>
              </a:lnSpc>
            </a:pPr>
            <a:fld id="{DCBD88E4-3477-4930-B3ED-9A00F0A66712}" type="slidenum">
              <a:rPr lang="en-US" sz="1200"/>
              <a:pPr algn="r" eaLnBrk="1" hangingPunct="1">
                <a:lnSpc>
                  <a:spcPct val="100000"/>
                </a:lnSpc>
              </a:pPr>
              <a:t>45</a:t>
            </a:fld>
            <a:endParaRPr lang="en-US" sz="1200"/>
          </a:p>
        </p:txBody>
      </p:sp>
      <p:sp>
        <p:nvSpPr>
          <p:cNvPr id="110595" name="Rectangle 6"/>
          <p:cNvSpPr>
            <a:spLocks noGrp="1" noRot="1" noChangeAspect="1" noChangeArrowheads="1" noTextEdit="1"/>
          </p:cNvSpPr>
          <p:nvPr>
            <p:ph type="sldImg"/>
          </p:nvPr>
        </p:nvSpPr>
        <p:spPr>
          <a:xfrm>
            <a:off x="703263" y="368300"/>
            <a:ext cx="5451475" cy="3067050"/>
          </a:xfrm>
        </p:spPr>
      </p:sp>
      <p:sp>
        <p:nvSpPr>
          <p:cNvPr id="110596" name="Rectangle 7"/>
          <p:cNvSpPr>
            <a:spLocks noGrp="1" noChangeArrowheads="1"/>
          </p:cNvSpPr>
          <p:nvPr>
            <p:ph type="body" idx="1"/>
          </p:nvPr>
        </p:nvSpPr>
        <p:spPr>
          <a:xfrm>
            <a:off x="300039" y="3452814"/>
            <a:ext cx="6257925" cy="5370512"/>
          </a:xfrm>
        </p:spPr>
        <p:txBody>
          <a:bodyPr lIns="91435" tIns="45718" rIns="91435" bIns="45718"/>
          <a:lstStyle/>
          <a:p>
            <a:endParaRPr lang="en-US"/>
          </a:p>
        </p:txBody>
      </p:sp>
    </p:spTree>
    <p:extLst>
      <p:ext uri="{BB962C8B-B14F-4D97-AF65-F5344CB8AC3E}">
        <p14:creationId xmlns:p14="http://schemas.microsoft.com/office/powerpoint/2010/main" val="1979088929"/>
      </p:ext>
    </p:extLst>
  </p:cSld>
  <p:clrMapOvr>
    <a:masterClrMapping/>
  </p:clrMapOvr>
</p:notes>
</file>

<file path=ppt/notesSlides/notesSlide4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46</a:t>
            </a:fld>
            <a:endParaRPr lang="en-US"/>
          </a:p>
        </p:txBody>
      </p:sp>
    </p:spTree>
    <p:extLst>
      <p:ext uri="{BB962C8B-B14F-4D97-AF65-F5344CB8AC3E}">
        <p14:creationId xmlns:p14="http://schemas.microsoft.com/office/powerpoint/2010/main" val="3800827603"/>
      </p:ext>
    </p:extLst>
  </p:cSld>
  <p:clrMapOvr>
    <a:masterClrMapping/>
  </p:clrMapOvr>
</p:notes>
</file>

<file path=ppt/notesSlides/notesSlide4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47</a:t>
            </a:fld>
            <a:endParaRPr lang="en-US"/>
          </a:p>
        </p:txBody>
      </p:sp>
    </p:spTree>
    <p:extLst>
      <p:ext uri="{BB962C8B-B14F-4D97-AF65-F5344CB8AC3E}">
        <p14:creationId xmlns:p14="http://schemas.microsoft.com/office/powerpoint/2010/main" val="2206950516"/>
      </p:ext>
    </p:extLst>
  </p:cSld>
  <p:clrMapOvr>
    <a:masterClrMapping/>
  </p:clrMapOvr>
</p:notes>
</file>

<file path=ppt/notesSlides/notesSlide4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48</a:t>
            </a:fld>
            <a:endParaRPr lang="en-US"/>
          </a:p>
        </p:txBody>
      </p:sp>
    </p:spTree>
    <p:extLst>
      <p:ext uri="{BB962C8B-B14F-4D97-AF65-F5344CB8AC3E}">
        <p14:creationId xmlns:p14="http://schemas.microsoft.com/office/powerpoint/2010/main" val="279841509"/>
      </p:ext>
    </p:extLst>
  </p:cSld>
  <p:clrMapOvr>
    <a:masterClrMapping/>
  </p:clrMapOvr>
</p:notes>
</file>

<file path=ppt/notesSlides/notesSlide4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49</a:t>
            </a:fld>
            <a:endParaRPr lang="en-US"/>
          </a:p>
        </p:txBody>
      </p:sp>
    </p:spTree>
    <p:extLst>
      <p:ext uri="{BB962C8B-B14F-4D97-AF65-F5344CB8AC3E}">
        <p14:creationId xmlns:p14="http://schemas.microsoft.com/office/powerpoint/2010/main" val="1942107629"/>
      </p:ext>
    </p:extLst>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5</a:t>
            </a:fld>
            <a:endParaRPr lang="en-US"/>
          </a:p>
        </p:txBody>
      </p:sp>
    </p:spTree>
    <p:extLst>
      <p:ext uri="{BB962C8B-B14F-4D97-AF65-F5344CB8AC3E}">
        <p14:creationId xmlns:p14="http://schemas.microsoft.com/office/powerpoint/2010/main" val="2774775989"/>
      </p:ext>
    </p:extLst>
  </p:cSld>
  <p:clrMapOvr>
    <a:masterClrMapping/>
  </p:clrMapOvr>
</p:notes>
</file>

<file path=ppt/notesSlides/notesSlide5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50</a:t>
            </a:fld>
            <a:endParaRPr lang="en-US"/>
          </a:p>
        </p:txBody>
      </p:sp>
    </p:spTree>
    <p:extLst>
      <p:ext uri="{BB962C8B-B14F-4D97-AF65-F5344CB8AC3E}">
        <p14:creationId xmlns:p14="http://schemas.microsoft.com/office/powerpoint/2010/main" val="290971151"/>
      </p:ext>
    </p:extLst>
  </p:cSld>
  <p:clrMapOvr>
    <a:masterClrMapping/>
  </p:clrMapOvr>
</p:notes>
</file>

<file path=ppt/notesSlides/notesSlide5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51</a:t>
            </a:fld>
            <a:endParaRPr lang="en-US"/>
          </a:p>
        </p:txBody>
      </p:sp>
    </p:spTree>
    <p:extLst>
      <p:ext uri="{BB962C8B-B14F-4D97-AF65-F5344CB8AC3E}">
        <p14:creationId xmlns:p14="http://schemas.microsoft.com/office/powerpoint/2010/main" val="1612199751"/>
      </p:ext>
    </p:extLst>
  </p:cSld>
  <p:clrMapOvr>
    <a:masterClrMapping/>
  </p:clrMapOvr>
</p:notes>
</file>

<file path=ppt/notesSlides/notesSlide5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52</a:t>
            </a:fld>
            <a:endParaRPr lang="en-US"/>
          </a:p>
        </p:txBody>
      </p:sp>
    </p:spTree>
    <p:extLst>
      <p:ext uri="{BB962C8B-B14F-4D97-AF65-F5344CB8AC3E}">
        <p14:creationId xmlns:p14="http://schemas.microsoft.com/office/powerpoint/2010/main" val="2852693604"/>
      </p:ext>
    </p:extLst>
  </p:cSld>
  <p:clrMapOvr>
    <a:masterClrMapping/>
  </p:clrMapOvr>
</p:notes>
</file>

<file path=ppt/notesSlides/notesSlide5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53</a:t>
            </a:fld>
            <a:endParaRPr lang="en-US"/>
          </a:p>
        </p:txBody>
      </p:sp>
    </p:spTree>
    <p:extLst>
      <p:ext uri="{BB962C8B-B14F-4D97-AF65-F5344CB8AC3E}">
        <p14:creationId xmlns:p14="http://schemas.microsoft.com/office/powerpoint/2010/main" val="1483757647"/>
      </p:ext>
    </p:extLst>
  </p:cSld>
  <p:clrMapOvr>
    <a:masterClrMapping/>
  </p:clrMapOvr>
</p:notes>
</file>

<file path=ppt/notesSlides/notesSlide5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54</a:t>
            </a:fld>
            <a:endParaRPr lang="en-US"/>
          </a:p>
        </p:txBody>
      </p:sp>
    </p:spTree>
    <p:extLst>
      <p:ext uri="{BB962C8B-B14F-4D97-AF65-F5344CB8AC3E}">
        <p14:creationId xmlns:p14="http://schemas.microsoft.com/office/powerpoint/2010/main" val="2628373811"/>
      </p:ext>
    </p:extLst>
  </p:cSld>
  <p:clrMapOvr>
    <a:masterClrMapping/>
  </p:clrMapOvr>
</p:notes>
</file>

<file path=ppt/notesSlides/notesSlide5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55</a:t>
            </a:fld>
            <a:endParaRPr lang="en-US"/>
          </a:p>
        </p:txBody>
      </p:sp>
    </p:spTree>
    <p:extLst>
      <p:ext uri="{BB962C8B-B14F-4D97-AF65-F5344CB8AC3E}">
        <p14:creationId xmlns:p14="http://schemas.microsoft.com/office/powerpoint/2010/main" val="1766985589"/>
      </p:ext>
    </p:extLst>
  </p:cSld>
  <p:clrMapOvr>
    <a:masterClrMapping/>
  </p:clrMapOvr>
</p:notes>
</file>

<file path=ppt/notesSlides/notesSlide5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56</a:t>
            </a:fld>
            <a:endParaRPr lang="en-US"/>
          </a:p>
        </p:txBody>
      </p:sp>
    </p:spTree>
    <p:extLst>
      <p:ext uri="{BB962C8B-B14F-4D97-AF65-F5344CB8AC3E}">
        <p14:creationId xmlns:p14="http://schemas.microsoft.com/office/powerpoint/2010/main" val="705470457"/>
      </p:ext>
    </p:extLst>
  </p:cSld>
  <p:clrMapOvr>
    <a:masterClrMapping/>
  </p:clrMapOvr>
</p:notes>
</file>

<file path=ppt/notesSlides/notesSlide5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57</a:t>
            </a:fld>
            <a:endParaRPr lang="en-US"/>
          </a:p>
        </p:txBody>
      </p:sp>
    </p:spTree>
    <p:extLst>
      <p:ext uri="{BB962C8B-B14F-4D97-AF65-F5344CB8AC3E}">
        <p14:creationId xmlns:p14="http://schemas.microsoft.com/office/powerpoint/2010/main" val="312763377"/>
      </p:ext>
    </p:extLst>
  </p:cSld>
  <p:clrMapOvr>
    <a:masterClrMapping/>
  </p:clrMapOvr>
</p:notes>
</file>

<file path=ppt/notesSlides/notesSlide5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58</a:t>
            </a:fld>
            <a:endParaRPr lang="en-US"/>
          </a:p>
        </p:txBody>
      </p:sp>
    </p:spTree>
    <p:extLst>
      <p:ext uri="{BB962C8B-B14F-4D97-AF65-F5344CB8AC3E}">
        <p14:creationId xmlns:p14="http://schemas.microsoft.com/office/powerpoint/2010/main" val="4242757081"/>
      </p:ext>
    </p:extLst>
  </p:cSld>
  <p:clrMapOvr>
    <a:masterClrMapping/>
  </p:clrMapOvr>
</p:notes>
</file>

<file path=ppt/notesSlides/notesSlide5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59</a:t>
            </a:fld>
            <a:endParaRPr lang="en-US"/>
          </a:p>
        </p:txBody>
      </p:sp>
    </p:spTree>
    <p:extLst>
      <p:ext uri="{BB962C8B-B14F-4D97-AF65-F5344CB8AC3E}">
        <p14:creationId xmlns:p14="http://schemas.microsoft.com/office/powerpoint/2010/main" val="951444540"/>
      </p:ext>
    </p:extLst>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8" name="Rectangle 7"/>
          <p:cNvSpPr>
            <a:spLocks noGrp="1" noChangeArrowheads="1"/>
          </p:cNvSpPr>
          <p:nvPr>
            <p:ph type="sldNum" sz="quarter" idx="5"/>
          </p:nvPr>
        </p:nvSpPr>
        <p:spPr/>
        <p:txBody>
          <a:bodyPr/>
          <a:lstStyle/>
          <a:p>
            <a:fld id="{6101446A-CC88-4564-997C-D572BB6B211F}" type="slidenum">
              <a:rPr lang="en-US"/>
              <a:t>6</a:t>
            </a:fld>
            <a:endParaRPr lang="en-US"/>
          </a:p>
        </p:txBody>
      </p:sp>
      <p:sp>
        <p:nvSpPr>
          <p:cNvPr id="110594" name="Rectangle 7"/>
          <p:cNvSpPr txBox="1">
            <a:spLocks noGrp="1" noChangeArrowheads="1"/>
          </p:cNvSpPr>
          <p:nvPr/>
        </p:nvSpPr>
        <p:spPr bwMode="auto">
          <a:xfrm>
            <a:off x="3884613" y="8937625"/>
            <a:ext cx="2971800" cy="204788"/>
          </a:xfrm>
          <a:prstGeom prst="rect">
            <a:avLst/>
          </a:prstGeom>
          <a:noFill/>
          <a:ln w="9525">
            <a:noFill/>
            <a:miter lim="800000"/>
          </a:ln>
        </p:spPr>
        <p:txBody>
          <a:bodyPr lIns="91435" tIns="45718" rIns="91435" bIns="45718" anchor="b"/>
          <a:lstStyle/>
          <a:p>
            <a:pPr algn="r" eaLnBrk="1" hangingPunct="1">
              <a:lnSpc>
                <a:spcPct val="100000"/>
              </a:lnSpc>
            </a:pPr>
            <a:fld id="{DCBD88E4-3477-4930-B3ED-9A00F0A66712}" type="slidenum">
              <a:rPr lang="en-US" sz="1200"/>
              <a:pPr algn="r" eaLnBrk="1" hangingPunct="1">
                <a:lnSpc>
                  <a:spcPct val="100000"/>
                </a:lnSpc>
              </a:pPr>
              <a:t>6</a:t>
            </a:fld>
            <a:endParaRPr lang="en-US" sz="1200"/>
          </a:p>
        </p:txBody>
      </p:sp>
      <p:sp>
        <p:nvSpPr>
          <p:cNvPr id="110595" name="Rectangle 6"/>
          <p:cNvSpPr>
            <a:spLocks noGrp="1" noRot="1" noChangeAspect="1" noChangeArrowheads="1" noTextEdit="1"/>
          </p:cNvSpPr>
          <p:nvPr>
            <p:ph type="sldImg"/>
          </p:nvPr>
        </p:nvSpPr>
        <p:spPr>
          <a:xfrm>
            <a:off x="703263" y="368300"/>
            <a:ext cx="5451475" cy="3067050"/>
          </a:xfrm>
        </p:spPr>
      </p:sp>
      <p:sp>
        <p:nvSpPr>
          <p:cNvPr id="110596" name="Rectangle 7"/>
          <p:cNvSpPr>
            <a:spLocks noGrp="1" noChangeArrowheads="1"/>
          </p:cNvSpPr>
          <p:nvPr>
            <p:ph type="body" idx="1"/>
          </p:nvPr>
        </p:nvSpPr>
        <p:spPr>
          <a:xfrm>
            <a:off x="300039" y="3452814"/>
            <a:ext cx="6257925" cy="5370512"/>
          </a:xfrm>
        </p:spPr>
        <p:txBody>
          <a:bodyPr lIns="91435" tIns="45718" rIns="91435" bIns="45718"/>
          <a:lstStyle/>
          <a:p>
            <a:endParaRPr lang="en-US"/>
          </a:p>
        </p:txBody>
      </p:sp>
    </p:spTree>
    <p:extLst>
      <p:ext uri="{BB962C8B-B14F-4D97-AF65-F5344CB8AC3E}">
        <p14:creationId xmlns:p14="http://schemas.microsoft.com/office/powerpoint/2010/main" val="2992020640"/>
      </p:ext>
    </p:extLst>
  </p:cSld>
  <p:clrMapOvr>
    <a:masterClrMapping/>
  </p:clrMapOvr>
</p:notes>
</file>

<file path=ppt/notesSlides/notesSlide6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60</a:t>
            </a:fld>
            <a:endParaRPr lang="en-US"/>
          </a:p>
        </p:txBody>
      </p:sp>
    </p:spTree>
    <p:extLst>
      <p:ext uri="{BB962C8B-B14F-4D97-AF65-F5344CB8AC3E}">
        <p14:creationId xmlns:p14="http://schemas.microsoft.com/office/powerpoint/2010/main" val="2927130492"/>
      </p:ext>
    </p:extLst>
  </p:cSld>
  <p:clrMapOvr>
    <a:masterClrMapping/>
  </p:clrMapOvr>
</p:notes>
</file>

<file path=ppt/notesSlides/notesSlide6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61</a:t>
            </a:fld>
            <a:endParaRPr lang="en-US"/>
          </a:p>
        </p:txBody>
      </p:sp>
    </p:spTree>
    <p:extLst>
      <p:ext uri="{BB962C8B-B14F-4D97-AF65-F5344CB8AC3E}">
        <p14:creationId xmlns:p14="http://schemas.microsoft.com/office/powerpoint/2010/main" val="2418751199"/>
      </p:ext>
    </p:extLst>
  </p:cSld>
  <p:clrMapOvr>
    <a:masterClrMapping/>
  </p:clrMapOvr>
</p:notes>
</file>

<file path=ppt/notesSlides/notesSlide6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62</a:t>
            </a:fld>
            <a:endParaRPr lang="en-US"/>
          </a:p>
        </p:txBody>
      </p:sp>
    </p:spTree>
    <p:extLst>
      <p:ext uri="{BB962C8B-B14F-4D97-AF65-F5344CB8AC3E}">
        <p14:creationId xmlns:p14="http://schemas.microsoft.com/office/powerpoint/2010/main" val="3709118032"/>
      </p:ext>
    </p:extLst>
  </p:cSld>
  <p:clrMapOvr>
    <a:masterClrMapping/>
  </p:clrMapOvr>
</p:notes>
</file>

<file path=ppt/notesSlides/notesSlide6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63</a:t>
            </a:fld>
            <a:endParaRPr lang="en-US"/>
          </a:p>
        </p:txBody>
      </p:sp>
    </p:spTree>
    <p:extLst>
      <p:ext uri="{BB962C8B-B14F-4D97-AF65-F5344CB8AC3E}">
        <p14:creationId xmlns:p14="http://schemas.microsoft.com/office/powerpoint/2010/main" val="4197486302"/>
      </p:ext>
    </p:extLst>
  </p:cSld>
  <p:clrMapOvr>
    <a:masterClrMapping/>
  </p:clrMapOvr>
</p:notes>
</file>

<file path=ppt/notesSlides/notesSlide6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64</a:t>
            </a:fld>
            <a:endParaRPr lang="en-US"/>
          </a:p>
        </p:txBody>
      </p:sp>
    </p:spTree>
    <p:extLst>
      <p:ext uri="{BB962C8B-B14F-4D97-AF65-F5344CB8AC3E}">
        <p14:creationId xmlns:p14="http://schemas.microsoft.com/office/powerpoint/2010/main" val="2949147743"/>
      </p:ext>
    </p:extLst>
  </p:cSld>
  <p:clrMapOvr>
    <a:masterClrMapping/>
  </p:clrMapOvr>
</p:notes>
</file>

<file path=ppt/notesSlides/notesSlide6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65</a:t>
            </a:fld>
            <a:endParaRPr lang="en-US"/>
          </a:p>
        </p:txBody>
      </p:sp>
    </p:spTree>
    <p:extLst>
      <p:ext uri="{BB962C8B-B14F-4D97-AF65-F5344CB8AC3E}">
        <p14:creationId xmlns:p14="http://schemas.microsoft.com/office/powerpoint/2010/main" val="1431577286"/>
      </p:ext>
    </p:extLst>
  </p:cSld>
  <p:clrMapOvr>
    <a:masterClrMapping/>
  </p:clrMapOvr>
</p:notes>
</file>

<file path=ppt/notesSlides/notesSlide6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66</a:t>
            </a:fld>
            <a:endParaRPr lang="en-US"/>
          </a:p>
        </p:txBody>
      </p:sp>
    </p:spTree>
    <p:extLst>
      <p:ext uri="{BB962C8B-B14F-4D97-AF65-F5344CB8AC3E}">
        <p14:creationId xmlns:p14="http://schemas.microsoft.com/office/powerpoint/2010/main" val="3420238463"/>
      </p:ext>
    </p:extLst>
  </p:cSld>
  <p:clrMapOvr>
    <a:masterClrMapping/>
  </p:clrMapOvr>
</p:notes>
</file>

<file path=ppt/notesSlides/notesSlide6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67</a:t>
            </a:fld>
            <a:endParaRPr lang="en-US"/>
          </a:p>
        </p:txBody>
      </p:sp>
    </p:spTree>
    <p:extLst>
      <p:ext uri="{BB962C8B-B14F-4D97-AF65-F5344CB8AC3E}">
        <p14:creationId xmlns:p14="http://schemas.microsoft.com/office/powerpoint/2010/main" val="1300019952"/>
      </p:ext>
    </p:extLst>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7</a:t>
            </a:fld>
            <a:endParaRPr lang="en-US"/>
          </a:p>
        </p:txBody>
      </p:sp>
    </p:spTree>
    <p:extLst>
      <p:ext uri="{BB962C8B-B14F-4D97-AF65-F5344CB8AC3E}">
        <p14:creationId xmlns:p14="http://schemas.microsoft.com/office/powerpoint/2010/main" val="1884538775"/>
      </p:ext>
    </p:extLst>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8</a:t>
            </a:fld>
            <a:endParaRPr lang="en-US"/>
          </a:p>
        </p:txBody>
      </p:sp>
    </p:spTree>
    <p:extLst>
      <p:ext uri="{BB962C8B-B14F-4D97-AF65-F5344CB8AC3E}">
        <p14:creationId xmlns:p14="http://schemas.microsoft.com/office/powerpoint/2010/main" val="1666006685"/>
      </p:ext>
    </p:extLst>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9</a:t>
            </a:fld>
            <a:endParaRPr lang="en-US"/>
          </a:p>
        </p:txBody>
      </p:sp>
    </p:spTree>
    <p:extLst>
      <p:ext uri="{BB962C8B-B14F-4D97-AF65-F5344CB8AC3E}">
        <p14:creationId xmlns:p14="http://schemas.microsoft.com/office/powerpoint/2010/main" val="3670494578"/>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svg" /><Relationship Id="rId3"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png" /><Relationship Id="rId3" Type="http://schemas.openxmlformats.org/officeDocument/2006/relationships/image" Target="../media/image5.svg" /><Relationship Id="rId4"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9.svg" /><Relationship Id="rId3"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8.xml.rels>&#65279;<?xml version="1.0" encoding="utf-8" standalone="yes"?><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10.svg" /><Relationship Id="rId3" Type="http://schemas.openxmlformats.org/officeDocument/2006/relationships/slideMaster" Target="../slideMasters/slideMaster2.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svg" /><Relationship Id="rId3"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pic>
        <p:nvPicPr>
          <p:cNvPr id="8" name="Graphic 7">
            <a:extLst>
              <a:ext uri="{FF2B5EF4-FFF2-40B4-BE49-F238E27FC236}">
                <a16:creationId xmlns:a16="http://schemas.microsoft.com/office/drawing/2014/main" id="{20B9B55F-CB1D-455C-89BD-0F51DBC9AA24}"/>
              </a:ext>
            </a:extLst>
          </p:cNvPr>
          <p:cNvPicPr>
            <a:picLocks noChangeAspect="1"/>
          </p:cNvPicPr>
          <p:nvPr userDrawn="1"/>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866" y="0"/>
            <a:ext cx="1904605" cy="6570325"/>
          </a:xfrm>
          <a:prstGeom prst="rect">
            <a:avLst/>
          </a:prstGeom>
        </p:spPr>
      </p:pic>
      <p:sp>
        <p:nvSpPr>
          <p:cNvPr id="2" name="Title 1">
            <a:extLst>
              <a:ext uri="{FF2B5EF4-FFF2-40B4-BE49-F238E27FC236}">
                <a16:creationId xmlns:a16="http://schemas.microsoft.com/office/drawing/2014/main" id="{630C0A47-E455-41D0-8B2A-44B342621B15}"/>
              </a:ext>
            </a:extLst>
          </p:cNvPr>
          <p:cNvSpPr>
            <a:spLocks noGrp="1"/>
          </p:cNvSpPr>
          <p:nvPr>
            <p:ph type="ctrTitle" hasCustomPrompt="1"/>
          </p:nvPr>
        </p:nvSpPr>
        <p:spPr>
          <a:xfrm>
            <a:off x="1904605" y="1122363"/>
            <a:ext cx="9144000" cy="2387600"/>
          </a:xfrm>
        </p:spPr>
        <p:txBody>
          <a:bodyPr anchor="ctr">
            <a:normAutofit/>
          </a:bodyPr>
          <a:lstStyle>
            <a:lvl1pPr algn="ctr">
              <a:defRPr sz="6000" b="1" spc="-150" baseline="0">
                <a:latin typeface="Barlow Semi Condensed ExLight" panose="00000306000000000000" pitchFamily="50" charset="0"/>
                <a:ea typeface="Yu Gothic Light" panose="020b0300000000000000" pitchFamily="34" charset="-128"/>
              </a:defRPr>
            </a:lvl1pPr>
          </a:lstStyle>
          <a:p>
            <a:r>
              <a:rPr lang="en-US"/>
              <a:t>Click to Edit Title</a:t>
            </a:r>
          </a:p>
        </p:txBody>
      </p:sp>
      <p:sp>
        <p:nvSpPr>
          <p:cNvPr id="3" name="Subtitle 2">
            <a:extLst>
              <a:ext uri="{FF2B5EF4-FFF2-40B4-BE49-F238E27FC236}">
                <a16:creationId xmlns:a16="http://schemas.microsoft.com/office/drawing/2014/main" id="{8B3CFFF7-0DEB-4D37-9C01-45B460BE8ECF}"/>
              </a:ext>
            </a:extLst>
          </p:cNvPr>
          <p:cNvSpPr>
            <a:spLocks noGrp="1"/>
          </p:cNvSpPr>
          <p:nvPr>
            <p:ph type="subTitle" idx="1" hasCustomPrompt="1"/>
          </p:nvPr>
        </p:nvSpPr>
        <p:spPr>
          <a:xfrm>
            <a:off x="1904605" y="3776698"/>
            <a:ext cx="9144000" cy="1481101"/>
          </a:xfrm>
        </p:spPr>
        <p:txBody>
          <a:bodyPr>
            <a:normAutofit/>
          </a:bodyPr>
          <a:lstStyle>
            <a:lvl1pPr marL="0" indent="0" algn="ctr">
              <a:buNone/>
              <a:defRPr sz="2400" b="1">
                <a:solidFill>
                  <a:srgbClr val="948D86"/>
                </a:solidFill>
                <a:latin typeface="Barlow" panose="00000500000000000000" pitchFamily="50" charset="0"/>
                <a:ea typeface="Yu Gothic UI Semibold" panose="020b0700000000000000" pitchFamily="34"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Sub-header Title</a:t>
            </a:r>
          </a:p>
        </p:txBody>
      </p:sp>
      <p:sp>
        <p:nvSpPr>
          <p:cNvPr id="5" name="Slide Number Placeholder 5">
            <a:extLst>
              <a:ext uri="{FF2B5EF4-FFF2-40B4-BE49-F238E27FC236}">
                <a16:creationId xmlns:a16="http://schemas.microsoft.com/office/drawing/2014/main" id="{45B40190-3DBA-4FF3-98E5-11C9D99B90AF}"/>
              </a:ext>
            </a:extLst>
          </p:cNvPr>
          <p:cNvSpPr>
            <a:spLocks noGrp="1"/>
          </p:cNvSpPr>
          <p:nvPr>
            <p:ph type="sldNum" sz="quarter" idx="4"/>
          </p:nvPr>
        </p:nvSpPr>
        <p:spPr>
          <a:xfrm>
            <a:off x="256905" y="6072186"/>
            <a:ext cx="2743200" cy="365125"/>
          </a:xfrm>
          <a:prstGeom prst="rect">
            <a:avLst/>
          </a:prstGeom>
        </p:spPr>
        <p:txBody>
          <a:bodyPr anchor="b"/>
          <a:lstStyle>
            <a:lvl1pPr>
              <a:defRPr sz="1000">
                <a:solidFill>
                  <a:schemeClr val="bg1"/>
                </a:solidFill>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
        <p:nvSpPr>
          <p:cNvPr id="4" name="TextBox 3">
            <a:extLst>
              <a:ext uri="{FF2B5EF4-FFF2-40B4-BE49-F238E27FC236}">
                <a16:creationId xmlns:a16="http://schemas.microsoft.com/office/drawing/2014/main" id="{EA7A2328-B66E-4B7B-A626-96FCB4739F5E}"/>
              </a:ext>
            </a:extLst>
          </p:cNvPr>
          <p:cNvSpPr txBox="1"/>
          <p:nvPr userDrawn="1"/>
        </p:nvSpPr>
        <p:spPr>
          <a:xfrm>
            <a:off x="596940" y="6587218"/>
            <a:ext cx="184731" cy="276999"/>
          </a:xfrm>
          <a:prstGeom prst="rect">
            <a:avLst/>
          </a:prstGeom>
          <a:noFill/>
        </p:spPr>
        <p:txBody>
          <a:bodyPr wrap="none" rtlCol="0">
            <a:spAutoFit/>
          </a:bodyPr>
          <a:lstStyle/>
          <a:p>
            <a:endParaRPr lang="en-US" sz="1200">
              <a:solidFill>
                <a:schemeClr val="bg1">
                  <a:lumMod val="50000"/>
                </a:schemeClr>
              </a:solidFill>
              <a:latin typeface="Barlow Semi Condensed Light" panose="00000406000000000000" pitchFamily="50" charset="0"/>
            </a:endParaRPr>
          </a:p>
        </p:txBody>
      </p:sp>
    </p:spTree>
    <p:extLst>
      <p:ext uri="{BB962C8B-B14F-4D97-AF65-F5344CB8AC3E}">
        <p14:creationId xmlns:p14="http://schemas.microsoft.com/office/powerpoint/2010/main" val="81163925"/>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0956F82B-18A3-4043-B89E-CC953F4CC6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241039-842B-46CF-81B4-FA51CFB902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3EE8E7-60E9-4A3C-9900-6D85206F0B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B5331B-6D16-4406-9CF1-F1E6F92245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877E62-EC1F-4F6F-8C70-96D534DC57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3">
            <a:extLst>
              <a:ext uri="{FF2B5EF4-FFF2-40B4-BE49-F238E27FC236}">
                <a16:creationId xmlns:a16="http://schemas.microsoft.com/office/drawing/2014/main" id="{D8D1B9E0-CDF1-477E-8DCE-E1A22FEA53F9}"/>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14" name="Footer Placeholder 4">
            <a:extLst>
              <a:ext uri="{FF2B5EF4-FFF2-40B4-BE49-F238E27FC236}">
                <a16:creationId xmlns:a16="http://schemas.microsoft.com/office/drawing/2014/main" id="{6FE469D8-B931-49DA-BD4C-2BB9F9A38827}"/>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15" name="Slide Number Placeholder 5">
            <a:extLst>
              <a:ext uri="{FF2B5EF4-FFF2-40B4-BE49-F238E27FC236}">
                <a16:creationId xmlns:a16="http://schemas.microsoft.com/office/drawing/2014/main" id="{175CBC6D-33F4-42BB-9BF2-8948665D7D16}"/>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
        <p:nvSpPr>
          <p:cNvPr id="10" name="Slide Number Placeholder 5">
            <a:extLst>
              <a:ext uri="{FF2B5EF4-FFF2-40B4-BE49-F238E27FC236}">
                <a16:creationId xmlns:a16="http://schemas.microsoft.com/office/drawing/2014/main" id="{30F22670-D5B6-46B4-B9CF-B6BAE8307D59}"/>
              </a:ext>
            </a:extLst>
          </p:cNvPr>
          <p:cNvSpPr txBox="1"/>
          <p:nvPr userDrawn="1"/>
        </p:nvSpPr>
        <p:spPr>
          <a:xfrm>
            <a:off x="256905" y="6072186"/>
            <a:ext cx="2743200" cy="365125"/>
          </a:xfrm>
          <a:prstGeom prst="rect">
            <a:avLst/>
          </a:prstGeom>
        </p:spPr>
        <p:txBody>
          <a:bodyPr anchor="b"/>
          <a:lstStyle>
            <a:defPPr>
              <a:defRPr lang="en-US"/>
            </a:defPPr>
            <a:lvl1pPr marL="0" algn="l" defTabSz="914400" rtl="0" eaLnBrk="1" latinLnBrk="0" hangingPunct="1">
              <a:defRPr sz="1000" kern="1200">
                <a:solidFill>
                  <a:srgbClr val="948D86"/>
                </a:solidFill>
                <a:latin typeface="Barlow Light" panose="00000400000000000000" pitchFamily="50" charset="0"/>
                <a:ea typeface="Yu Gothic Light" panose="020b0300000000000000"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A6F61B-2684-4A39-92CC-9C62EC3F5E6F}" type="slidenum">
              <a:rPr lang="en-US" smtClean="0">
                <a:latin typeface="Barlow" panose="00000500000000000000" pitchFamily="50" charset="0"/>
              </a:rPr>
              <a:t>‹#›</a:t>
            </a:fld>
            <a:endParaRPr lang="en-US">
              <a:latin typeface="Barlow" panose="00000500000000000000" pitchFamily="50" charset="0"/>
            </a:endParaRPr>
          </a:p>
        </p:txBody>
      </p:sp>
    </p:spTree>
    <p:extLst>
      <p:ext uri="{BB962C8B-B14F-4D97-AF65-F5344CB8AC3E}">
        <p14:creationId xmlns:p14="http://schemas.microsoft.com/office/powerpoint/2010/main" val="144282970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Title Only">
    <p:spTree>
      <p:nvGrpSpPr>
        <p:cNvPr id="1" name=""/>
        <p:cNvGrpSpPr/>
        <p:nvPr/>
      </p:nvGrpSpPr>
      <p:grpSpPr>
        <a:xfrm>
          <a:off x="0" y="0"/>
          <a:ext cx="0" cy="0"/>
        </a:xfrm>
      </p:grpSpPr>
      <p:sp>
        <p:nvSpPr>
          <p:cNvPr id="2" name="Title 1">
            <a:extLst>
              <a:ext uri="{FF2B5EF4-FFF2-40B4-BE49-F238E27FC236}">
                <a16:creationId xmlns:a16="http://schemas.microsoft.com/office/drawing/2014/main" id="{7139CF5E-50EC-481C-ADAF-7A23ECCD9998}"/>
              </a:ext>
            </a:extLst>
          </p:cNvPr>
          <p:cNvSpPr>
            <a:spLocks noGrp="1"/>
          </p:cNvSpPr>
          <p:nvPr>
            <p:ph type="title"/>
          </p:nvPr>
        </p:nvSpPr>
        <p:spPr/>
        <p:txBody>
          <a:bodyPr/>
          <a:lstStyle/>
          <a:p>
            <a:r>
              <a:rPr lang="en-US"/>
              <a:t>Click to edit Master title style</a:t>
            </a:r>
          </a:p>
        </p:txBody>
      </p:sp>
      <p:sp>
        <p:nvSpPr>
          <p:cNvPr id="9" name="Date Placeholder 3">
            <a:extLst>
              <a:ext uri="{FF2B5EF4-FFF2-40B4-BE49-F238E27FC236}">
                <a16:creationId xmlns:a16="http://schemas.microsoft.com/office/drawing/2014/main" id="{D2D75453-EC63-4DE3-A788-7BA953DAD58F}"/>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10" name="Footer Placeholder 4">
            <a:extLst>
              <a:ext uri="{FF2B5EF4-FFF2-40B4-BE49-F238E27FC236}">
                <a16:creationId xmlns:a16="http://schemas.microsoft.com/office/drawing/2014/main" id="{C876DBA5-219B-4507-915A-448EC5E16F6B}"/>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11" name="Slide Number Placeholder 5">
            <a:extLst>
              <a:ext uri="{FF2B5EF4-FFF2-40B4-BE49-F238E27FC236}">
                <a16:creationId xmlns:a16="http://schemas.microsoft.com/office/drawing/2014/main" id="{AA1D3B60-C9D2-4C07-BB83-86F187FC3655}"/>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
        <p:nvSpPr>
          <p:cNvPr id="6" name="Slide Number Placeholder 5">
            <a:extLst>
              <a:ext uri="{FF2B5EF4-FFF2-40B4-BE49-F238E27FC236}">
                <a16:creationId xmlns:a16="http://schemas.microsoft.com/office/drawing/2014/main" id="{2359C30C-DFD8-43CD-97FD-EAE7BD049AE2}"/>
              </a:ext>
            </a:extLst>
          </p:cNvPr>
          <p:cNvSpPr txBox="1"/>
          <p:nvPr userDrawn="1"/>
        </p:nvSpPr>
        <p:spPr>
          <a:xfrm>
            <a:off x="256905" y="6072186"/>
            <a:ext cx="2743200" cy="365125"/>
          </a:xfrm>
          <a:prstGeom prst="rect">
            <a:avLst/>
          </a:prstGeom>
        </p:spPr>
        <p:txBody>
          <a:bodyPr anchor="b"/>
          <a:lstStyle>
            <a:defPPr>
              <a:defRPr lang="en-US"/>
            </a:defPPr>
            <a:lvl1pPr marL="0" algn="l" defTabSz="914400" rtl="0" eaLnBrk="1" latinLnBrk="0" hangingPunct="1">
              <a:defRPr sz="1000" kern="1200">
                <a:solidFill>
                  <a:srgbClr val="948D86"/>
                </a:solidFill>
                <a:latin typeface="Barlow Light" panose="00000400000000000000" pitchFamily="50" charset="0"/>
                <a:ea typeface="Yu Gothic Light" panose="020b0300000000000000"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A6F61B-2684-4A39-92CC-9C62EC3F5E6F}" type="slidenum">
              <a:rPr lang="en-US" smtClean="0">
                <a:latin typeface="Barlow" panose="00000500000000000000" pitchFamily="50" charset="0"/>
              </a:rPr>
              <a:t>‹#›</a:t>
            </a:fld>
            <a:endParaRPr lang="en-US">
              <a:latin typeface="Barlow" panose="00000500000000000000" pitchFamily="50" charset="0"/>
            </a:endParaRPr>
          </a:p>
        </p:txBody>
      </p:sp>
    </p:spTree>
    <p:extLst>
      <p:ext uri="{BB962C8B-B14F-4D97-AF65-F5344CB8AC3E}">
        <p14:creationId xmlns:p14="http://schemas.microsoft.com/office/powerpoint/2010/main" val="141319268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Blank">
    <p:spTree>
      <p:nvGrpSpPr>
        <p:cNvPr id="1" name=""/>
        <p:cNvGrpSpPr/>
        <p:nvPr/>
      </p:nvGrpSpPr>
      <p:grpSpPr>
        <a:xfrm>
          <a:off x="0" y="0"/>
          <a:ext cx="0" cy="0"/>
        </a:xfrm>
      </p:grpSpPr>
      <p:sp>
        <p:nvSpPr>
          <p:cNvPr id="8" name="Date Placeholder 3">
            <a:extLst>
              <a:ext uri="{FF2B5EF4-FFF2-40B4-BE49-F238E27FC236}">
                <a16:creationId xmlns:a16="http://schemas.microsoft.com/office/drawing/2014/main" id="{19A8BECC-126E-4628-9EE7-72EDBE93A5E0}"/>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9" name="Footer Placeholder 4">
            <a:extLst>
              <a:ext uri="{FF2B5EF4-FFF2-40B4-BE49-F238E27FC236}">
                <a16:creationId xmlns:a16="http://schemas.microsoft.com/office/drawing/2014/main" id="{B9C6F722-1A65-4FE4-B298-73088717EF1F}"/>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10" name="Slide Number Placeholder 5">
            <a:extLst>
              <a:ext uri="{FF2B5EF4-FFF2-40B4-BE49-F238E27FC236}">
                <a16:creationId xmlns:a16="http://schemas.microsoft.com/office/drawing/2014/main" id="{4B7AE588-9A13-4623-B492-45E6C299F924}"/>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
        <p:nvSpPr>
          <p:cNvPr id="5" name="Slide Number Placeholder 5">
            <a:extLst>
              <a:ext uri="{FF2B5EF4-FFF2-40B4-BE49-F238E27FC236}">
                <a16:creationId xmlns:a16="http://schemas.microsoft.com/office/drawing/2014/main" id="{C3519107-B2B9-464D-9092-46A40E6EACCE}"/>
              </a:ext>
            </a:extLst>
          </p:cNvPr>
          <p:cNvSpPr txBox="1"/>
          <p:nvPr userDrawn="1"/>
        </p:nvSpPr>
        <p:spPr>
          <a:xfrm>
            <a:off x="256905" y="6072186"/>
            <a:ext cx="2743200" cy="365125"/>
          </a:xfrm>
          <a:prstGeom prst="rect">
            <a:avLst/>
          </a:prstGeom>
        </p:spPr>
        <p:txBody>
          <a:bodyPr anchor="b"/>
          <a:lstStyle>
            <a:defPPr>
              <a:defRPr lang="en-US"/>
            </a:defPPr>
            <a:lvl1pPr marL="0" algn="l" defTabSz="914400" rtl="0" eaLnBrk="1" latinLnBrk="0" hangingPunct="1">
              <a:defRPr sz="1000" kern="1200">
                <a:solidFill>
                  <a:srgbClr val="948D86"/>
                </a:solidFill>
                <a:latin typeface="Barlow Light" panose="00000400000000000000" pitchFamily="50" charset="0"/>
                <a:ea typeface="Yu Gothic Light" panose="020b0300000000000000"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A6F61B-2684-4A39-92CC-9C62EC3F5E6F}" type="slidenum">
              <a:rPr lang="en-US" smtClean="0">
                <a:latin typeface="Barlow" panose="00000500000000000000" pitchFamily="50" charset="0"/>
              </a:rPr>
              <a:t>‹#›</a:t>
            </a:fld>
            <a:endParaRPr lang="en-US">
              <a:latin typeface="Barlow" panose="00000500000000000000" pitchFamily="50" charset="0"/>
            </a:endParaRPr>
          </a:p>
        </p:txBody>
      </p:sp>
    </p:spTree>
    <p:extLst>
      <p:ext uri="{BB962C8B-B14F-4D97-AF65-F5344CB8AC3E}">
        <p14:creationId xmlns:p14="http://schemas.microsoft.com/office/powerpoint/2010/main" val="386741947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Content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DF79C2D1-3276-4FCA-A55C-C00F133BDC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3E0949-5BDF-419C-9491-FF6F9CD6FE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71AA9B-7D76-416D-833B-84B9EAD7DD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Date Placeholder 3">
            <a:extLst>
              <a:ext uri="{FF2B5EF4-FFF2-40B4-BE49-F238E27FC236}">
                <a16:creationId xmlns:a16="http://schemas.microsoft.com/office/drawing/2014/main" id="{C2B01C37-3F54-4218-907A-5F86C8076D7B}"/>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16" name="Footer Placeholder 4">
            <a:extLst>
              <a:ext uri="{FF2B5EF4-FFF2-40B4-BE49-F238E27FC236}">
                <a16:creationId xmlns:a16="http://schemas.microsoft.com/office/drawing/2014/main" id="{9670AA86-8BC4-4E08-BEFF-E1008A12DD81}"/>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17" name="Slide Number Placeholder 5">
            <a:extLst>
              <a:ext uri="{FF2B5EF4-FFF2-40B4-BE49-F238E27FC236}">
                <a16:creationId xmlns:a16="http://schemas.microsoft.com/office/drawing/2014/main" id="{FEC39573-05FD-4C61-9F1E-9ADCD82E8B2F}"/>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
        <p:nvSpPr>
          <p:cNvPr id="8" name="Slide Number Placeholder 5">
            <a:extLst>
              <a:ext uri="{FF2B5EF4-FFF2-40B4-BE49-F238E27FC236}">
                <a16:creationId xmlns:a16="http://schemas.microsoft.com/office/drawing/2014/main" id="{00B3532A-80EF-4136-A73F-8B0705C20D83}"/>
              </a:ext>
            </a:extLst>
          </p:cNvPr>
          <p:cNvSpPr txBox="1"/>
          <p:nvPr userDrawn="1"/>
        </p:nvSpPr>
        <p:spPr>
          <a:xfrm>
            <a:off x="256905" y="6072186"/>
            <a:ext cx="2743200" cy="365125"/>
          </a:xfrm>
          <a:prstGeom prst="rect">
            <a:avLst/>
          </a:prstGeom>
        </p:spPr>
        <p:txBody>
          <a:bodyPr anchor="b"/>
          <a:lstStyle>
            <a:defPPr>
              <a:defRPr lang="en-US"/>
            </a:defPPr>
            <a:lvl1pPr marL="0" algn="l" defTabSz="914400" rtl="0" eaLnBrk="1" latinLnBrk="0" hangingPunct="1">
              <a:defRPr sz="1000" kern="1200">
                <a:solidFill>
                  <a:srgbClr val="948D86"/>
                </a:solidFill>
                <a:latin typeface="Barlow Light" panose="00000400000000000000" pitchFamily="50" charset="0"/>
                <a:ea typeface="Yu Gothic Light" panose="020b0300000000000000"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A6F61B-2684-4A39-92CC-9C62EC3F5E6F}" type="slidenum">
              <a:rPr lang="en-US" smtClean="0">
                <a:latin typeface="Barlow" panose="00000500000000000000" pitchFamily="50" charset="0"/>
              </a:rPr>
              <a:t>‹#›</a:t>
            </a:fld>
            <a:endParaRPr lang="en-US">
              <a:latin typeface="Barlow" panose="00000500000000000000" pitchFamily="50" charset="0"/>
            </a:endParaRPr>
          </a:p>
        </p:txBody>
      </p:sp>
    </p:spTree>
    <p:extLst>
      <p:ext uri="{BB962C8B-B14F-4D97-AF65-F5344CB8AC3E}">
        <p14:creationId xmlns:p14="http://schemas.microsoft.com/office/powerpoint/2010/main" val="364709215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Picture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C5D0D4A8-2EBF-4977-96CA-91C177D0CD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2EFF6A-0D3D-4CD4-9206-CE9C3EB4C2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2E7BD1A-3B54-44E0-BC77-845F5FF161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3">
            <a:extLst>
              <a:ext uri="{FF2B5EF4-FFF2-40B4-BE49-F238E27FC236}">
                <a16:creationId xmlns:a16="http://schemas.microsoft.com/office/drawing/2014/main" id="{8CC7570C-2164-48ED-9693-61E124100244}"/>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12" name="Footer Placeholder 4">
            <a:extLst>
              <a:ext uri="{FF2B5EF4-FFF2-40B4-BE49-F238E27FC236}">
                <a16:creationId xmlns:a16="http://schemas.microsoft.com/office/drawing/2014/main" id="{F5176897-9379-44F9-945E-1BDACC9F2038}"/>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13" name="Slide Number Placeholder 5">
            <a:extLst>
              <a:ext uri="{FF2B5EF4-FFF2-40B4-BE49-F238E27FC236}">
                <a16:creationId xmlns:a16="http://schemas.microsoft.com/office/drawing/2014/main" id="{7A232830-F117-4F57-AE7A-7DBF4FB8495B}"/>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
        <p:nvSpPr>
          <p:cNvPr id="8" name="Slide Number Placeholder 5">
            <a:extLst>
              <a:ext uri="{FF2B5EF4-FFF2-40B4-BE49-F238E27FC236}">
                <a16:creationId xmlns:a16="http://schemas.microsoft.com/office/drawing/2014/main" id="{A98AF96E-6A5D-45BF-9263-5568BED396CB}"/>
              </a:ext>
            </a:extLst>
          </p:cNvPr>
          <p:cNvSpPr txBox="1"/>
          <p:nvPr userDrawn="1"/>
        </p:nvSpPr>
        <p:spPr>
          <a:xfrm>
            <a:off x="256905" y="6072186"/>
            <a:ext cx="2743200" cy="365125"/>
          </a:xfrm>
          <a:prstGeom prst="rect">
            <a:avLst/>
          </a:prstGeom>
        </p:spPr>
        <p:txBody>
          <a:bodyPr anchor="b"/>
          <a:lstStyle>
            <a:defPPr>
              <a:defRPr lang="en-US"/>
            </a:defPPr>
            <a:lvl1pPr marL="0" algn="l" defTabSz="914400" rtl="0" eaLnBrk="1" latinLnBrk="0" hangingPunct="1">
              <a:defRPr sz="1000" kern="1200">
                <a:solidFill>
                  <a:srgbClr val="948D86"/>
                </a:solidFill>
                <a:latin typeface="Barlow Light" panose="00000400000000000000" pitchFamily="50" charset="0"/>
                <a:ea typeface="Yu Gothic Light" panose="020b0300000000000000"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A6F61B-2684-4A39-92CC-9C62EC3F5E6F}" type="slidenum">
              <a:rPr lang="en-US" smtClean="0">
                <a:latin typeface="Barlow" panose="00000500000000000000" pitchFamily="50" charset="0"/>
              </a:rPr>
              <a:t>‹#›</a:t>
            </a:fld>
            <a:endParaRPr lang="en-US">
              <a:latin typeface="Barlow" panose="00000500000000000000" pitchFamily="50" charset="0"/>
            </a:endParaRPr>
          </a:p>
        </p:txBody>
      </p:sp>
    </p:spTree>
    <p:extLst>
      <p:ext uri="{BB962C8B-B14F-4D97-AF65-F5344CB8AC3E}">
        <p14:creationId xmlns:p14="http://schemas.microsoft.com/office/powerpoint/2010/main" val="214463133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Title and Vertical Text">
    <p:spTree>
      <p:nvGrpSpPr>
        <p:cNvPr id="1" name=""/>
        <p:cNvGrpSpPr/>
        <p:nvPr/>
      </p:nvGrpSpPr>
      <p:grpSpPr>
        <a:xfrm>
          <a:off x="0" y="0"/>
          <a:ext cx="0" cy="0"/>
        </a:xfrm>
      </p:grpSpPr>
      <p:sp>
        <p:nvSpPr>
          <p:cNvPr id="2" name="Title 1">
            <a:extLst>
              <a:ext uri="{FF2B5EF4-FFF2-40B4-BE49-F238E27FC236}">
                <a16:creationId xmlns:a16="http://schemas.microsoft.com/office/drawing/2014/main" id="{FA670EE4-AD01-4242-819E-696227AAB4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49D540-9347-4B8A-A2A1-00EB6DC0DF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885DF0A7-3B2E-4116-8037-5C046A1F66EB}"/>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11" name="Footer Placeholder 4">
            <a:extLst>
              <a:ext uri="{FF2B5EF4-FFF2-40B4-BE49-F238E27FC236}">
                <a16:creationId xmlns:a16="http://schemas.microsoft.com/office/drawing/2014/main" id="{8ED4056C-4251-441E-9461-50523546CF89}"/>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12" name="Slide Number Placeholder 5">
            <a:extLst>
              <a:ext uri="{FF2B5EF4-FFF2-40B4-BE49-F238E27FC236}">
                <a16:creationId xmlns:a16="http://schemas.microsoft.com/office/drawing/2014/main" id="{7EF2BC27-3EA4-4A6C-A6BE-A3044C96BFAA}"/>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
        <p:nvSpPr>
          <p:cNvPr id="7" name="Slide Number Placeholder 5">
            <a:extLst>
              <a:ext uri="{FF2B5EF4-FFF2-40B4-BE49-F238E27FC236}">
                <a16:creationId xmlns:a16="http://schemas.microsoft.com/office/drawing/2014/main" id="{74862F5A-32DE-47FD-A6AC-4802ED235B9B}"/>
              </a:ext>
            </a:extLst>
          </p:cNvPr>
          <p:cNvSpPr txBox="1"/>
          <p:nvPr userDrawn="1"/>
        </p:nvSpPr>
        <p:spPr>
          <a:xfrm>
            <a:off x="256905" y="6072186"/>
            <a:ext cx="2743200" cy="365125"/>
          </a:xfrm>
          <a:prstGeom prst="rect">
            <a:avLst/>
          </a:prstGeom>
        </p:spPr>
        <p:txBody>
          <a:bodyPr anchor="b"/>
          <a:lstStyle>
            <a:defPPr>
              <a:defRPr lang="en-US"/>
            </a:defPPr>
            <a:lvl1pPr marL="0" algn="l" defTabSz="914400" rtl="0" eaLnBrk="1" latinLnBrk="0" hangingPunct="1">
              <a:defRPr sz="1000" kern="1200">
                <a:solidFill>
                  <a:srgbClr val="948D86"/>
                </a:solidFill>
                <a:latin typeface="Barlow Light" panose="00000400000000000000" pitchFamily="50" charset="0"/>
                <a:ea typeface="Yu Gothic Light" panose="020b0300000000000000"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A6F61B-2684-4A39-92CC-9C62EC3F5E6F}" type="slidenum">
              <a:rPr lang="en-US" smtClean="0">
                <a:latin typeface="Barlow" panose="00000500000000000000" pitchFamily="50" charset="0"/>
              </a:rPr>
              <a:t>‹#›</a:t>
            </a:fld>
            <a:endParaRPr lang="en-US">
              <a:latin typeface="Barlow" panose="00000500000000000000" pitchFamily="50" charset="0"/>
            </a:endParaRPr>
          </a:p>
        </p:txBody>
      </p:sp>
    </p:spTree>
    <p:extLst>
      <p:ext uri="{BB962C8B-B14F-4D97-AF65-F5344CB8AC3E}">
        <p14:creationId xmlns:p14="http://schemas.microsoft.com/office/powerpoint/2010/main" val="228075879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Vertical Title and Text">
    <p:spTree>
      <p:nvGrpSpPr>
        <p:cNvPr id="1" name=""/>
        <p:cNvGrpSpPr/>
        <p:nvPr/>
      </p:nvGrpSpPr>
      <p:grpSpPr>
        <a:xfrm>
          <a:off x="0" y="0"/>
          <a:ext cx="0" cy="0"/>
        </a:xfrm>
      </p:grpSpPr>
      <p:sp>
        <p:nvSpPr>
          <p:cNvPr id="2" name="Vertical Title 1">
            <a:extLst>
              <a:ext uri="{FF2B5EF4-FFF2-40B4-BE49-F238E27FC236}">
                <a16:creationId xmlns:a16="http://schemas.microsoft.com/office/drawing/2014/main" id="{743199A1-3DCB-4730-9B64-B30DFB6BCB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4EA7E3-A4B1-48C3-86A2-3ED6BE9227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3">
            <a:extLst>
              <a:ext uri="{FF2B5EF4-FFF2-40B4-BE49-F238E27FC236}">
                <a16:creationId xmlns:a16="http://schemas.microsoft.com/office/drawing/2014/main" id="{CD54B112-08DE-4C15-AEBE-922F8946F54A}"/>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15" name="Footer Placeholder 4">
            <a:extLst>
              <a:ext uri="{FF2B5EF4-FFF2-40B4-BE49-F238E27FC236}">
                <a16:creationId xmlns:a16="http://schemas.microsoft.com/office/drawing/2014/main" id="{E3255F54-CC39-4293-9A4D-ACBDA0406DFA}"/>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16" name="Slide Number Placeholder 5">
            <a:extLst>
              <a:ext uri="{FF2B5EF4-FFF2-40B4-BE49-F238E27FC236}">
                <a16:creationId xmlns:a16="http://schemas.microsoft.com/office/drawing/2014/main" id="{C2B4C6BD-3BB2-4115-8F3D-63F08C30105E}"/>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
        <p:nvSpPr>
          <p:cNvPr id="7" name="Slide Number Placeholder 5">
            <a:extLst>
              <a:ext uri="{FF2B5EF4-FFF2-40B4-BE49-F238E27FC236}">
                <a16:creationId xmlns:a16="http://schemas.microsoft.com/office/drawing/2014/main" id="{CEA82628-5F87-4101-A287-1C689678861A}"/>
              </a:ext>
            </a:extLst>
          </p:cNvPr>
          <p:cNvSpPr txBox="1"/>
          <p:nvPr userDrawn="1"/>
        </p:nvSpPr>
        <p:spPr>
          <a:xfrm>
            <a:off x="256905" y="6072186"/>
            <a:ext cx="2743200" cy="365125"/>
          </a:xfrm>
          <a:prstGeom prst="rect">
            <a:avLst/>
          </a:prstGeom>
        </p:spPr>
        <p:txBody>
          <a:bodyPr anchor="b"/>
          <a:lstStyle>
            <a:defPPr>
              <a:defRPr lang="en-US"/>
            </a:defPPr>
            <a:lvl1pPr marL="0" algn="l" defTabSz="914400" rtl="0" eaLnBrk="1" latinLnBrk="0" hangingPunct="1">
              <a:defRPr sz="1000" kern="1200">
                <a:solidFill>
                  <a:srgbClr val="948D86"/>
                </a:solidFill>
                <a:latin typeface="Barlow Light" panose="00000400000000000000" pitchFamily="50" charset="0"/>
                <a:ea typeface="Yu Gothic Light" panose="020b0300000000000000"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A6F61B-2684-4A39-92CC-9C62EC3F5E6F}" type="slidenum">
              <a:rPr lang="en-US" smtClean="0">
                <a:latin typeface="Barlow" panose="00000500000000000000" pitchFamily="50" charset="0"/>
              </a:rPr>
              <a:t>‹#›</a:t>
            </a:fld>
            <a:endParaRPr lang="en-US">
              <a:latin typeface="Barlow" panose="00000500000000000000" pitchFamily="50" charset="0"/>
            </a:endParaRPr>
          </a:p>
        </p:txBody>
      </p:sp>
    </p:spTree>
    <p:extLst>
      <p:ext uri="{BB962C8B-B14F-4D97-AF65-F5344CB8AC3E}">
        <p14:creationId xmlns:p14="http://schemas.microsoft.com/office/powerpoint/2010/main" val="396775859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Bullet_Title only">
    <p:spTree>
      <p:nvGrpSpPr>
        <p:cNvPr id="1" name=""/>
        <p:cNvGrpSpPr/>
        <p:nvPr/>
      </p:nvGrpSpPr>
      <p:grpSpPr>
        <a:xfrm>
          <a:off x="0" y="0"/>
          <a:ext cx="0" cy="0"/>
        </a:xfrm>
      </p:grpSpPr>
      <p:sp>
        <p:nvSpPr>
          <p:cNvPr id="3"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GB"/>
              <a:t>Click to edit Master title style</a:t>
            </a:r>
          </a:p>
        </p:txBody>
      </p:sp>
    </p:spTree>
    <p:extLst>
      <p:ext uri="{BB962C8B-B14F-4D97-AF65-F5344CB8AC3E}">
        <p14:creationId xmlns:p14="http://schemas.microsoft.com/office/powerpoint/2010/main" val="50874040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Storytelling">
    <p:spTree>
      <p:nvGrpSpPr>
        <p:cNvPr id="1" name=""/>
        <p:cNvGrpSpPr/>
        <p:nvPr/>
      </p:nvGrpSpPr>
      <p:grpSpPr>
        <a:xfrm>
          <a:off x="0" y="0"/>
          <a:ext cx="0" cy="0"/>
        </a:xfrm>
      </p:grpSpPr>
      <p:sp>
        <p:nvSpPr>
          <p:cNvPr id="4" name="Title 1"/>
          <p:cNvSpPr>
            <a:spLocks noGrp="1"/>
          </p:cNvSpPr>
          <p:nvPr>
            <p:ph type="title"/>
          </p:nvPr>
        </p:nvSpPr>
        <p:spPr>
          <a:xfrm>
            <a:off x="618351" y="1918747"/>
            <a:ext cx="5093797" cy="3020519"/>
          </a:xfrm>
        </p:spPr>
        <p:txBody>
          <a:bodyPr lIns="61715" tIns="34288" rIns="61715" bIns="34288" rtlCol="0">
            <a:noAutofit/>
          </a:bodyPr>
          <a:lstStyle>
            <a:lvl1pPr marL="0" indent="0" algn="l" defTabSz="914308" rtl="0" eaLnBrk="1" latinLnBrk="0" hangingPunct="1">
              <a:lnSpc>
                <a:spcPct val="80000"/>
              </a:lnSpc>
              <a:spcBef>
                <a:spcPct val="0"/>
              </a:spcBef>
              <a:buClr>
                <a:schemeClr val="tx1"/>
              </a:buClr>
              <a:buFont typeface="Ciscolight" pitchFamily="2" charset="0"/>
              <a:buNone/>
              <a:defRPr lang="en-US" sz="6000" b="0" kern="1200" spc="0" baseline="0">
                <a:solidFill>
                  <a:schemeClr val="tx2"/>
                </a:solidFill>
                <a:latin typeface="+mj-lt"/>
                <a:ea typeface="+mj-ea"/>
                <a:cs typeface="+mj-cs"/>
              </a:defRPr>
            </a:lvl1pPr>
          </a:lstStyle>
          <a:p>
            <a:r>
              <a:rPr lang="en-US"/>
              <a:t>Click to edit Master title style</a:t>
            </a:r>
            <a:endParaRPr lang="en-US"/>
          </a:p>
        </p:txBody>
      </p:sp>
      <p:sp>
        <p:nvSpPr>
          <p:cNvPr id="9" name="Text Placeholder 3"/>
          <p:cNvSpPr>
            <a:spLocks noGrp="1"/>
          </p:cNvSpPr>
          <p:nvPr>
            <p:ph type="body" sz="quarter" idx="11"/>
          </p:nvPr>
        </p:nvSpPr>
        <p:spPr>
          <a:xfrm>
            <a:off x="6563360" y="872691"/>
            <a:ext cx="5154507" cy="5120640"/>
          </a:xfrm>
          <a:prstGeom prst="rect">
            <a:avLst/>
          </a:prstGeom>
        </p:spPr>
        <p:txBody>
          <a:bodyPr lIns="91420" tIns="45710" rIns="91420" bIns="45710" anchor="ctr" anchorCtr="0">
            <a:noAutofit/>
          </a:bodyPr>
          <a:lstStyle>
            <a:lvl1pPr marL="0" indent="0">
              <a:buFontTx/>
              <a:buNone/>
              <a:defRPr sz="2133" baseline="0">
                <a:solidFill>
                  <a:schemeClr val="tx1"/>
                </a:solidFill>
                <a:latin typeface="+mn-lt"/>
              </a:defRPr>
            </a:lvl1pPr>
            <a:lvl2pPr>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3363841049"/>
      </p:ext>
    </p:extLst>
  </p:cSld>
  <p:clrMapOvr>
    <a:masterClrMapping/>
  </p:clrMapOvr>
  <p:transition spd="slow">
    <p:wipe/>
  </p:transition>
  <p:timing/>
</p:sldLayout>
</file>

<file path=ppt/slideLayouts/slideLayout1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KPI Header">
    <p:spTree>
      <p:nvGrpSpPr>
        <p:cNvPr id="1" name=""/>
        <p:cNvGrpSpPr/>
        <p:nvPr/>
      </p:nvGrpSpPr>
      <p:grpSpPr>
        <a:xfrm>
          <a:off x="0" y="0"/>
          <a:ext cx="0" cy="0"/>
        </a:xfrm>
      </p:grpSpPr>
      <p:sp>
        <p:nvSpPr>
          <p:cNvPr id="3" name="Content Placeholder 2"/>
          <p:cNvSpPr>
            <a:spLocks noGrp="1"/>
          </p:cNvSpPr>
          <p:nvPr>
            <p:ph sz="half" idx="1"/>
          </p:nvPr>
        </p:nvSpPr>
        <p:spPr>
          <a:xfrm>
            <a:off x="500270" y="1651178"/>
            <a:ext cx="5519530" cy="4351338"/>
          </a:xfrm>
        </p:spPr>
        <p:txBody>
          <a:bodyPr/>
          <a:lstStyle>
            <a:lvl1pPr>
              <a:defRPr>
                <a:latin typeface="Barlow Light" panose="00000400000000000000" pitchFamily="2" charset="0"/>
              </a:defRPr>
            </a:lvl1pPr>
            <a:lvl2pPr>
              <a:defRPr>
                <a:latin typeface="Barlow Light" panose="00000400000000000000" pitchFamily="2" charset="0"/>
              </a:defRPr>
            </a:lvl2pPr>
            <a:lvl3pPr>
              <a:defRPr>
                <a:latin typeface="Barlow Light" panose="00000400000000000000" pitchFamily="2" charset="0"/>
              </a:defRPr>
            </a:lvl3pPr>
            <a:lvl4pPr>
              <a:defRPr>
                <a:latin typeface="Barlow Light" panose="00000400000000000000" pitchFamily="2" charset="0"/>
              </a:defRPr>
            </a:lvl4pPr>
            <a:lvl5pPr>
              <a:defRPr>
                <a:latin typeface="Barlow Light" panose="000004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11"/>
          </p:nvPr>
        </p:nvSpPr>
        <p:spPr>
          <a:xfrm>
            <a:off x="10809287" y="6424051"/>
            <a:ext cx="544513" cy="274638"/>
          </a:xfrm>
          <a:prstGeom prst="rect">
            <a:avLst/>
          </a:prstGeom>
        </p:spPr>
        <p:txBody>
          <a:bodyPr/>
          <a:lstStyle/>
          <a:p>
            <a:pPr>
              <a:defRPr/>
            </a:pPr>
            <a:fld id="{3C0981C7-A933-AA48-82F2-853C800CCD94}" type="slidenum">
              <a:rPr lang="en-US" smtClean="0"/>
              <a:pPr>
                <a:defRPr/>
              </a:pPr>
              <a:t>‹#›</a:t>
            </a:fld>
            <a:endParaRPr lang="en-US"/>
          </a:p>
        </p:txBody>
      </p:sp>
      <p:sp>
        <p:nvSpPr>
          <p:cNvPr id="7" name="Title 1"/>
          <p:cNvSpPr>
            <a:spLocks noGrp="1"/>
          </p:cNvSpPr>
          <p:nvPr>
            <p:ph type="title"/>
          </p:nvPr>
        </p:nvSpPr>
        <p:spPr>
          <a:xfrm>
            <a:off x="152400" y="314324"/>
            <a:ext cx="11201400" cy="624997"/>
          </a:xfrm>
        </p:spPr>
        <p:txBody>
          <a:bodyPr/>
          <a:lstStyle>
            <a:lvl1pPr>
              <a:lnSpc>
                <a:spcPct val="75000"/>
              </a:lnSpc>
              <a:defRPr/>
            </a:lvl1pPr>
          </a:lstStyle>
          <a:p>
            <a:r>
              <a:rPr lang="en-US"/>
              <a:t>Click to edit Master title style</a:t>
            </a:r>
          </a:p>
        </p:txBody>
      </p:sp>
      <p:sp>
        <p:nvSpPr>
          <p:cNvPr id="10" name="Footer Placeholder 4"/>
          <p:cNvSpPr>
            <a:spLocks noGrp="1"/>
          </p:cNvSpPr>
          <p:nvPr>
            <p:ph type="ftr" sz="quarter" idx="3"/>
          </p:nvPr>
        </p:nvSpPr>
        <p:spPr>
          <a:xfrm>
            <a:off x="483624" y="6352611"/>
            <a:ext cx="2219325" cy="274638"/>
          </a:xfrm>
          <a:prstGeom prst="rect">
            <a:avLst/>
          </a:prstGeom>
          <a:noFill/>
        </p:spPr>
        <p:txBody>
          <a:bodyPr rIns="9144"/>
          <a:lstStyle>
            <a:lvl1pPr algn="ctr" eaLnBrk="1" fontAlgn="auto" hangingPunct="1">
              <a:spcBef>
                <a:spcPct val="0"/>
              </a:spcBef>
              <a:spcAft>
                <a:spcPct val="0"/>
              </a:spcAft>
              <a:defRPr sz="1000" smtClean="0">
                <a:solidFill>
                  <a:schemeClr val="tx1">
                    <a:lumMod val="50000"/>
                    <a:lumOff val="50000"/>
                  </a:schemeClr>
                </a:solidFill>
                <a:latin typeface="+mn-lt"/>
              </a:defRPr>
            </a:lvl1pPr>
          </a:lstStyle>
          <a:p>
            <a:pPr>
              <a:defRPr/>
            </a:pPr>
            <a:endParaRPr lang="en-US"/>
          </a:p>
        </p:txBody>
      </p:sp>
      <p:sp>
        <p:nvSpPr>
          <p:cNvPr id="11" name="Subtitle 2"/>
          <p:cNvSpPr>
            <a:spLocks noGrp="1"/>
          </p:cNvSpPr>
          <p:nvPr>
            <p:ph type="subTitle" idx="13"/>
          </p:nvPr>
        </p:nvSpPr>
        <p:spPr>
          <a:xfrm>
            <a:off x="152400" y="957942"/>
            <a:ext cx="11201400" cy="457200"/>
          </a:xfr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a:solidFill>
                  <a:srgbClr val="517CA6"/>
                </a:solidFill>
                <a:latin typeface="Barlow Semi Condensed Light" panose="020b060402020202020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4373819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reserve="1">
  <p:cSld name="2_Title and Content">
    <p:spTree>
      <p:nvGrpSpPr>
        <p:cNvPr id="1" name=""/>
        <p:cNvGrpSpPr/>
        <p:nvPr/>
      </p:nvGrpSpPr>
      <p:grpSpPr>
        <a:xfrm>
          <a:off x="0" y="0"/>
          <a:ext cx="0" cy="0"/>
        </a:xfrm>
      </p:grpSpPr>
      <p:grpSp>
        <p:nvGrpSpPr>
          <p:cNvPr id="12" name="Group 11">
            <a:extLst>
              <a:ext uri="{FF2B5EF4-FFF2-40B4-BE49-F238E27FC236}">
                <a16:creationId xmlns:a16="http://schemas.microsoft.com/office/drawing/2014/main" id="{5077CA2D-AF66-45BA-BCA4-D3E0C83EE1FE}"/>
              </a:ext>
            </a:extLst>
          </p:cNvPr>
          <p:cNvGrpSpPr/>
          <p:nvPr userDrawn="1"/>
        </p:nvGrpSpPr>
        <p:grpSpPr>
          <a:xfrm>
            <a:off x="-548923" y="-19857"/>
            <a:ext cx="1856871" cy="6887785"/>
            <a:chOff x="-548923" y="-19857"/>
            <a:chExt cx="1856871" cy="6887785"/>
          </a:xfrm>
        </p:grpSpPr>
        <p:sp>
          <p:nvSpPr>
            <p:cNvPr id="13" name="Right Triangle 12">
              <a:extLst>
                <a:ext uri="{FF2B5EF4-FFF2-40B4-BE49-F238E27FC236}">
                  <a16:creationId xmlns:a16="http://schemas.microsoft.com/office/drawing/2014/main" id="{AC6ED6C1-BB23-4B2A-91ED-C0C6E50A8035}"/>
                </a:ext>
              </a:extLst>
            </p:cNvPr>
            <p:cNvSpPr/>
            <p:nvPr/>
          </p:nvSpPr>
          <p:spPr>
            <a:xfrm flipV="1">
              <a:off x="6450" y="-9929"/>
              <a:ext cx="1301498" cy="6877857"/>
            </a:xfrm>
            <a:prstGeom prst="rtTriangle">
              <a:avLst/>
            </a:prstGeom>
            <a:solidFill>
              <a:srgbClr val="DE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FAAA578E-E5A9-404D-B4A0-5B769B277689}"/>
                </a:ext>
              </a:extLst>
            </p:cNvPr>
            <p:cNvSpPr/>
            <p:nvPr/>
          </p:nvSpPr>
          <p:spPr>
            <a:xfrm flipV="1">
              <a:off x="-548923" y="-19857"/>
              <a:ext cx="1301498" cy="6877857"/>
            </a:xfrm>
            <a:prstGeom prst="rtTriangle">
              <a:avLst/>
            </a:prstGeom>
            <a:solidFill>
              <a:srgbClr val="BDC3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8D3CBA34-4CD0-47C8-86E8-FAB6BA9DE00B}"/>
              </a:ext>
            </a:extLst>
          </p:cNvPr>
          <p:cNvGrpSpPr/>
          <p:nvPr userDrawn="1"/>
        </p:nvGrpSpPr>
        <p:grpSpPr>
          <a:xfrm>
            <a:off x="-548923" y="-19857"/>
            <a:ext cx="1856871" cy="6887785"/>
            <a:chOff x="-548923" y="-19857"/>
            <a:chExt cx="1856871" cy="6887785"/>
          </a:xfrm>
        </p:grpSpPr>
        <p:sp>
          <p:nvSpPr>
            <p:cNvPr id="23" name="Right Triangle 22">
              <a:extLst>
                <a:ext uri="{FF2B5EF4-FFF2-40B4-BE49-F238E27FC236}">
                  <a16:creationId xmlns:a16="http://schemas.microsoft.com/office/drawing/2014/main" id="{C1E058BA-CC36-4C97-A4C0-AC461066CFAA}"/>
                </a:ext>
              </a:extLst>
            </p:cNvPr>
            <p:cNvSpPr/>
            <p:nvPr userDrawn="1"/>
          </p:nvSpPr>
          <p:spPr>
            <a:xfrm flipV="1">
              <a:off x="6450" y="-9929"/>
              <a:ext cx="1301498" cy="6877857"/>
            </a:xfrm>
            <a:prstGeom prst="rtTriangle">
              <a:avLst/>
            </a:prstGeom>
            <a:solidFill>
              <a:srgbClr val="DE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Triangle 23">
              <a:extLst>
                <a:ext uri="{FF2B5EF4-FFF2-40B4-BE49-F238E27FC236}">
                  <a16:creationId xmlns:a16="http://schemas.microsoft.com/office/drawing/2014/main" id="{8B11CEDC-F3C5-427F-BB40-A83CD9D522AB}"/>
                </a:ext>
              </a:extLst>
            </p:cNvPr>
            <p:cNvSpPr/>
            <p:nvPr userDrawn="1"/>
          </p:nvSpPr>
          <p:spPr>
            <a:xfrm flipV="1">
              <a:off x="-548923" y="-19857"/>
              <a:ext cx="1301498" cy="6877857"/>
            </a:xfrm>
            <a:prstGeom prst="rtTriangle">
              <a:avLst/>
            </a:prstGeom>
            <a:solidFill>
              <a:srgbClr val="BDC3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1505FC0A-383C-4012-9295-54C57D66F7BF}"/>
              </a:ext>
            </a:extLst>
          </p:cNvPr>
          <p:cNvSpPr/>
          <p:nvPr userDrawn="1"/>
        </p:nvSpPr>
        <p:spPr>
          <a:xfrm>
            <a:off x="-859" y="-29597"/>
            <a:ext cx="1592494" cy="6761000"/>
          </a:xfrm>
          <a:prstGeom prst="rect">
            <a:avLst/>
          </a:prstGeom>
          <a:gradFill>
            <a:gsLst>
              <a:gs pos="50000">
                <a:schemeClr val="bg1"/>
              </a:gs>
              <a:gs pos="0">
                <a:schemeClr val="bg1">
                  <a:alpha val="5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A5C0D3EA-28EA-4A17-B5E4-3C29EE9BE07F}"/>
              </a:ext>
            </a:extLst>
          </p:cNvPr>
          <p:cNvSpPr/>
          <p:nvPr userDrawn="1"/>
        </p:nvSpPr>
        <p:spPr>
          <a:xfrm flipH="1" flipV="1">
            <a:off x="10890502" y="-9929"/>
            <a:ext cx="1301498" cy="6877857"/>
          </a:xfrm>
          <a:prstGeom prst="rtTriangle">
            <a:avLst/>
          </a:prstGeom>
          <a:solidFill>
            <a:srgbClr val="DE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713BE7F1-82F3-4C59-8E2E-B7CA64B5B862}"/>
              </a:ext>
            </a:extLst>
          </p:cNvPr>
          <p:cNvSpPr/>
          <p:nvPr userDrawn="1"/>
        </p:nvSpPr>
        <p:spPr>
          <a:xfrm flipH="1" flipV="1">
            <a:off x="10890502" y="-9929"/>
            <a:ext cx="1301498" cy="6877857"/>
          </a:xfrm>
          <a:prstGeom prst="rtTriangle">
            <a:avLst/>
          </a:prstGeom>
          <a:solidFill>
            <a:srgbClr val="DE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7B10D73-1600-47B6-8CF5-B8547E0CF009}"/>
              </a:ext>
            </a:extLst>
          </p:cNvPr>
          <p:cNvPicPr>
            <a:picLocks noChangeAspect="1"/>
          </p:cNvPicPr>
          <p:nvPr userDrawn="1"/>
        </p:nvPicPr>
        <p:blipFill>
          <a:blip r:embed="rId1"/>
          <a:stretch>
            <a:fillRect/>
          </a:stretch>
        </p:blipFill>
        <p:spPr>
          <a:xfrm>
            <a:off x="10653453" y="0"/>
            <a:ext cx="1591194" cy="6305550"/>
          </a:xfrm>
          <a:prstGeom prst="rect">
            <a:avLst/>
          </a:prstGeom>
          <a:gradFill>
            <a:gsLst>
              <a:gs pos="50000">
                <a:schemeClr val="bg1"/>
              </a:gs>
              <a:gs pos="0">
                <a:schemeClr val="bg1">
                  <a:alpha val="50000"/>
                </a:schemeClr>
              </a:gs>
              <a:gs pos="100000">
                <a:schemeClr val="bg1"/>
              </a:gs>
            </a:gsLst>
            <a:lin ang="5400000" scaled="1"/>
          </a:gradFill>
        </p:spPr>
      </p:pic>
      <p:cxnSp>
        <p:nvCxnSpPr>
          <p:cNvPr id="7" name="Straight Connector 6">
            <a:extLst>
              <a:ext uri="{FF2B5EF4-FFF2-40B4-BE49-F238E27FC236}">
                <a16:creationId xmlns:a16="http://schemas.microsoft.com/office/drawing/2014/main" id="{D5E69D8A-D62B-443F-9480-4CC852D55E75}"/>
              </a:ext>
            </a:extLst>
          </p:cNvPr>
          <p:cNvCxnSpPr/>
          <p:nvPr/>
        </p:nvCxnSpPr>
        <p:spPr>
          <a:xfrm>
            <a:off x="838200" y="1143000"/>
            <a:ext cx="10515600" cy="0"/>
          </a:xfrm>
          <a:prstGeom prst="line">
            <a:avLst/>
          </a:prstGeom>
          <a:ln w="38100">
            <a:solidFill>
              <a:srgbClr val="87A4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2329422-626D-41FD-8AE1-493D86BFACE3}"/>
              </a:ext>
            </a:extLst>
          </p:cNvPr>
          <p:cNvCxnSpPr/>
          <p:nvPr userDrawn="1"/>
        </p:nvCxnSpPr>
        <p:spPr>
          <a:xfrm>
            <a:off x="838200" y="1143000"/>
            <a:ext cx="10515600" cy="0"/>
          </a:xfrm>
          <a:prstGeom prst="line">
            <a:avLst/>
          </a:prstGeom>
          <a:ln w="38100">
            <a:solidFill>
              <a:srgbClr val="87A4C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D35FA1A-4D96-4F3B-8B70-7F03B5DBEA33}"/>
              </a:ext>
            </a:extLst>
          </p:cNvPr>
          <p:cNvSpPr>
            <a:spLocks noGrp="1"/>
          </p:cNvSpPr>
          <p:nvPr>
            <p:ph type="title" hasCustomPrompt="1"/>
          </p:nvPr>
        </p:nvSpPr>
        <p:spPr>
          <a:xfrm>
            <a:off x="742950" y="603251"/>
            <a:ext cx="10610850" cy="53975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5EF3AFA-C94B-4659-B1DD-A49B749EBA39}"/>
              </a:ext>
            </a:extLst>
          </p:cNvPr>
          <p:cNvSpPr>
            <a:spLocks noGrp="1"/>
          </p:cNvSpPr>
          <p:nvPr>
            <p:ph idx="1" hasCustomPrompt="1"/>
          </p:nvPr>
        </p:nvSpPr>
        <p:spPr>
          <a:xfrm>
            <a:off x="838200" y="1781175"/>
            <a:ext cx="10515600" cy="4395787"/>
          </a:xfrm>
        </p:spPr>
        <p:txBody>
          <a:bodyPr/>
          <a:lstStyle>
            <a:lvl1pPr>
              <a:defRPr>
                <a:latin typeface="Barlow" panose="00000500000000000000" pitchFamily="50" charset="0"/>
                <a:ea typeface="Yu Gothic Light" panose="020b0300000000000000" pitchFamily="34" charset="-128"/>
              </a:defRPr>
            </a:lvl1pPr>
            <a:lvl2pPr>
              <a:defRPr>
                <a:latin typeface="Barlow" panose="00000500000000000000" pitchFamily="50" charset="0"/>
                <a:ea typeface="Yu Gothic Light" panose="020b0300000000000000" pitchFamily="34" charset="-128"/>
              </a:defRPr>
            </a:lvl2pPr>
            <a:lvl3pPr>
              <a:defRPr>
                <a:latin typeface="Barlow" panose="00000500000000000000" pitchFamily="50" charset="0"/>
                <a:ea typeface="Yu Gothic Light" panose="020b0300000000000000" pitchFamily="34" charset="-128"/>
              </a:defRPr>
            </a:lvl3pPr>
            <a:lvl4pPr>
              <a:defRPr>
                <a:latin typeface="Barlow" panose="00000500000000000000" pitchFamily="50" charset="0"/>
                <a:ea typeface="Yu Gothic Light" panose="020b0300000000000000" pitchFamily="34" charset="-128"/>
              </a:defRPr>
            </a:lvl4pPr>
            <a:lvl5pPr>
              <a:defRPr>
                <a:latin typeface="Barlow" panose="00000500000000000000" pitchFamily="50" charset="0"/>
                <a:ea typeface="Yu Gothic Light" panose="020b0300000000000000" pitchFamily="34" charset="-12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 name="Slide Number Placeholder 5">
            <a:extLst>
              <a:ext uri="{FF2B5EF4-FFF2-40B4-BE49-F238E27FC236}">
                <a16:creationId xmlns:a16="http://schemas.microsoft.com/office/drawing/2014/main" id="{BE5A9146-F390-4951-856C-6BD246DE7BA4}"/>
              </a:ext>
            </a:extLst>
          </p:cNvPr>
          <p:cNvSpPr txBox="1"/>
          <p:nvPr userDrawn="1"/>
        </p:nvSpPr>
        <p:spPr>
          <a:xfrm>
            <a:off x="256905" y="6072186"/>
            <a:ext cx="2743200" cy="365125"/>
          </a:xfrm>
          <a:prstGeom prst="rect">
            <a:avLst/>
          </a:prstGeom>
        </p:spPr>
        <p:txBody>
          <a:bodyPr anchor="b"/>
          <a:lstStyle>
            <a:defPPr>
              <a:defRPr lang="en-US"/>
            </a:defPPr>
            <a:lvl1pPr marL="0" algn="l" defTabSz="914400" rtl="0" eaLnBrk="1" latinLnBrk="0" hangingPunct="1">
              <a:defRPr sz="1000" kern="1200">
                <a:solidFill>
                  <a:srgbClr val="948D86"/>
                </a:solidFill>
                <a:latin typeface="Barlow Light" panose="00000400000000000000" pitchFamily="50" charset="0"/>
                <a:ea typeface="Yu Gothic Light" panose="020b0300000000000000"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A6F61B-2684-4A39-92CC-9C62EC3F5E6F}" type="slidenum">
              <a:rPr lang="en-US" smtClean="0">
                <a:latin typeface="Barlow" panose="00000500000000000000" pitchFamily="50" charset="0"/>
              </a:rPr>
              <a:t>‹#›</a:t>
            </a:fld>
            <a:endParaRPr lang="en-US">
              <a:latin typeface="Barlow" panose="00000500000000000000" pitchFamily="50" charset="0"/>
            </a:endParaRPr>
          </a:p>
        </p:txBody>
      </p:sp>
      <p:grpSp>
        <p:nvGrpSpPr>
          <p:cNvPr id="39" name="Group 38">
            <a:extLst>
              <a:ext uri="{FF2B5EF4-FFF2-40B4-BE49-F238E27FC236}">
                <a16:creationId xmlns:a16="http://schemas.microsoft.com/office/drawing/2014/main" id="{5D05B3F1-9B50-4DDD-91E8-AFA2C3F13E5C}"/>
              </a:ext>
            </a:extLst>
          </p:cNvPr>
          <p:cNvGrpSpPr/>
          <p:nvPr userDrawn="1"/>
        </p:nvGrpSpPr>
        <p:grpSpPr>
          <a:xfrm>
            <a:off x="-859" y="6305550"/>
            <a:ext cx="12243659" cy="552450"/>
            <a:chOff x="-51659" y="6305550"/>
            <a:chExt cx="12243659" cy="552450"/>
          </a:xfrm>
        </p:grpSpPr>
        <p:grpSp>
          <p:nvGrpSpPr>
            <p:cNvPr id="40" name="Group 39">
              <a:extLst>
                <a:ext uri="{FF2B5EF4-FFF2-40B4-BE49-F238E27FC236}">
                  <a16:creationId xmlns:a16="http://schemas.microsoft.com/office/drawing/2014/main" id="{28E5EFFE-3E2D-4A3E-A0CB-457B2D893445}"/>
                </a:ext>
              </a:extLst>
            </p:cNvPr>
            <p:cNvGrpSpPr/>
            <p:nvPr userDrawn="1"/>
          </p:nvGrpSpPr>
          <p:grpSpPr>
            <a:xfrm>
              <a:off x="-51659" y="6305550"/>
              <a:ext cx="12243659" cy="552450"/>
              <a:chOff x="-51659" y="6305550"/>
              <a:chExt cx="12243659" cy="552450"/>
            </a:xfrm>
            <a:solidFill>
              <a:schemeClr val="accent6">
                <a:lumMod val="20000"/>
                <a:lumOff val="80000"/>
              </a:schemeClr>
            </a:solidFill>
          </p:grpSpPr>
          <p:sp>
            <p:nvSpPr>
              <p:cNvPr id="42" name="Right Triangle 41">
                <a:extLst>
                  <a:ext uri="{FF2B5EF4-FFF2-40B4-BE49-F238E27FC236}">
                    <a16:creationId xmlns:a16="http://schemas.microsoft.com/office/drawing/2014/main" id="{563F35FD-B3C0-4856-8994-1DBE5382C8E5}"/>
                  </a:ext>
                </a:extLst>
              </p:cNvPr>
              <p:cNvSpPr/>
              <p:nvPr userDrawn="1"/>
            </p:nvSpPr>
            <p:spPr>
              <a:xfrm flipH="1">
                <a:off x="10769639" y="6305847"/>
                <a:ext cx="104484" cy="552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F52585A-66FA-47B8-910C-D09A5B1E1708}"/>
                  </a:ext>
                </a:extLst>
              </p:cNvPr>
              <p:cNvSpPr/>
              <p:nvPr userDrawn="1"/>
            </p:nvSpPr>
            <p:spPr>
              <a:xfrm>
                <a:off x="10874124" y="6305550"/>
                <a:ext cx="1317875" cy="5524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B4437CE9-C321-4B01-AE64-0ADA902187AE}"/>
                  </a:ext>
                </a:extLst>
              </p:cNvPr>
              <p:cNvSpPr/>
              <p:nvPr userDrawn="1"/>
            </p:nvSpPr>
            <p:spPr>
              <a:xfrm>
                <a:off x="-51659" y="6572583"/>
                <a:ext cx="12243659" cy="2854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1" name="Graphic 40">
              <a:extLst>
                <a:ext uri="{FF2B5EF4-FFF2-40B4-BE49-F238E27FC236}">
                  <a16:creationId xmlns:a16="http://schemas.microsoft.com/office/drawing/2014/main" id="{4EAF74B4-2FB5-48E4-B558-CE850EF398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68717" y="6440937"/>
              <a:ext cx="866378" cy="274353"/>
            </a:xfrm>
            <a:prstGeom prst="rect">
              <a:avLst/>
            </a:prstGeom>
          </p:spPr>
        </p:pic>
      </p:grpSp>
      <p:sp>
        <p:nvSpPr>
          <p:cNvPr id="32" name="Date Placeholder 3">
            <a:extLst>
              <a:ext uri="{FF2B5EF4-FFF2-40B4-BE49-F238E27FC236}">
                <a16:creationId xmlns:a16="http://schemas.microsoft.com/office/drawing/2014/main" id="{2BC4FD21-532C-4B10-8FF7-A23FF5529C5B}"/>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33" name="Footer Placeholder 4">
            <a:extLst>
              <a:ext uri="{FF2B5EF4-FFF2-40B4-BE49-F238E27FC236}">
                <a16:creationId xmlns:a16="http://schemas.microsoft.com/office/drawing/2014/main" id="{BB721E27-A1D8-448B-B420-ED4034FE3770}"/>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34" name="Slide Number Placeholder 5">
            <a:extLst>
              <a:ext uri="{FF2B5EF4-FFF2-40B4-BE49-F238E27FC236}">
                <a16:creationId xmlns:a16="http://schemas.microsoft.com/office/drawing/2014/main" id="{36656628-8D18-4E31-ACDC-53509A85BBA6}"/>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Tree>
    <p:extLst>
      <p:ext uri="{BB962C8B-B14F-4D97-AF65-F5344CB8AC3E}">
        <p14:creationId xmlns:p14="http://schemas.microsoft.com/office/powerpoint/2010/main" val="430606219"/>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KPI Org Plans">
    <p:spTree>
      <p:nvGrpSpPr>
        <p:cNvPr id="1" name=""/>
        <p:cNvGrpSpPr/>
        <p:nvPr/>
      </p:nvGrpSpPr>
      <p:grpSpPr>
        <a:xfrm>
          <a:off x="0" y="0"/>
          <a:ext cx="0" cy="0"/>
        </a:xfrm>
      </p:grpSpPr>
      <p:sp>
        <p:nvSpPr>
          <p:cNvPr id="7" name="Slide Number Placeholder 6"/>
          <p:cNvSpPr>
            <a:spLocks noGrp="1"/>
          </p:cNvSpPr>
          <p:nvPr>
            <p:ph type="sldNum" sz="quarter" idx="11"/>
          </p:nvPr>
        </p:nvSpPr>
        <p:spPr>
          <a:xfrm>
            <a:off x="10809287" y="6424051"/>
            <a:ext cx="544513" cy="274638"/>
          </a:xfrm>
          <a:prstGeom prst="rect">
            <a:avLst/>
          </a:prstGeom>
        </p:spPr>
        <p:txBody>
          <a:bodyPr/>
          <a:lstStyle/>
          <a:p>
            <a:pPr>
              <a:defRPr/>
            </a:pPr>
            <a:fld id="{3C0981C7-A933-AA48-82F2-853C800CCD94}" type="slidenum">
              <a:rPr lang="en-US" smtClean="0"/>
              <a:pPr>
                <a:defRPr/>
              </a:pPr>
              <a:t>‹#›</a:t>
            </a:fld>
            <a:endParaRPr lang="en-US"/>
          </a:p>
        </p:txBody>
      </p:sp>
      <p:sp>
        <p:nvSpPr>
          <p:cNvPr id="8" name="Title 17"/>
          <p:cNvSpPr txBox="1"/>
          <p:nvPr/>
        </p:nvSpPr>
        <p:spPr bwMode="auto">
          <a:xfrm>
            <a:off x="1927160" y="175347"/>
            <a:ext cx="9465543" cy="51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ns12="http://schemas.openxmlformats.org/drawingml/2006/lockedCanvas" xmlns:ns11="http://schemas.openxmlformats.org/drawingml/2006/compatibility" xmlns:xdr="http://schemas.openxmlformats.org/drawingml/2006/spreadsheetDrawing" xmlns:wp="http://schemas.openxmlformats.org/drawingml/2006/wordprocessingDrawing" xmlns:pic="http://schemas.openxmlformats.org/drawingml/2006/picture" xmlns:dgm="http://schemas.openxmlformats.org/drawingml/2006/diagram" xmlns:ns6="http://schemas.openxmlformats.org/drawingml/2006/chartDrawing" xmlns:c="http://schemas.openxmlformats.org/drawingml/2006/chart" xmlns:mc="http://schemas.openxmlformats.org/markup-compatibility/2006" xmlns="" val="1"/>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kern="1200">
                <a:solidFill>
                  <a:schemeClr val="bg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charset="0"/>
              </a:defRPr>
            </a:lvl2pPr>
            <a:lvl3pPr algn="l" defTabSz="685800" rtl="0" eaLnBrk="0" fontAlgn="base" hangingPunct="0">
              <a:lnSpc>
                <a:spcPct val="90000"/>
              </a:lnSpc>
              <a:spcBef>
                <a:spcPct val="0"/>
              </a:spcBef>
              <a:spcAft>
                <a:spcPct val="0"/>
              </a:spcAft>
              <a:defRPr sz="3300">
                <a:solidFill>
                  <a:schemeClr val="tx1"/>
                </a:solidFill>
                <a:latin typeface="Calibri Light" charset="0"/>
              </a:defRPr>
            </a:lvl3pPr>
            <a:lvl4pPr algn="l" defTabSz="685800" rtl="0" eaLnBrk="0" fontAlgn="base" hangingPunct="0">
              <a:lnSpc>
                <a:spcPct val="90000"/>
              </a:lnSpc>
              <a:spcBef>
                <a:spcPct val="0"/>
              </a:spcBef>
              <a:spcAft>
                <a:spcPct val="0"/>
              </a:spcAft>
              <a:defRPr sz="3300">
                <a:solidFill>
                  <a:schemeClr val="tx1"/>
                </a:solidFill>
                <a:latin typeface="Calibri Light" charset="0"/>
              </a:defRPr>
            </a:lvl4pPr>
            <a:lvl5pPr algn="l" defTabSz="685800" rtl="0" eaLnBrk="0" fontAlgn="base" hangingPunct="0">
              <a:lnSpc>
                <a:spcPct val="90000"/>
              </a:lnSpc>
              <a:spcBef>
                <a:spcPct val="0"/>
              </a:spcBef>
              <a:spcAft>
                <a:spcPct val="0"/>
              </a:spcAft>
              <a:defRPr sz="3300">
                <a:solidFill>
                  <a:schemeClr val="tx1"/>
                </a:solidFill>
                <a:latin typeface="Calibri Light" charset="0"/>
              </a:defRPr>
            </a:lvl5pPr>
            <a:lvl6pPr marL="457200" algn="l" defTabSz="685800" rtl="0" fontAlgn="base">
              <a:lnSpc>
                <a:spcPct val="90000"/>
              </a:lnSpc>
              <a:spcBef>
                <a:spcPct val="0"/>
              </a:spcBef>
              <a:spcAft>
                <a:spcPct val="0"/>
              </a:spcAft>
              <a:defRPr sz="3300">
                <a:solidFill>
                  <a:schemeClr val="tx1"/>
                </a:solidFill>
                <a:latin typeface="Calibri Light" charset="0"/>
              </a:defRPr>
            </a:lvl6pPr>
            <a:lvl7pPr marL="914400" algn="l" defTabSz="685800" rtl="0" fontAlgn="base">
              <a:lnSpc>
                <a:spcPct val="90000"/>
              </a:lnSpc>
              <a:spcBef>
                <a:spcPct val="0"/>
              </a:spcBef>
              <a:spcAft>
                <a:spcPct val="0"/>
              </a:spcAft>
              <a:defRPr sz="3300">
                <a:solidFill>
                  <a:schemeClr val="tx1"/>
                </a:solidFill>
                <a:latin typeface="Calibri Light" charset="0"/>
              </a:defRPr>
            </a:lvl7pPr>
            <a:lvl8pPr marL="1371600" algn="l" defTabSz="685800" rtl="0" fontAlgn="base">
              <a:lnSpc>
                <a:spcPct val="90000"/>
              </a:lnSpc>
              <a:spcBef>
                <a:spcPct val="0"/>
              </a:spcBef>
              <a:spcAft>
                <a:spcPct val="0"/>
              </a:spcAft>
              <a:defRPr sz="3300">
                <a:solidFill>
                  <a:schemeClr val="tx1"/>
                </a:solidFill>
                <a:latin typeface="Calibri Light" charset="0"/>
              </a:defRPr>
            </a:lvl8pPr>
            <a:lvl9pPr marL="1828800" algn="l" defTabSz="685800" rtl="0" fontAlgn="base">
              <a:lnSpc>
                <a:spcPct val="90000"/>
              </a:lnSpc>
              <a:spcBef>
                <a:spcPct val="0"/>
              </a:spcBef>
              <a:spcAft>
                <a:spcPct val="0"/>
              </a:spcAft>
              <a:defRPr sz="3300">
                <a:solidFill>
                  <a:schemeClr val="tx1"/>
                </a:solidFill>
                <a:latin typeface="Calibri Light" charset="0"/>
              </a:defRPr>
            </a:lvl9pPr>
          </a:lstStyle>
          <a:p>
            <a:r>
              <a:rPr lang="en-US"/>
              <a:t>Click to edit Master title style</a:t>
            </a:r>
          </a:p>
        </p:txBody>
      </p:sp>
      <p:sp>
        <p:nvSpPr>
          <p:cNvPr id="6" name="Title 1"/>
          <p:cNvSpPr>
            <a:spLocks noGrp="1"/>
          </p:cNvSpPr>
          <p:nvPr>
            <p:ph type="title"/>
          </p:nvPr>
        </p:nvSpPr>
        <p:spPr>
          <a:xfrm>
            <a:off x="228600" y="314324"/>
            <a:ext cx="11125200" cy="624997"/>
          </a:xfrm>
        </p:spPr>
        <p:txBody>
          <a:bodyPr/>
          <a:lstStyle/>
          <a:p>
            <a:r>
              <a:rPr lang="en-US"/>
              <a:t>Click to edit Master title style</a:t>
            </a:r>
          </a:p>
        </p:txBody>
      </p:sp>
      <p:sp>
        <p:nvSpPr>
          <p:cNvPr id="10" name="Content Placeholder 2"/>
          <p:cNvSpPr>
            <a:spLocks noGrp="1"/>
          </p:cNvSpPr>
          <p:nvPr>
            <p:ph sz="half" idx="1"/>
          </p:nvPr>
        </p:nvSpPr>
        <p:spPr>
          <a:xfrm>
            <a:off x="8458200" y="1536192"/>
            <a:ext cx="3733799" cy="4800600"/>
          </a:xfrm>
        </p:spPr>
        <p:txBody>
          <a:bodyPr>
            <a:normAutofit/>
          </a:bodyPr>
          <a:lstStyle>
            <a:lvl1pPr>
              <a:defRPr sz="2400">
                <a:latin typeface="Barlow Light" panose="00000400000000000000" pitchFamily="2" charset="0"/>
              </a:defRPr>
            </a:lvl1pPr>
            <a:lvl2pPr>
              <a:defRPr sz="2400">
                <a:latin typeface="Barlow Light" panose="00000400000000000000" pitchFamily="2" charset="0"/>
              </a:defRPr>
            </a:lvl2pPr>
            <a:lvl3pPr>
              <a:defRPr sz="2400">
                <a:latin typeface="Barlow Light" panose="00000400000000000000" pitchFamily="2" charset="0"/>
              </a:defRPr>
            </a:lvl3pPr>
            <a:lvl4pPr>
              <a:defRPr sz="2400">
                <a:latin typeface="Barlow Light" panose="00000400000000000000" pitchFamily="2" charset="0"/>
              </a:defRPr>
            </a:lvl4pPr>
            <a:lvl5pPr>
              <a:defRPr sz="2400">
                <a:latin typeface="Barlow Light" panose="00000400000000000000" pitchFamily="2"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title 2"/>
          <p:cNvSpPr>
            <a:spLocks noGrp="1"/>
          </p:cNvSpPr>
          <p:nvPr>
            <p:ph type="subTitle" idx="13"/>
          </p:nvPr>
        </p:nvSpPr>
        <p:spPr>
          <a:xfrm>
            <a:off x="228600" y="957942"/>
            <a:ext cx="11125200" cy="457200"/>
          </a:xfr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a:solidFill>
                  <a:srgbClr val="517CA6"/>
                </a:solidFill>
                <a:latin typeface="Barlow Semi Condensed Light" panose="020b060402020202020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85181866"/>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a:extLst>
              <a:ext uri="{FF2B5EF4-FFF2-40B4-BE49-F238E27FC236}">
                <a16:creationId xmlns:a16="http://schemas.microsoft.com/office/drawing/2014/main" id="{630C0A47-E455-41D0-8B2A-44B342621B15}"/>
              </a:ext>
            </a:extLst>
          </p:cNvPr>
          <p:cNvSpPr>
            <a:spLocks noGrp="1"/>
          </p:cNvSpPr>
          <p:nvPr>
            <p:ph type="ctrTitle" hasCustomPrompt="1"/>
          </p:nvPr>
        </p:nvSpPr>
        <p:spPr>
          <a:xfrm>
            <a:off x="1524000" y="1122363"/>
            <a:ext cx="9144000" cy="2387600"/>
          </a:xfrm>
        </p:spPr>
        <p:txBody>
          <a:bodyPr anchor="ctr">
            <a:normAutofit/>
          </a:bodyPr>
          <a:lstStyle>
            <a:lvl1pPr algn="ctr">
              <a:defRPr sz="6000" b="1">
                <a:latin typeface="Barlow" panose="00000500000000000000" pitchFamily="50" charset="0"/>
                <a:ea typeface="Yu Gothic Light" panose="020b0300000000000000" pitchFamily="34" charset="-128"/>
              </a:defRPr>
            </a:lvl1pPr>
          </a:lstStyle>
          <a:p>
            <a:r>
              <a:rPr lang="en-US"/>
              <a:t>Click to Edit Title</a:t>
            </a:r>
          </a:p>
        </p:txBody>
      </p:sp>
      <p:sp>
        <p:nvSpPr>
          <p:cNvPr id="3" name="Subtitle 2">
            <a:extLst>
              <a:ext uri="{FF2B5EF4-FFF2-40B4-BE49-F238E27FC236}">
                <a16:creationId xmlns:a16="http://schemas.microsoft.com/office/drawing/2014/main" id="{8B3CFFF7-0DEB-4D37-9C01-45B460BE8ECF}"/>
              </a:ext>
            </a:extLst>
          </p:cNvPr>
          <p:cNvSpPr>
            <a:spLocks noGrp="1"/>
          </p:cNvSpPr>
          <p:nvPr>
            <p:ph type="subTitle" idx="1" hasCustomPrompt="1"/>
          </p:nvPr>
        </p:nvSpPr>
        <p:spPr>
          <a:xfrm>
            <a:off x="1524000" y="3776698"/>
            <a:ext cx="9144000" cy="1481101"/>
          </a:xfrm>
        </p:spPr>
        <p:txBody>
          <a:bodyPr>
            <a:normAutofit/>
          </a:bodyPr>
          <a:lstStyle>
            <a:lvl1pPr marL="0" indent="0" algn="ctr">
              <a:buNone/>
              <a:defRPr sz="2400" b="1">
                <a:latin typeface="Barlow" panose="00000500000000000000" pitchFamily="50" charset="0"/>
                <a:ea typeface="Yu Gothic UI Semibold" panose="020b0700000000000000" pitchFamily="34"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Sub-header Title</a:t>
            </a:r>
          </a:p>
        </p:txBody>
      </p:sp>
      <p:pic>
        <p:nvPicPr>
          <p:cNvPr id="9" name="Graphic 8">
            <a:extLst>
              <a:ext uri="{FF2B5EF4-FFF2-40B4-BE49-F238E27FC236}">
                <a16:creationId xmlns:a16="http://schemas.microsoft.com/office/drawing/2014/main" id="{29F4784F-3A54-43F3-B7BA-400275BB137E}"/>
              </a:ext>
            </a:extLst>
          </p:cNvPr>
          <p:cNvPicPr>
            <a:picLocks noChangeAspect="1"/>
          </p:cNvPicPr>
          <p:nvPr userDrawn="1"/>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0"/>
            <a:ext cx="1904605" cy="6570325"/>
          </a:xfrm>
          <a:prstGeom prst="rect">
            <a:avLst/>
          </a:prstGeom>
        </p:spPr>
      </p:pic>
      <p:sp>
        <p:nvSpPr>
          <p:cNvPr id="5" name="Slide Number Placeholder 5">
            <a:extLst>
              <a:ext uri="{FF2B5EF4-FFF2-40B4-BE49-F238E27FC236}">
                <a16:creationId xmlns:a16="http://schemas.microsoft.com/office/drawing/2014/main" id="{D8F886AA-5E51-402F-A90B-2C42CE55E858}"/>
              </a:ext>
            </a:extLst>
          </p:cNvPr>
          <p:cNvSpPr txBox="1"/>
          <p:nvPr userDrawn="1"/>
        </p:nvSpPr>
        <p:spPr>
          <a:xfrm>
            <a:off x="256905" y="6072186"/>
            <a:ext cx="2743200" cy="365125"/>
          </a:xfrm>
          <a:prstGeom prst="rect">
            <a:avLst/>
          </a:prstGeom>
        </p:spPr>
        <p:txBody>
          <a:bodyPr anchor="b"/>
          <a:lstStyle>
            <a:defPPr>
              <a:defRPr lang="en-US"/>
            </a:defPPr>
            <a:lvl1pPr marL="0" algn="l" defTabSz="914400" rtl="0" eaLnBrk="1" latinLnBrk="0" hangingPunct="1">
              <a:defRPr sz="1000" kern="1200">
                <a:solidFill>
                  <a:srgbClr val="948D86"/>
                </a:solidFill>
                <a:latin typeface="Barlow Light" panose="00000400000000000000" pitchFamily="50" charset="0"/>
                <a:ea typeface="Yu Gothic Light" panose="020b0300000000000000"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A6F61B-2684-4A39-92CC-9C62EC3F5E6F}" type="slidenum">
              <a:rPr lang="en-US" smtClean="0">
                <a:solidFill>
                  <a:schemeClr val="bg1"/>
                </a:solidFill>
                <a:latin typeface="Barlow" panose="00000500000000000000" pitchFamily="50" charset="0"/>
              </a:rPr>
              <a:t>‹#›</a:t>
            </a:fld>
            <a:endParaRPr lang="en-US">
              <a:solidFill>
                <a:schemeClr val="bg1"/>
              </a:solidFill>
              <a:latin typeface="Barlow" panose="00000500000000000000" pitchFamily="50" charset="0"/>
            </a:endParaRPr>
          </a:p>
        </p:txBody>
      </p:sp>
    </p:spTree>
    <p:extLst>
      <p:ext uri="{BB962C8B-B14F-4D97-AF65-F5344CB8AC3E}">
        <p14:creationId xmlns:p14="http://schemas.microsoft.com/office/powerpoint/2010/main" val="2061546887"/>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reserve="1">
  <p:cSld name="2_Title and Content">
    <p:spTree>
      <p:nvGrpSpPr>
        <p:cNvPr id="1" name=""/>
        <p:cNvGrpSpPr/>
        <p:nvPr/>
      </p:nvGrpSpPr>
      <p:grpSpPr>
        <a:xfrm>
          <a:off x="0" y="0"/>
          <a:ext cx="0" cy="0"/>
        </a:xfrm>
      </p:grpSpPr>
      <p:sp>
        <p:nvSpPr>
          <p:cNvPr id="11" name="Right Triangle 10">
            <a:extLst>
              <a:ext uri="{FF2B5EF4-FFF2-40B4-BE49-F238E27FC236}">
                <a16:creationId xmlns:a16="http://schemas.microsoft.com/office/drawing/2014/main" id="{A5C0D3EA-28EA-4A17-B5E4-3C29EE9BE07F}"/>
              </a:ext>
            </a:extLst>
          </p:cNvPr>
          <p:cNvSpPr/>
          <p:nvPr userDrawn="1"/>
        </p:nvSpPr>
        <p:spPr>
          <a:xfrm flipH="1" flipV="1">
            <a:off x="10890502" y="-9929"/>
            <a:ext cx="1301498" cy="6877857"/>
          </a:xfrm>
          <a:prstGeom prst="rtTriangle">
            <a:avLst/>
          </a:prstGeom>
          <a:solidFill>
            <a:srgbClr val="DE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077CA2D-AF66-45BA-BCA4-D3E0C83EE1FE}"/>
              </a:ext>
            </a:extLst>
          </p:cNvPr>
          <p:cNvGrpSpPr/>
          <p:nvPr userDrawn="1"/>
        </p:nvGrpSpPr>
        <p:grpSpPr>
          <a:xfrm>
            <a:off x="-566175" y="-19857"/>
            <a:ext cx="1856871" cy="6887785"/>
            <a:chOff x="-548923" y="-19857"/>
            <a:chExt cx="1856871" cy="6887785"/>
          </a:xfrm>
        </p:grpSpPr>
        <p:sp>
          <p:nvSpPr>
            <p:cNvPr id="13" name="Right Triangle 12">
              <a:extLst>
                <a:ext uri="{FF2B5EF4-FFF2-40B4-BE49-F238E27FC236}">
                  <a16:creationId xmlns:a16="http://schemas.microsoft.com/office/drawing/2014/main" id="{AC6ED6C1-BB23-4B2A-91ED-C0C6E50A8035}"/>
                </a:ext>
              </a:extLst>
            </p:cNvPr>
            <p:cNvSpPr/>
            <p:nvPr/>
          </p:nvSpPr>
          <p:spPr>
            <a:xfrm flipV="1">
              <a:off x="6450" y="-9929"/>
              <a:ext cx="1301498" cy="6877857"/>
            </a:xfrm>
            <a:prstGeom prst="rtTriangle">
              <a:avLst/>
            </a:prstGeom>
            <a:solidFill>
              <a:srgbClr val="DE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FAAA578E-E5A9-404D-B4A0-5B769B277689}"/>
                </a:ext>
              </a:extLst>
            </p:cNvPr>
            <p:cNvSpPr/>
            <p:nvPr/>
          </p:nvSpPr>
          <p:spPr>
            <a:xfrm flipV="1">
              <a:off x="-548923" y="-19857"/>
              <a:ext cx="1301498" cy="6877857"/>
            </a:xfrm>
            <a:prstGeom prst="rtTriangle">
              <a:avLst/>
            </a:prstGeom>
            <a:solidFill>
              <a:srgbClr val="BDC3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Straight Connector 6">
            <a:extLst>
              <a:ext uri="{FF2B5EF4-FFF2-40B4-BE49-F238E27FC236}">
                <a16:creationId xmlns:a16="http://schemas.microsoft.com/office/drawing/2014/main" id="{D5E69D8A-D62B-443F-9480-4CC852D55E75}"/>
              </a:ext>
            </a:extLst>
          </p:cNvPr>
          <p:cNvCxnSpPr/>
          <p:nvPr/>
        </p:nvCxnSpPr>
        <p:spPr>
          <a:xfrm>
            <a:off x="838200" y="1143000"/>
            <a:ext cx="10515600" cy="0"/>
          </a:xfrm>
          <a:prstGeom prst="line">
            <a:avLst/>
          </a:prstGeom>
          <a:ln w="38100">
            <a:solidFill>
              <a:srgbClr val="87A4C0"/>
            </a:solidFill>
          </a:ln>
        </p:spPr>
        <p:style>
          <a:lnRef idx="1">
            <a:schemeClr val="accent1"/>
          </a:lnRef>
          <a:fillRef idx="0">
            <a:schemeClr val="accent1"/>
          </a:fillRef>
          <a:effectRef idx="0">
            <a:schemeClr val="accent1"/>
          </a:effectRef>
          <a:fontRef idx="minor">
            <a:schemeClr val="tx1"/>
          </a:fontRef>
        </p:style>
      </p:cxnSp>
      <p:sp>
        <p:nvSpPr>
          <p:cNvPr id="24" name="Right Triangle 23">
            <a:extLst>
              <a:ext uri="{FF2B5EF4-FFF2-40B4-BE49-F238E27FC236}">
                <a16:creationId xmlns:a16="http://schemas.microsoft.com/office/drawing/2014/main" id="{8B11CEDC-F3C5-427F-BB40-A83CD9D522AB}"/>
              </a:ext>
            </a:extLst>
          </p:cNvPr>
          <p:cNvSpPr/>
          <p:nvPr userDrawn="1"/>
        </p:nvSpPr>
        <p:spPr>
          <a:xfrm flipV="1">
            <a:off x="-566175" y="-11231"/>
            <a:ext cx="1301498" cy="6877857"/>
          </a:xfrm>
          <a:prstGeom prst="rtTriangle">
            <a:avLst/>
          </a:prstGeom>
          <a:solidFill>
            <a:srgbClr val="BDC3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C2329422-626D-41FD-8AE1-493D86BFACE3}"/>
              </a:ext>
            </a:extLst>
          </p:cNvPr>
          <p:cNvCxnSpPr/>
          <p:nvPr userDrawn="1"/>
        </p:nvCxnSpPr>
        <p:spPr>
          <a:xfrm>
            <a:off x="838200" y="1143000"/>
            <a:ext cx="10515600" cy="0"/>
          </a:xfrm>
          <a:prstGeom prst="line">
            <a:avLst/>
          </a:prstGeom>
          <a:ln w="38100">
            <a:solidFill>
              <a:srgbClr val="87A4C0"/>
            </a:solidFill>
          </a:ln>
        </p:spPr>
        <p:style>
          <a:lnRef idx="1">
            <a:schemeClr val="accent1"/>
          </a:lnRef>
          <a:fillRef idx="0">
            <a:schemeClr val="accent1"/>
          </a:fillRef>
          <a:effectRef idx="0">
            <a:schemeClr val="accent1"/>
          </a:effectRef>
          <a:fontRef idx="minor">
            <a:schemeClr val="tx1"/>
          </a:fontRef>
        </p:style>
      </p:cxnSp>
      <p:sp>
        <p:nvSpPr>
          <p:cNvPr id="32" name="Date Placeholder 3">
            <a:extLst>
              <a:ext uri="{FF2B5EF4-FFF2-40B4-BE49-F238E27FC236}">
                <a16:creationId xmlns:a16="http://schemas.microsoft.com/office/drawing/2014/main" id="{2BC4FD21-532C-4B10-8FF7-A23FF5529C5B}"/>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33" name="Footer Placeholder 4">
            <a:extLst>
              <a:ext uri="{FF2B5EF4-FFF2-40B4-BE49-F238E27FC236}">
                <a16:creationId xmlns:a16="http://schemas.microsoft.com/office/drawing/2014/main" id="{BB721E27-A1D8-448B-B420-ED4034FE3770}"/>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34" name="Slide Number Placeholder 5">
            <a:extLst>
              <a:ext uri="{FF2B5EF4-FFF2-40B4-BE49-F238E27FC236}">
                <a16:creationId xmlns:a16="http://schemas.microsoft.com/office/drawing/2014/main" id="{36656628-8D18-4E31-ACDC-53509A85BBA6}"/>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
        <p:nvSpPr>
          <p:cNvPr id="2" name="Title 1">
            <a:extLst>
              <a:ext uri="{FF2B5EF4-FFF2-40B4-BE49-F238E27FC236}">
                <a16:creationId xmlns:a16="http://schemas.microsoft.com/office/drawing/2014/main" id="{2D35FA1A-4D96-4F3B-8B70-7F03B5DBEA33}"/>
              </a:ext>
            </a:extLst>
          </p:cNvPr>
          <p:cNvSpPr>
            <a:spLocks noGrp="1"/>
          </p:cNvSpPr>
          <p:nvPr>
            <p:ph type="title" hasCustomPrompt="1"/>
          </p:nvPr>
        </p:nvSpPr>
        <p:spPr>
          <a:xfrm>
            <a:off x="742950" y="603251"/>
            <a:ext cx="10610850" cy="53975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5EF3AFA-C94B-4659-B1DD-A49B749EBA39}"/>
              </a:ext>
            </a:extLst>
          </p:cNvPr>
          <p:cNvSpPr>
            <a:spLocks noGrp="1"/>
          </p:cNvSpPr>
          <p:nvPr>
            <p:ph idx="1" hasCustomPrompt="1"/>
          </p:nvPr>
        </p:nvSpPr>
        <p:spPr>
          <a:xfrm>
            <a:off x="838200" y="1781175"/>
            <a:ext cx="10515600" cy="4395787"/>
          </a:xfrm>
        </p:spPr>
        <p:txBody>
          <a:bodyPr/>
          <a:lstStyle>
            <a:lvl1pPr>
              <a:defRPr>
                <a:latin typeface="Barlow" panose="00000500000000000000" pitchFamily="50" charset="0"/>
                <a:ea typeface="Yu Gothic Light" panose="020b0300000000000000" pitchFamily="34" charset="-128"/>
              </a:defRPr>
            </a:lvl1pPr>
            <a:lvl2pPr>
              <a:defRPr>
                <a:latin typeface="Barlow" panose="00000500000000000000" pitchFamily="50" charset="0"/>
                <a:ea typeface="Yu Gothic Light" panose="020b0300000000000000" pitchFamily="34" charset="-128"/>
              </a:defRPr>
            </a:lvl2pPr>
            <a:lvl3pPr>
              <a:defRPr>
                <a:latin typeface="Barlow" panose="00000500000000000000" pitchFamily="50" charset="0"/>
                <a:ea typeface="Yu Gothic Light" panose="020b0300000000000000" pitchFamily="34" charset="-128"/>
              </a:defRPr>
            </a:lvl3pPr>
            <a:lvl4pPr>
              <a:defRPr>
                <a:latin typeface="Barlow" panose="00000500000000000000" pitchFamily="50" charset="0"/>
                <a:ea typeface="Yu Gothic Light" panose="020b0300000000000000" pitchFamily="34" charset="-128"/>
              </a:defRPr>
            </a:lvl4pPr>
            <a:lvl5pPr>
              <a:defRPr>
                <a:latin typeface="Barlow" panose="00000500000000000000" pitchFamily="50" charset="0"/>
                <a:ea typeface="Yu Gothic Light" panose="020b0300000000000000" pitchFamily="34" charset="-12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Rectangle 34">
            <a:extLst>
              <a:ext uri="{FF2B5EF4-FFF2-40B4-BE49-F238E27FC236}">
                <a16:creationId xmlns:a16="http://schemas.microsoft.com/office/drawing/2014/main" id="{00F48C4F-E9A0-419E-8325-FBA6A5DC8F7A}"/>
              </a:ext>
            </a:extLst>
          </p:cNvPr>
          <p:cNvSpPr/>
          <p:nvPr userDrawn="1"/>
        </p:nvSpPr>
        <p:spPr>
          <a:xfrm>
            <a:off x="12025223" y="6306354"/>
            <a:ext cx="241539" cy="69096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F03258D-8343-444B-93CB-0524BE5AFC6B}"/>
              </a:ext>
            </a:extLst>
          </p:cNvPr>
          <p:cNvSpPr/>
          <p:nvPr userDrawn="1"/>
        </p:nvSpPr>
        <p:spPr>
          <a:xfrm>
            <a:off x="-91471" y="6574914"/>
            <a:ext cx="241539" cy="33484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0492269"/>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Title and Content">
    <p:spTree>
      <p:nvGrpSpPr>
        <p:cNvPr id="1" name=""/>
        <p:cNvGrpSpPr/>
        <p:nvPr/>
      </p:nvGrpSpPr>
      <p:grpSpPr>
        <a:xfrm>
          <a:off x="0" y="0"/>
          <a:ext cx="0" cy="0"/>
        </a:xfrm>
      </p:grpSpPr>
      <p:sp>
        <p:nvSpPr>
          <p:cNvPr id="24" name="Right Triangle 23">
            <a:extLst>
              <a:ext uri="{FF2B5EF4-FFF2-40B4-BE49-F238E27FC236}">
                <a16:creationId xmlns:a16="http://schemas.microsoft.com/office/drawing/2014/main" id="{946FDA20-49D2-4400-8D66-4DB51FFD4F4C}"/>
              </a:ext>
            </a:extLst>
          </p:cNvPr>
          <p:cNvSpPr/>
          <p:nvPr userDrawn="1"/>
        </p:nvSpPr>
        <p:spPr>
          <a:xfrm flipH="1" flipV="1">
            <a:off x="10890502" y="-9929"/>
            <a:ext cx="1301498" cy="6877857"/>
          </a:xfrm>
          <a:prstGeom prst="rtTriangle">
            <a:avLst/>
          </a:prstGeom>
          <a:solidFill>
            <a:srgbClr val="DE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3A49E9B1-6E06-481F-8B72-09EDEE820F8C}"/>
              </a:ext>
            </a:extLst>
          </p:cNvPr>
          <p:cNvGrpSpPr/>
          <p:nvPr userDrawn="1"/>
        </p:nvGrpSpPr>
        <p:grpSpPr>
          <a:xfrm>
            <a:off x="-566175" y="-19857"/>
            <a:ext cx="1856871" cy="6887785"/>
            <a:chOff x="-548923" y="-19857"/>
            <a:chExt cx="1856871" cy="6887785"/>
          </a:xfrm>
        </p:grpSpPr>
        <p:sp>
          <p:nvSpPr>
            <p:cNvPr id="26" name="Right Triangle 25">
              <a:extLst>
                <a:ext uri="{FF2B5EF4-FFF2-40B4-BE49-F238E27FC236}">
                  <a16:creationId xmlns:a16="http://schemas.microsoft.com/office/drawing/2014/main" id="{A2A42832-7BC5-46CB-8572-EC92E7CC4F8D}"/>
                </a:ext>
              </a:extLst>
            </p:cNvPr>
            <p:cNvSpPr/>
            <p:nvPr/>
          </p:nvSpPr>
          <p:spPr>
            <a:xfrm flipV="1">
              <a:off x="6450" y="-9929"/>
              <a:ext cx="1301498" cy="6877857"/>
            </a:xfrm>
            <a:prstGeom prst="rtTriangle">
              <a:avLst/>
            </a:prstGeom>
            <a:solidFill>
              <a:srgbClr val="DE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a:extLst>
                <a:ext uri="{FF2B5EF4-FFF2-40B4-BE49-F238E27FC236}">
                  <a16:creationId xmlns:a16="http://schemas.microsoft.com/office/drawing/2014/main" id="{2D3ACACF-1F71-47F3-A4CA-3D5CCA4F5F54}"/>
                </a:ext>
              </a:extLst>
            </p:cNvPr>
            <p:cNvSpPr/>
            <p:nvPr/>
          </p:nvSpPr>
          <p:spPr>
            <a:xfrm flipV="1">
              <a:off x="-548923" y="-19857"/>
              <a:ext cx="1301498" cy="6877857"/>
            </a:xfrm>
            <a:prstGeom prst="rtTriangle">
              <a:avLst/>
            </a:prstGeom>
            <a:solidFill>
              <a:srgbClr val="BDC3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ight Triangle 27">
            <a:extLst>
              <a:ext uri="{FF2B5EF4-FFF2-40B4-BE49-F238E27FC236}">
                <a16:creationId xmlns:a16="http://schemas.microsoft.com/office/drawing/2014/main" id="{0DF68ECC-921C-43CA-8CB7-B1FF089BD92D}"/>
              </a:ext>
            </a:extLst>
          </p:cNvPr>
          <p:cNvSpPr/>
          <p:nvPr userDrawn="1"/>
        </p:nvSpPr>
        <p:spPr>
          <a:xfrm flipV="1">
            <a:off x="-566175" y="-11231"/>
            <a:ext cx="1301498" cy="6877857"/>
          </a:xfrm>
          <a:prstGeom prst="rtTriangle">
            <a:avLst/>
          </a:prstGeom>
          <a:solidFill>
            <a:srgbClr val="BDC3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66C162F-3294-427E-AFD3-60F45F84C3F9}"/>
              </a:ext>
            </a:extLst>
          </p:cNvPr>
          <p:cNvSpPr/>
          <p:nvPr userDrawn="1"/>
        </p:nvSpPr>
        <p:spPr>
          <a:xfrm>
            <a:off x="-91471" y="6574914"/>
            <a:ext cx="241539" cy="33484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D5E69D8A-D62B-443F-9480-4CC852D55E75}"/>
              </a:ext>
            </a:extLst>
          </p:cNvPr>
          <p:cNvCxnSpPr/>
          <p:nvPr/>
        </p:nvCxnSpPr>
        <p:spPr>
          <a:xfrm>
            <a:off x="838200" y="1143000"/>
            <a:ext cx="10515600" cy="0"/>
          </a:xfrm>
          <a:prstGeom prst="line">
            <a:avLst/>
          </a:prstGeom>
          <a:ln w="38100">
            <a:solidFill>
              <a:srgbClr val="D7A67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02AF75-7647-4358-9461-3E46801B47F7}"/>
              </a:ext>
            </a:extLst>
          </p:cNvPr>
          <p:cNvCxnSpPr/>
          <p:nvPr userDrawn="1"/>
        </p:nvCxnSpPr>
        <p:spPr>
          <a:xfrm>
            <a:off x="838200" y="1143000"/>
            <a:ext cx="10515600" cy="0"/>
          </a:xfrm>
          <a:prstGeom prst="line">
            <a:avLst/>
          </a:prstGeom>
          <a:ln w="38100">
            <a:solidFill>
              <a:srgbClr val="D7A67D"/>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D35FA1A-4D96-4F3B-8B70-7F03B5DBEA33}"/>
              </a:ext>
            </a:extLst>
          </p:cNvPr>
          <p:cNvSpPr>
            <a:spLocks noGrp="1"/>
          </p:cNvSpPr>
          <p:nvPr>
            <p:ph type="title" hasCustomPrompt="1"/>
          </p:nvPr>
        </p:nvSpPr>
        <p:spPr>
          <a:xfrm>
            <a:off x="742950" y="603251"/>
            <a:ext cx="10610850" cy="539750"/>
          </a:xfrm>
        </p:spPr>
        <p:txBody>
          <a:bodyPr/>
          <a:lstStyle/>
          <a:p>
            <a:r>
              <a:rPr lang="en-US"/>
              <a:t>Click to edit master title style</a:t>
            </a:r>
          </a:p>
        </p:txBody>
      </p:sp>
      <p:sp>
        <p:nvSpPr>
          <p:cNvPr id="33" name="Date Placeholder 3">
            <a:extLst>
              <a:ext uri="{FF2B5EF4-FFF2-40B4-BE49-F238E27FC236}">
                <a16:creationId xmlns:a16="http://schemas.microsoft.com/office/drawing/2014/main" id="{DCD159E3-B75B-4B6D-BDC0-BC09F588A6C7}"/>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34" name="Footer Placeholder 4">
            <a:extLst>
              <a:ext uri="{FF2B5EF4-FFF2-40B4-BE49-F238E27FC236}">
                <a16:creationId xmlns:a16="http://schemas.microsoft.com/office/drawing/2014/main" id="{8411AEDF-38B8-4A24-8362-D3AAEFDB01EF}"/>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35" name="Slide Number Placeholder 5">
            <a:extLst>
              <a:ext uri="{FF2B5EF4-FFF2-40B4-BE49-F238E27FC236}">
                <a16:creationId xmlns:a16="http://schemas.microsoft.com/office/drawing/2014/main" id="{56E087E5-FB89-48E2-A26A-B3345F6429EF}"/>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
        <p:nvSpPr>
          <p:cNvPr id="36" name="Content Placeholder 2">
            <a:extLst>
              <a:ext uri="{FF2B5EF4-FFF2-40B4-BE49-F238E27FC236}">
                <a16:creationId xmlns:a16="http://schemas.microsoft.com/office/drawing/2014/main" id="{C9977747-4C02-42D2-BA85-4E3957454FB7}"/>
              </a:ext>
            </a:extLst>
          </p:cNvPr>
          <p:cNvSpPr>
            <a:spLocks noGrp="1"/>
          </p:cNvSpPr>
          <p:nvPr>
            <p:ph idx="1" hasCustomPrompt="1"/>
          </p:nvPr>
        </p:nvSpPr>
        <p:spPr>
          <a:xfrm>
            <a:off x="838200" y="1781175"/>
            <a:ext cx="10515600" cy="4395787"/>
          </a:xfrm>
        </p:spPr>
        <p:txBody>
          <a:bodyPr/>
          <a:lstStyle>
            <a:lvl1pPr>
              <a:defRPr>
                <a:latin typeface="Barlow" panose="00000500000000000000" pitchFamily="50" charset="0"/>
                <a:ea typeface="Yu Gothic Light" panose="020b0300000000000000" pitchFamily="34" charset="-128"/>
              </a:defRPr>
            </a:lvl1pPr>
            <a:lvl2pPr>
              <a:defRPr>
                <a:latin typeface="Barlow" panose="00000500000000000000" pitchFamily="50" charset="0"/>
                <a:ea typeface="Yu Gothic Light" panose="020b0300000000000000" pitchFamily="34" charset="-128"/>
              </a:defRPr>
            </a:lvl2pPr>
            <a:lvl3pPr>
              <a:defRPr>
                <a:latin typeface="Barlow" panose="00000500000000000000" pitchFamily="50" charset="0"/>
                <a:ea typeface="Yu Gothic Light" panose="020b0300000000000000" pitchFamily="34" charset="-128"/>
              </a:defRPr>
            </a:lvl3pPr>
            <a:lvl4pPr>
              <a:defRPr>
                <a:latin typeface="Barlow" panose="00000500000000000000" pitchFamily="50" charset="0"/>
                <a:ea typeface="Yu Gothic Light" panose="020b0300000000000000" pitchFamily="34" charset="-128"/>
              </a:defRPr>
            </a:lvl4pPr>
            <a:lvl5pPr>
              <a:defRPr>
                <a:latin typeface="Barlow" panose="00000500000000000000" pitchFamily="50" charset="0"/>
                <a:ea typeface="Yu Gothic Light" panose="020b0300000000000000" pitchFamily="34" charset="-12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Rectangle 29">
            <a:extLst>
              <a:ext uri="{FF2B5EF4-FFF2-40B4-BE49-F238E27FC236}">
                <a16:creationId xmlns:a16="http://schemas.microsoft.com/office/drawing/2014/main" id="{A27B9133-64DA-47A4-913F-1C498D69BC88}"/>
              </a:ext>
            </a:extLst>
          </p:cNvPr>
          <p:cNvSpPr/>
          <p:nvPr userDrawn="1"/>
        </p:nvSpPr>
        <p:spPr>
          <a:xfrm>
            <a:off x="12025223" y="6306354"/>
            <a:ext cx="241539" cy="69096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3603814"/>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_Title and Content">
    <p:spTree>
      <p:nvGrpSpPr>
        <p:cNvPr id="1" name=""/>
        <p:cNvGrpSpPr/>
        <p:nvPr/>
      </p:nvGrpSpPr>
      <p:grpSpPr>
        <a:xfrm>
          <a:off x="0" y="0"/>
          <a:ext cx="0" cy="0"/>
        </a:xfrm>
      </p:grpSpPr>
      <p:sp>
        <p:nvSpPr>
          <p:cNvPr id="18" name="Right Triangle 17">
            <a:extLst>
              <a:ext uri="{FF2B5EF4-FFF2-40B4-BE49-F238E27FC236}">
                <a16:creationId xmlns:a16="http://schemas.microsoft.com/office/drawing/2014/main" id="{8B95E5F9-04C0-46DB-B549-94FC1A0979D6}"/>
              </a:ext>
            </a:extLst>
          </p:cNvPr>
          <p:cNvSpPr/>
          <p:nvPr userDrawn="1"/>
        </p:nvSpPr>
        <p:spPr>
          <a:xfrm flipH="1" flipV="1">
            <a:off x="10890502" y="-9929"/>
            <a:ext cx="1301498" cy="6877857"/>
          </a:xfrm>
          <a:prstGeom prst="rtTriangle">
            <a:avLst/>
          </a:prstGeom>
          <a:solidFill>
            <a:srgbClr val="DE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31F3728-10CD-411C-9B95-BCD323706EE9}"/>
              </a:ext>
            </a:extLst>
          </p:cNvPr>
          <p:cNvGrpSpPr/>
          <p:nvPr userDrawn="1"/>
        </p:nvGrpSpPr>
        <p:grpSpPr>
          <a:xfrm>
            <a:off x="-566175" y="-19857"/>
            <a:ext cx="1856871" cy="6887785"/>
            <a:chOff x="-548923" y="-19857"/>
            <a:chExt cx="1856871" cy="6887785"/>
          </a:xfrm>
        </p:grpSpPr>
        <p:sp>
          <p:nvSpPr>
            <p:cNvPr id="20" name="Right Triangle 19">
              <a:extLst>
                <a:ext uri="{FF2B5EF4-FFF2-40B4-BE49-F238E27FC236}">
                  <a16:creationId xmlns:a16="http://schemas.microsoft.com/office/drawing/2014/main" id="{B43CC50D-0085-40CC-8632-0BF5D5DF3BA4}"/>
                </a:ext>
              </a:extLst>
            </p:cNvPr>
            <p:cNvSpPr/>
            <p:nvPr/>
          </p:nvSpPr>
          <p:spPr>
            <a:xfrm flipV="1">
              <a:off x="6450" y="-9929"/>
              <a:ext cx="1301498" cy="6877857"/>
            </a:xfrm>
            <a:prstGeom prst="rtTriangle">
              <a:avLst/>
            </a:prstGeom>
            <a:solidFill>
              <a:srgbClr val="DE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Triangle 25">
              <a:extLst>
                <a:ext uri="{FF2B5EF4-FFF2-40B4-BE49-F238E27FC236}">
                  <a16:creationId xmlns:a16="http://schemas.microsoft.com/office/drawing/2014/main" id="{BC5DC4D9-CF10-4EF7-982F-7A976001DAE2}"/>
                </a:ext>
              </a:extLst>
            </p:cNvPr>
            <p:cNvSpPr/>
            <p:nvPr/>
          </p:nvSpPr>
          <p:spPr>
            <a:xfrm flipV="1">
              <a:off x="-548923" y="-19857"/>
              <a:ext cx="1301498" cy="6877857"/>
            </a:xfrm>
            <a:prstGeom prst="rtTriangle">
              <a:avLst/>
            </a:prstGeom>
            <a:solidFill>
              <a:srgbClr val="BDC3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ight Triangle 26">
            <a:extLst>
              <a:ext uri="{FF2B5EF4-FFF2-40B4-BE49-F238E27FC236}">
                <a16:creationId xmlns:a16="http://schemas.microsoft.com/office/drawing/2014/main" id="{B3804F9E-3C0B-4C92-9D8F-10BAFEB53061}"/>
              </a:ext>
            </a:extLst>
          </p:cNvPr>
          <p:cNvSpPr/>
          <p:nvPr userDrawn="1"/>
        </p:nvSpPr>
        <p:spPr>
          <a:xfrm flipV="1">
            <a:off x="-566175" y="-11231"/>
            <a:ext cx="1301498" cy="6877857"/>
          </a:xfrm>
          <a:prstGeom prst="rtTriangle">
            <a:avLst/>
          </a:prstGeom>
          <a:solidFill>
            <a:srgbClr val="BDC3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E50B2D3-4363-4F37-A9B3-9C5BD9A86F19}"/>
              </a:ext>
            </a:extLst>
          </p:cNvPr>
          <p:cNvSpPr/>
          <p:nvPr userDrawn="1"/>
        </p:nvSpPr>
        <p:spPr>
          <a:xfrm>
            <a:off x="-91471" y="6574914"/>
            <a:ext cx="241539" cy="33484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D5E69D8A-D62B-443F-9480-4CC852D55E75}"/>
              </a:ext>
            </a:extLst>
          </p:cNvPr>
          <p:cNvCxnSpPr/>
          <p:nvPr/>
        </p:nvCxnSpPr>
        <p:spPr>
          <a:xfrm>
            <a:off x="838200" y="1143000"/>
            <a:ext cx="10515600" cy="0"/>
          </a:xfrm>
          <a:prstGeom prst="line">
            <a:avLst/>
          </a:prstGeom>
          <a:ln w="38100">
            <a:solidFill>
              <a:srgbClr val="92A67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C27A2B-F996-414F-B96D-8BF9AC1ADB42}"/>
              </a:ext>
            </a:extLst>
          </p:cNvPr>
          <p:cNvCxnSpPr/>
          <p:nvPr userDrawn="1"/>
        </p:nvCxnSpPr>
        <p:spPr>
          <a:xfrm>
            <a:off x="838200" y="1143000"/>
            <a:ext cx="10515600" cy="0"/>
          </a:xfrm>
          <a:prstGeom prst="line">
            <a:avLst/>
          </a:prstGeom>
          <a:ln w="38100">
            <a:solidFill>
              <a:srgbClr val="92A67E"/>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D35FA1A-4D96-4F3B-8B70-7F03B5DBEA33}"/>
              </a:ext>
            </a:extLst>
          </p:cNvPr>
          <p:cNvSpPr>
            <a:spLocks noGrp="1"/>
          </p:cNvSpPr>
          <p:nvPr>
            <p:ph type="title" hasCustomPrompt="1"/>
          </p:nvPr>
        </p:nvSpPr>
        <p:spPr>
          <a:xfrm>
            <a:off x="742950" y="603251"/>
            <a:ext cx="10610850" cy="539750"/>
          </a:xfrm>
        </p:spPr>
        <p:txBody>
          <a:bodyPr/>
          <a:lstStyle/>
          <a:p>
            <a:r>
              <a:rPr lang="en-US"/>
              <a:t>Click to edit master title style</a:t>
            </a:r>
          </a:p>
        </p:txBody>
      </p:sp>
      <p:sp>
        <p:nvSpPr>
          <p:cNvPr id="32" name="Date Placeholder 3">
            <a:extLst>
              <a:ext uri="{FF2B5EF4-FFF2-40B4-BE49-F238E27FC236}">
                <a16:creationId xmlns:a16="http://schemas.microsoft.com/office/drawing/2014/main" id="{E691437B-5729-4B65-A4C6-012648399DF0}"/>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33" name="Footer Placeholder 4">
            <a:extLst>
              <a:ext uri="{FF2B5EF4-FFF2-40B4-BE49-F238E27FC236}">
                <a16:creationId xmlns:a16="http://schemas.microsoft.com/office/drawing/2014/main" id="{2F73CB1B-DF2A-4B96-A4BC-47513950FB30}"/>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34" name="Slide Number Placeholder 5">
            <a:extLst>
              <a:ext uri="{FF2B5EF4-FFF2-40B4-BE49-F238E27FC236}">
                <a16:creationId xmlns:a16="http://schemas.microsoft.com/office/drawing/2014/main" id="{1643E22A-404F-420E-8179-00E5E62928C9}"/>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
        <p:nvSpPr>
          <p:cNvPr id="38" name="Content Placeholder 2">
            <a:extLst>
              <a:ext uri="{FF2B5EF4-FFF2-40B4-BE49-F238E27FC236}">
                <a16:creationId xmlns:a16="http://schemas.microsoft.com/office/drawing/2014/main" id="{B3C3C0CD-CFD2-4EDD-B482-15CB362F0C34}"/>
              </a:ext>
            </a:extLst>
          </p:cNvPr>
          <p:cNvSpPr>
            <a:spLocks noGrp="1"/>
          </p:cNvSpPr>
          <p:nvPr>
            <p:ph idx="1" hasCustomPrompt="1"/>
          </p:nvPr>
        </p:nvSpPr>
        <p:spPr>
          <a:xfrm>
            <a:off x="838200" y="1781175"/>
            <a:ext cx="10515600" cy="4395787"/>
          </a:xfrm>
        </p:spPr>
        <p:txBody>
          <a:bodyPr/>
          <a:lstStyle>
            <a:lvl1pPr>
              <a:defRPr>
                <a:latin typeface="Barlow" panose="00000500000000000000" pitchFamily="50" charset="0"/>
                <a:ea typeface="Yu Gothic Light" panose="020b0300000000000000" pitchFamily="34" charset="-128"/>
              </a:defRPr>
            </a:lvl1pPr>
            <a:lvl2pPr>
              <a:defRPr>
                <a:latin typeface="Barlow" panose="00000500000000000000" pitchFamily="50" charset="0"/>
                <a:ea typeface="Yu Gothic Light" panose="020b0300000000000000" pitchFamily="34" charset="-128"/>
              </a:defRPr>
            </a:lvl2pPr>
            <a:lvl3pPr>
              <a:defRPr>
                <a:latin typeface="Barlow" panose="00000500000000000000" pitchFamily="50" charset="0"/>
                <a:ea typeface="Yu Gothic Light" panose="020b0300000000000000" pitchFamily="34" charset="-128"/>
              </a:defRPr>
            </a:lvl3pPr>
            <a:lvl4pPr>
              <a:defRPr>
                <a:latin typeface="Barlow" panose="00000500000000000000" pitchFamily="50" charset="0"/>
                <a:ea typeface="Yu Gothic Light" panose="020b0300000000000000" pitchFamily="34" charset="-128"/>
              </a:defRPr>
            </a:lvl4pPr>
            <a:lvl5pPr>
              <a:defRPr>
                <a:latin typeface="Barlow" panose="00000500000000000000" pitchFamily="50" charset="0"/>
                <a:ea typeface="Yu Gothic Light" panose="020b0300000000000000" pitchFamily="34" charset="-12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Rectangle 35">
            <a:extLst>
              <a:ext uri="{FF2B5EF4-FFF2-40B4-BE49-F238E27FC236}">
                <a16:creationId xmlns:a16="http://schemas.microsoft.com/office/drawing/2014/main" id="{69AB3E31-1C02-4A7A-8779-A619E4F2B7A1}"/>
              </a:ext>
            </a:extLst>
          </p:cNvPr>
          <p:cNvSpPr/>
          <p:nvPr userDrawn="1"/>
        </p:nvSpPr>
        <p:spPr>
          <a:xfrm>
            <a:off x="12025223" y="6306354"/>
            <a:ext cx="241539" cy="69096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883555"/>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5_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2D35FA1A-4D96-4F3B-8B70-7F03B5DBEA33}"/>
              </a:ext>
            </a:extLst>
          </p:cNvPr>
          <p:cNvSpPr>
            <a:spLocks noGrp="1"/>
          </p:cNvSpPr>
          <p:nvPr>
            <p:ph type="title" hasCustomPrompt="1"/>
          </p:nvPr>
        </p:nvSpPr>
        <p:spPr>
          <a:xfrm>
            <a:off x="742950" y="603251"/>
            <a:ext cx="10610850" cy="539750"/>
          </a:xfrm>
        </p:spPr>
        <p:txBody>
          <a:bodyPr/>
          <a:lstStyle/>
          <a:p>
            <a:r>
              <a:rPr lang="en-US"/>
              <a:t>Click to edit master title style</a:t>
            </a:r>
          </a:p>
        </p:txBody>
      </p:sp>
      <p:cxnSp>
        <p:nvCxnSpPr>
          <p:cNvPr id="7" name="Straight Connector 6">
            <a:extLst>
              <a:ext uri="{FF2B5EF4-FFF2-40B4-BE49-F238E27FC236}">
                <a16:creationId xmlns:a16="http://schemas.microsoft.com/office/drawing/2014/main" id="{D5E69D8A-D62B-443F-9480-4CC852D55E75}"/>
              </a:ext>
            </a:extLst>
          </p:cNvPr>
          <p:cNvCxnSpPr/>
          <p:nvPr/>
        </p:nvCxnSpPr>
        <p:spPr>
          <a:xfrm>
            <a:off x="838200" y="1143000"/>
            <a:ext cx="10515600" cy="0"/>
          </a:xfrm>
          <a:prstGeom prst="line">
            <a:avLst/>
          </a:prstGeom>
          <a:ln w="38100">
            <a:solidFill>
              <a:srgbClr val="87A4C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4F64782-3309-49F1-93BF-F9279239E97C}"/>
              </a:ext>
            </a:extLst>
          </p:cNvPr>
          <p:cNvCxnSpPr/>
          <p:nvPr userDrawn="1"/>
        </p:nvCxnSpPr>
        <p:spPr>
          <a:xfrm>
            <a:off x="838200" y="1143000"/>
            <a:ext cx="10515600" cy="0"/>
          </a:xfrm>
          <a:prstGeom prst="line">
            <a:avLst/>
          </a:prstGeom>
          <a:ln w="38100">
            <a:solidFill>
              <a:srgbClr val="87A4C0"/>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DF3A3259-A5E7-4125-AF0B-786D8FE8688E}"/>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10" name="Footer Placeholder 4">
            <a:extLst>
              <a:ext uri="{FF2B5EF4-FFF2-40B4-BE49-F238E27FC236}">
                <a16:creationId xmlns:a16="http://schemas.microsoft.com/office/drawing/2014/main" id="{A2E5C5C0-3554-4A68-BD5A-9FAC1E8EAB22}"/>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11" name="Slide Number Placeholder 5">
            <a:extLst>
              <a:ext uri="{FF2B5EF4-FFF2-40B4-BE49-F238E27FC236}">
                <a16:creationId xmlns:a16="http://schemas.microsoft.com/office/drawing/2014/main" id="{84AA28BF-FE35-452A-820B-6A4787C1F0D0}"/>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
        <p:nvSpPr>
          <p:cNvPr id="15" name="Content Placeholder 2">
            <a:extLst>
              <a:ext uri="{FF2B5EF4-FFF2-40B4-BE49-F238E27FC236}">
                <a16:creationId xmlns:a16="http://schemas.microsoft.com/office/drawing/2014/main" id="{4DF89CF5-016B-4D42-B69B-48C7F0B90FC5}"/>
              </a:ext>
            </a:extLst>
          </p:cNvPr>
          <p:cNvSpPr>
            <a:spLocks noGrp="1"/>
          </p:cNvSpPr>
          <p:nvPr>
            <p:ph idx="1" hasCustomPrompt="1"/>
          </p:nvPr>
        </p:nvSpPr>
        <p:spPr>
          <a:xfrm>
            <a:off x="838200" y="1781175"/>
            <a:ext cx="10515600" cy="4395787"/>
          </a:xfrm>
        </p:spPr>
        <p:txBody>
          <a:bodyPr/>
          <a:lstStyle>
            <a:lvl1pPr>
              <a:defRPr>
                <a:latin typeface="Barlow" panose="00000500000000000000" pitchFamily="50" charset="0"/>
                <a:ea typeface="Yu Gothic Light" panose="020b0300000000000000" pitchFamily="34" charset="-128"/>
              </a:defRPr>
            </a:lvl1pPr>
            <a:lvl2pPr>
              <a:defRPr>
                <a:latin typeface="Barlow" panose="00000500000000000000" pitchFamily="50" charset="0"/>
                <a:ea typeface="Yu Gothic Light" panose="020b0300000000000000" pitchFamily="34" charset="-128"/>
              </a:defRPr>
            </a:lvl2pPr>
            <a:lvl3pPr>
              <a:defRPr>
                <a:latin typeface="Barlow" panose="00000500000000000000" pitchFamily="50" charset="0"/>
                <a:ea typeface="Yu Gothic Light" panose="020b0300000000000000" pitchFamily="34" charset="-128"/>
              </a:defRPr>
            </a:lvl3pPr>
            <a:lvl4pPr>
              <a:defRPr>
                <a:latin typeface="Barlow" panose="00000500000000000000" pitchFamily="50" charset="0"/>
                <a:ea typeface="Yu Gothic Light" panose="020b0300000000000000" pitchFamily="34" charset="-128"/>
              </a:defRPr>
            </a:lvl4pPr>
            <a:lvl5pPr>
              <a:defRPr>
                <a:latin typeface="Barlow" panose="00000500000000000000" pitchFamily="50" charset="0"/>
                <a:ea typeface="Yu Gothic Light" panose="020b0300000000000000" pitchFamily="34" charset="-12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8082230"/>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3_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2D35FA1A-4D96-4F3B-8B70-7F03B5DBEA33}"/>
              </a:ext>
            </a:extLst>
          </p:cNvPr>
          <p:cNvSpPr>
            <a:spLocks noGrp="1"/>
          </p:cNvSpPr>
          <p:nvPr>
            <p:ph type="title" hasCustomPrompt="1"/>
          </p:nvPr>
        </p:nvSpPr>
        <p:spPr>
          <a:xfrm>
            <a:off x="742950" y="603251"/>
            <a:ext cx="10610850" cy="539750"/>
          </a:xfrm>
        </p:spPr>
        <p:txBody>
          <a:bodyPr/>
          <a:lstStyle/>
          <a:p>
            <a:r>
              <a:rPr lang="en-US"/>
              <a:t>Click to edit master title style</a:t>
            </a:r>
          </a:p>
        </p:txBody>
      </p:sp>
      <p:cxnSp>
        <p:nvCxnSpPr>
          <p:cNvPr id="7" name="Straight Connector 6">
            <a:extLst>
              <a:ext uri="{FF2B5EF4-FFF2-40B4-BE49-F238E27FC236}">
                <a16:creationId xmlns:a16="http://schemas.microsoft.com/office/drawing/2014/main" id="{D5E69D8A-D62B-443F-9480-4CC852D55E75}"/>
              </a:ext>
            </a:extLst>
          </p:cNvPr>
          <p:cNvCxnSpPr/>
          <p:nvPr/>
        </p:nvCxnSpPr>
        <p:spPr>
          <a:xfrm>
            <a:off x="838200" y="1143000"/>
            <a:ext cx="10515600" cy="0"/>
          </a:xfrm>
          <a:prstGeom prst="line">
            <a:avLst/>
          </a:prstGeom>
          <a:ln w="38100">
            <a:solidFill>
              <a:srgbClr val="D7A67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623734D-DB56-44A1-876A-70DD02F48ADB}"/>
              </a:ext>
            </a:extLst>
          </p:cNvPr>
          <p:cNvCxnSpPr/>
          <p:nvPr userDrawn="1"/>
        </p:nvCxnSpPr>
        <p:spPr>
          <a:xfrm>
            <a:off x="838200" y="1143000"/>
            <a:ext cx="10515600" cy="0"/>
          </a:xfrm>
          <a:prstGeom prst="line">
            <a:avLst/>
          </a:prstGeom>
          <a:ln w="38100">
            <a:solidFill>
              <a:srgbClr val="D7A67D"/>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BBA9163E-B9D7-4831-A1AB-9663C63C3258}"/>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10" name="Footer Placeholder 4">
            <a:extLst>
              <a:ext uri="{FF2B5EF4-FFF2-40B4-BE49-F238E27FC236}">
                <a16:creationId xmlns:a16="http://schemas.microsoft.com/office/drawing/2014/main" id="{D97F9732-C7BE-4902-9918-7D821390380C}"/>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11" name="Slide Number Placeholder 5">
            <a:extLst>
              <a:ext uri="{FF2B5EF4-FFF2-40B4-BE49-F238E27FC236}">
                <a16:creationId xmlns:a16="http://schemas.microsoft.com/office/drawing/2014/main" id="{A3CFE3E1-2045-4E6D-B40D-A6393C6AF503}"/>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
        <p:nvSpPr>
          <p:cNvPr id="15" name="Content Placeholder 2">
            <a:extLst>
              <a:ext uri="{FF2B5EF4-FFF2-40B4-BE49-F238E27FC236}">
                <a16:creationId xmlns:a16="http://schemas.microsoft.com/office/drawing/2014/main" id="{E56F3953-AEF0-4FD7-B6B2-FADF07157879}"/>
              </a:ext>
            </a:extLst>
          </p:cNvPr>
          <p:cNvSpPr>
            <a:spLocks noGrp="1"/>
          </p:cNvSpPr>
          <p:nvPr>
            <p:ph idx="1" hasCustomPrompt="1"/>
          </p:nvPr>
        </p:nvSpPr>
        <p:spPr>
          <a:xfrm>
            <a:off x="838200" y="1781175"/>
            <a:ext cx="10515600" cy="4395787"/>
          </a:xfrm>
        </p:spPr>
        <p:txBody>
          <a:bodyPr/>
          <a:lstStyle>
            <a:lvl1pPr>
              <a:defRPr>
                <a:latin typeface="Barlow" panose="00000500000000000000" pitchFamily="50" charset="0"/>
                <a:ea typeface="Yu Gothic Light" panose="020b0300000000000000" pitchFamily="34" charset="-128"/>
              </a:defRPr>
            </a:lvl1pPr>
            <a:lvl2pPr>
              <a:defRPr>
                <a:latin typeface="Barlow" panose="00000500000000000000" pitchFamily="50" charset="0"/>
                <a:ea typeface="Yu Gothic Light" panose="020b0300000000000000" pitchFamily="34" charset="-128"/>
              </a:defRPr>
            </a:lvl2pPr>
            <a:lvl3pPr>
              <a:defRPr>
                <a:latin typeface="Barlow" panose="00000500000000000000" pitchFamily="50" charset="0"/>
                <a:ea typeface="Yu Gothic Light" panose="020b0300000000000000" pitchFamily="34" charset="-128"/>
              </a:defRPr>
            </a:lvl3pPr>
            <a:lvl4pPr>
              <a:defRPr>
                <a:latin typeface="Barlow" panose="00000500000000000000" pitchFamily="50" charset="0"/>
                <a:ea typeface="Yu Gothic Light" panose="020b0300000000000000" pitchFamily="34" charset="-128"/>
              </a:defRPr>
            </a:lvl4pPr>
            <a:lvl5pPr>
              <a:defRPr>
                <a:latin typeface="Barlow" panose="00000500000000000000" pitchFamily="50" charset="0"/>
                <a:ea typeface="Yu Gothic Light" panose="020b0300000000000000" pitchFamily="34" charset="-12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0612958"/>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4_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2D35FA1A-4D96-4F3B-8B70-7F03B5DBEA33}"/>
              </a:ext>
            </a:extLst>
          </p:cNvPr>
          <p:cNvSpPr>
            <a:spLocks noGrp="1"/>
          </p:cNvSpPr>
          <p:nvPr>
            <p:ph type="title" hasCustomPrompt="1"/>
          </p:nvPr>
        </p:nvSpPr>
        <p:spPr>
          <a:xfrm>
            <a:off x="742950" y="603251"/>
            <a:ext cx="10610850" cy="539750"/>
          </a:xfrm>
        </p:spPr>
        <p:txBody>
          <a:bodyPr/>
          <a:lstStyle/>
          <a:p>
            <a:r>
              <a:rPr lang="en-US"/>
              <a:t>Click to edit master title style</a:t>
            </a:r>
          </a:p>
        </p:txBody>
      </p:sp>
      <p:cxnSp>
        <p:nvCxnSpPr>
          <p:cNvPr id="7" name="Straight Connector 6">
            <a:extLst>
              <a:ext uri="{FF2B5EF4-FFF2-40B4-BE49-F238E27FC236}">
                <a16:creationId xmlns:a16="http://schemas.microsoft.com/office/drawing/2014/main" id="{D5E69D8A-D62B-443F-9480-4CC852D55E75}"/>
              </a:ext>
            </a:extLst>
          </p:cNvPr>
          <p:cNvCxnSpPr/>
          <p:nvPr/>
        </p:nvCxnSpPr>
        <p:spPr>
          <a:xfrm>
            <a:off x="838200" y="1143000"/>
            <a:ext cx="10515600" cy="0"/>
          </a:xfrm>
          <a:prstGeom prst="line">
            <a:avLst/>
          </a:prstGeom>
          <a:ln w="38100">
            <a:solidFill>
              <a:srgbClr val="92A67E"/>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16F5D41-B370-406D-8829-DB4F2E6A14EB}"/>
              </a:ext>
            </a:extLst>
          </p:cNvPr>
          <p:cNvCxnSpPr/>
          <p:nvPr userDrawn="1"/>
        </p:nvCxnSpPr>
        <p:spPr>
          <a:xfrm>
            <a:off x="838200" y="1143000"/>
            <a:ext cx="10515600" cy="0"/>
          </a:xfrm>
          <a:prstGeom prst="line">
            <a:avLst/>
          </a:prstGeom>
          <a:ln w="38100">
            <a:solidFill>
              <a:srgbClr val="92A67E"/>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D6AA1DC9-D6F2-4CA0-8859-8DB8DE772B08}"/>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10" name="Footer Placeholder 4">
            <a:extLst>
              <a:ext uri="{FF2B5EF4-FFF2-40B4-BE49-F238E27FC236}">
                <a16:creationId xmlns:a16="http://schemas.microsoft.com/office/drawing/2014/main" id="{1DB7D3A3-FA2B-438A-8242-969E09453028}"/>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11" name="Slide Number Placeholder 5">
            <a:extLst>
              <a:ext uri="{FF2B5EF4-FFF2-40B4-BE49-F238E27FC236}">
                <a16:creationId xmlns:a16="http://schemas.microsoft.com/office/drawing/2014/main" id="{89BD34A8-8228-4EAE-8B9C-E840E549198A}"/>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
        <p:nvSpPr>
          <p:cNvPr id="15" name="Content Placeholder 2">
            <a:extLst>
              <a:ext uri="{FF2B5EF4-FFF2-40B4-BE49-F238E27FC236}">
                <a16:creationId xmlns:a16="http://schemas.microsoft.com/office/drawing/2014/main" id="{303A0BDE-E798-4A61-A67E-9BF06E7E4D63}"/>
              </a:ext>
            </a:extLst>
          </p:cNvPr>
          <p:cNvSpPr>
            <a:spLocks noGrp="1"/>
          </p:cNvSpPr>
          <p:nvPr>
            <p:ph idx="1" hasCustomPrompt="1"/>
          </p:nvPr>
        </p:nvSpPr>
        <p:spPr>
          <a:xfrm>
            <a:off x="838200" y="1781175"/>
            <a:ext cx="10515600" cy="4395787"/>
          </a:xfrm>
        </p:spPr>
        <p:txBody>
          <a:bodyPr/>
          <a:lstStyle>
            <a:lvl1pPr>
              <a:defRPr>
                <a:latin typeface="Barlow" panose="00000500000000000000" pitchFamily="50" charset="0"/>
                <a:ea typeface="Yu Gothic Light" panose="020b0300000000000000" pitchFamily="34" charset="-128"/>
              </a:defRPr>
            </a:lvl1pPr>
            <a:lvl2pPr>
              <a:defRPr>
                <a:latin typeface="Barlow" panose="00000500000000000000" pitchFamily="50" charset="0"/>
                <a:ea typeface="Yu Gothic Light" panose="020b0300000000000000" pitchFamily="34" charset="-128"/>
              </a:defRPr>
            </a:lvl2pPr>
            <a:lvl3pPr>
              <a:defRPr>
                <a:latin typeface="Barlow" panose="00000500000000000000" pitchFamily="50" charset="0"/>
                <a:ea typeface="Yu Gothic Light" panose="020b0300000000000000" pitchFamily="34" charset="-128"/>
              </a:defRPr>
            </a:lvl3pPr>
            <a:lvl4pPr>
              <a:defRPr>
                <a:latin typeface="Barlow" panose="00000500000000000000" pitchFamily="50" charset="0"/>
                <a:ea typeface="Yu Gothic Light" panose="020b0300000000000000" pitchFamily="34" charset="-128"/>
              </a:defRPr>
            </a:lvl4pPr>
            <a:lvl5pPr>
              <a:defRPr>
                <a:latin typeface="Barlow" panose="00000500000000000000" pitchFamily="50" charset="0"/>
                <a:ea typeface="Yu Gothic Light" panose="020b0300000000000000" pitchFamily="34" charset="-12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3495343"/>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Section Header">
    <p:spTree>
      <p:nvGrpSpPr>
        <p:cNvPr id="1" name=""/>
        <p:cNvGrpSpPr/>
        <p:nvPr/>
      </p:nvGrpSpPr>
      <p:grpSpPr>
        <a:xfrm>
          <a:off x="0" y="0"/>
          <a:ext cx="0" cy="0"/>
        </a:xfrm>
      </p:grpSpPr>
      <p:pic>
        <p:nvPicPr>
          <p:cNvPr id="7" name="Graphic 6">
            <a:extLst>
              <a:ext uri="{FF2B5EF4-FFF2-40B4-BE49-F238E27FC236}">
                <a16:creationId xmlns:a16="http://schemas.microsoft.com/office/drawing/2014/main" id="{B996700D-135C-439D-B379-E255F1261487}"/>
              </a:ext>
            </a:extLst>
          </p:cNvPr>
          <p:cNvPicPr>
            <a:picLocks noChangeAspect="1"/>
          </p:cNvPicPr>
          <p:nvPr userDrawn="1"/>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0"/>
            <a:ext cx="1904605" cy="6570325"/>
          </a:xfrm>
          <a:prstGeom prst="rect">
            <a:avLst/>
          </a:prstGeom>
        </p:spPr>
      </p:pic>
      <p:sp>
        <p:nvSpPr>
          <p:cNvPr id="2" name="Title 1">
            <a:extLst>
              <a:ext uri="{FF2B5EF4-FFF2-40B4-BE49-F238E27FC236}">
                <a16:creationId xmlns:a16="http://schemas.microsoft.com/office/drawing/2014/main" id="{1E94CD57-1DBC-4A13-A603-B3423DF72455}"/>
              </a:ext>
            </a:extLst>
          </p:cNvPr>
          <p:cNvSpPr>
            <a:spLocks noGrp="1"/>
          </p:cNvSpPr>
          <p:nvPr>
            <p:ph type="title"/>
          </p:nvPr>
        </p:nvSpPr>
        <p:spPr>
          <a:xfrm>
            <a:off x="831850" y="1709738"/>
            <a:ext cx="10515600" cy="2852737"/>
          </a:xfrm>
        </p:spPr>
        <p:txBody>
          <a:bodyPr anchor="b"/>
          <a:lstStyle>
            <a:lvl1pPr>
              <a:defRPr sz="6000">
                <a:latin typeface="Barlow Semi Condensed Light" panose="00000406000000000000" pitchFamily="50" charset="0"/>
                <a:ea typeface="Yu Gothic Light" panose="020b0300000000000000" pitchFamily="34" charset="-128"/>
              </a:defRPr>
            </a:lvl1pPr>
          </a:lstStyle>
          <a:p>
            <a:r>
              <a:rPr lang="en-US"/>
              <a:t>Click to edit Master title style</a:t>
            </a:r>
          </a:p>
        </p:txBody>
      </p:sp>
      <p:sp>
        <p:nvSpPr>
          <p:cNvPr id="3" name="Text Placeholder 2">
            <a:extLst>
              <a:ext uri="{FF2B5EF4-FFF2-40B4-BE49-F238E27FC236}">
                <a16:creationId xmlns:a16="http://schemas.microsoft.com/office/drawing/2014/main" id="{F2CA474E-53D0-4468-868C-695AF4A3D7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9E4EB0D7-015C-4662-8635-D9ADEFA55C69}"/>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9" name="Footer Placeholder 4">
            <a:extLst>
              <a:ext uri="{FF2B5EF4-FFF2-40B4-BE49-F238E27FC236}">
                <a16:creationId xmlns:a16="http://schemas.microsoft.com/office/drawing/2014/main" id="{249AA5E8-2EB4-45C8-9D14-70C74EFCF130}"/>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10" name="Slide Number Placeholder 5">
            <a:extLst>
              <a:ext uri="{FF2B5EF4-FFF2-40B4-BE49-F238E27FC236}">
                <a16:creationId xmlns:a16="http://schemas.microsoft.com/office/drawing/2014/main" id="{F68E2E5C-CF40-44C3-A7E9-5DD91E389514}"/>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
        <p:nvSpPr>
          <p:cNvPr id="11" name="Slide Number Placeholder 5">
            <a:extLst>
              <a:ext uri="{FF2B5EF4-FFF2-40B4-BE49-F238E27FC236}">
                <a16:creationId xmlns:a16="http://schemas.microsoft.com/office/drawing/2014/main" id="{14088F33-28B8-48C7-85C7-B532F8AFB0E9}"/>
              </a:ext>
            </a:extLst>
          </p:cNvPr>
          <p:cNvSpPr txBox="1"/>
          <p:nvPr userDrawn="1"/>
        </p:nvSpPr>
        <p:spPr>
          <a:xfrm>
            <a:off x="256905" y="6072186"/>
            <a:ext cx="2743200" cy="365125"/>
          </a:xfrm>
          <a:prstGeom prst="rect">
            <a:avLst/>
          </a:prstGeom>
        </p:spPr>
        <p:txBody>
          <a:bodyPr anchor="b"/>
          <a:lstStyle>
            <a:defPPr>
              <a:defRPr lang="en-US"/>
            </a:defPPr>
            <a:lvl1pPr marL="0" algn="l" defTabSz="914400" rtl="0" eaLnBrk="1" latinLnBrk="0" hangingPunct="1">
              <a:defRPr sz="1000" kern="1200">
                <a:solidFill>
                  <a:srgbClr val="948D86"/>
                </a:solidFill>
                <a:latin typeface="Barlow Light" panose="00000400000000000000" pitchFamily="50" charset="0"/>
                <a:ea typeface="Yu Gothic Light" panose="020b0300000000000000"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A6F61B-2684-4A39-92CC-9C62EC3F5E6F}" type="slidenum">
              <a:rPr lang="en-US" smtClean="0">
                <a:solidFill>
                  <a:schemeClr val="bg1"/>
                </a:solidFill>
                <a:latin typeface="Barlow" panose="00000500000000000000" pitchFamily="50" charset="0"/>
              </a:rPr>
              <a:t>‹#›</a:t>
            </a:fld>
            <a:endParaRPr lang="en-US">
              <a:solidFill>
                <a:schemeClr val="bg1"/>
              </a:solidFill>
              <a:latin typeface="Barlow" panose="00000500000000000000" pitchFamily="50" charset="0"/>
            </a:endParaRPr>
          </a:p>
        </p:txBody>
      </p:sp>
    </p:spTree>
    <p:extLst>
      <p:ext uri="{BB962C8B-B14F-4D97-AF65-F5344CB8AC3E}">
        <p14:creationId xmlns:p14="http://schemas.microsoft.com/office/powerpoint/2010/main" val="23839945"/>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C76F0C13-AF5F-4CCB-97D6-5845596DC37F}"/>
              </a:ext>
            </a:extLst>
          </p:cNvPr>
          <p:cNvSpPr>
            <a:spLocks noGrp="1"/>
          </p:cNvSpPr>
          <p:nvPr>
            <p:ph type="title" hasCustomPrompt="1"/>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01B935-B73E-4958-B9FB-F8C8C3E53774}"/>
              </a:ext>
            </a:extLst>
          </p:cNvPr>
          <p:cNvSpPr>
            <a:spLocks noGrp="1"/>
          </p:cNvSpPr>
          <p:nvPr>
            <p:ph sz="half" idx="1" hasCustomPrompt="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3544ED-A095-45BD-BC9A-0989FA68169A}"/>
              </a:ext>
            </a:extLst>
          </p:cNvPr>
          <p:cNvSpPr>
            <a:spLocks noGrp="1"/>
          </p:cNvSpPr>
          <p:nvPr>
            <p:ph sz="half" idx="2" hasCustomPrompt="1"/>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C3D7B057-3C6F-4B9B-859C-D3EDC1065E12}"/>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9" name="Footer Placeholder 4">
            <a:extLst>
              <a:ext uri="{FF2B5EF4-FFF2-40B4-BE49-F238E27FC236}">
                <a16:creationId xmlns:a16="http://schemas.microsoft.com/office/drawing/2014/main" id="{92B1E4F5-86EC-4009-A9EE-AEEF58D93616}"/>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10" name="Slide Number Placeholder 5">
            <a:extLst>
              <a:ext uri="{FF2B5EF4-FFF2-40B4-BE49-F238E27FC236}">
                <a16:creationId xmlns:a16="http://schemas.microsoft.com/office/drawing/2014/main" id="{7CF1FD80-E102-4E56-992A-B6A00D014B1F}"/>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Tree>
    <p:extLst>
      <p:ext uri="{BB962C8B-B14F-4D97-AF65-F5344CB8AC3E}">
        <p14:creationId xmlns:p14="http://schemas.microsoft.com/office/powerpoint/2010/main" val="48527759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Title and Content">
    <p:spTree>
      <p:nvGrpSpPr>
        <p:cNvPr id="1" name=""/>
        <p:cNvGrpSpPr/>
        <p:nvPr/>
      </p:nvGrpSpPr>
      <p:grpSpPr>
        <a:xfrm>
          <a:off x="0" y="0"/>
          <a:ext cx="0" cy="0"/>
        </a:xfrm>
      </p:grpSpPr>
      <p:grpSp>
        <p:nvGrpSpPr>
          <p:cNvPr id="26" name="Group 25">
            <a:extLst>
              <a:ext uri="{FF2B5EF4-FFF2-40B4-BE49-F238E27FC236}">
                <a16:creationId xmlns:a16="http://schemas.microsoft.com/office/drawing/2014/main" id="{8D0B483A-9B86-4715-9187-B4576D6C64A0}"/>
              </a:ext>
            </a:extLst>
          </p:cNvPr>
          <p:cNvGrpSpPr/>
          <p:nvPr userDrawn="1"/>
        </p:nvGrpSpPr>
        <p:grpSpPr>
          <a:xfrm>
            <a:off x="-548923" y="-19856"/>
            <a:ext cx="1856871" cy="6457168"/>
            <a:chOff x="-548923" y="-19857"/>
            <a:chExt cx="1856871" cy="6887785"/>
          </a:xfrm>
        </p:grpSpPr>
        <p:sp>
          <p:nvSpPr>
            <p:cNvPr id="27" name="Right Triangle 26">
              <a:extLst>
                <a:ext uri="{FF2B5EF4-FFF2-40B4-BE49-F238E27FC236}">
                  <a16:creationId xmlns:a16="http://schemas.microsoft.com/office/drawing/2014/main" id="{650FDA52-ECAD-454B-8B41-31CEAF377F49}"/>
                </a:ext>
              </a:extLst>
            </p:cNvPr>
            <p:cNvSpPr/>
            <p:nvPr userDrawn="1"/>
          </p:nvSpPr>
          <p:spPr>
            <a:xfrm flipV="1">
              <a:off x="6450" y="-9929"/>
              <a:ext cx="1301498" cy="6877857"/>
            </a:xfrm>
            <a:prstGeom prst="rtTriangle">
              <a:avLst/>
            </a:prstGeom>
            <a:solidFill>
              <a:srgbClr val="DE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a:extLst>
                <a:ext uri="{FF2B5EF4-FFF2-40B4-BE49-F238E27FC236}">
                  <a16:creationId xmlns:a16="http://schemas.microsoft.com/office/drawing/2014/main" id="{F577DE9E-F9AE-428C-B040-5F3355B607F1}"/>
                </a:ext>
              </a:extLst>
            </p:cNvPr>
            <p:cNvSpPr/>
            <p:nvPr userDrawn="1"/>
          </p:nvSpPr>
          <p:spPr>
            <a:xfrm flipV="1">
              <a:off x="-548923" y="-19857"/>
              <a:ext cx="1301498" cy="6877857"/>
            </a:xfrm>
            <a:prstGeom prst="rtTriangle">
              <a:avLst/>
            </a:prstGeom>
            <a:solidFill>
              <a:srgbClr val="BDC3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EFE98847-686F-43EC-AFDE-7994E36662C2}"/>
              </a:ext>
            </a:extLst>
          </p:cNvPr>
          <p:cNvSpPr/>
          <p:nvPr userDrawn="1"/>
        </p:nvSpPr>
        <p:spPr>
          <a:xfrm>
            <a:off x="-859" y="-29597"/>
            <a:ext cx="1592494" cy="6533914"/>
          </a:xfrm>
          <a:prstGeom prst="rect">
            <a:avLst/>
          </a:prstGeom>
          <a:gradFill>
            <a:gsLst>
              <a:gs pos="50000">
                <a:schemeClr val="bg1"/>
              </a:gs>
              <a:gs pos="0">
                <a:schemeClr val="bg1">
                  <a:alpha val="5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492A0EFA-19BB-41FB-A8E0-C0E88F9DD8D1}"/>
              </a:ext>
            </a:extLst>
          </p:cNvPr>
          <p:cNvSpPr/>
          <p:nvPr userDrawn="1"/>
        </p:nvSpPr>
        <p:spPr>
          <a:xfrm flipH="1" flipV="1">
            <a:off x="10890502" y="-9929"/>
            <a:ext cx="1301498" cy="6877857"/>
          </a:xfrm>
          <a:prstGeom prst="rtTriangle">
            <a:avLst/>
          </a:prstGeom>
          <a:solidFill>
            <a:srgbClr val="DE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Triangle 33">
            <a:extLst>
              <a:ext uri="{FF2B5EF4-FFF2-40B4-BE49-F238E27FC236}">
                <a16:creationId xmlns:a16="http://schemas.microsoft.com/office/drawing/2014/main" id="{748594A5-BD8C-483C-8776-D896972B6732}"/>
              </a:ext>
            </a:extLst>
          </p:cNvPr>
          <p:cNvSpPr/>
          <p:nvPr userDrawn="1"/>
        </p:nvSpPr>
        <p:spPr>
          <a:xfrm flipH="1" flipV="1">
            <a:off x="10890502" y="-9929"/>
            <a:ext cx="1301498" cy="6877857"/>
          </a:xfrm>
          <a:prstGeom prst="rtTriangle">
            <a:avLst/>
          </a:prstGeom>
          <a:solidFill>
            <a:srgbClr val="DE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D3FFB037-03B2-4AF8-BE8A-B7FAC5BA55CC}"/>
              </a:ext>
            </a:extLst>
          </p:cNvPr>
          <p:cNvPicPr>
            <a:picLocks noChangeAspect="1"/>
          </p:cNvPicPr>
          <p:nvPr userDrawn="1"/>
        </p:nvPicPr>
        <p:blipFill>
          <a:blip r:embed="rId1"/>
          <a:stretch>
            <a:fillRect/>
          </a:stretch>
        </p:blipFill>
        <p:spPr>
          <a:xfrm>
            <a:off x="10653453" y="0"/>
            <a:ext cx="1591194" cy="6305550"/>
          </a:xfrm>
          <a:prstGeom prst="rect">
            <a:avLst/>
          </a:prstGeom>
          <a:gradFill>
            <a:gsLst>
              <a:gs pos="50000">
                <a:schemeClr val="bg1"/>
              </a:gs>
              <a:gs pos="0">
                <a:schemeClr val="bg1">
                  <a:alpha val="50000"/>
                </a:schemeClr>
              </a:gs>
              <a:gs pos="100000">
                <a:schemeClr val="bg1"/>
              </a:gs>
            </a:gsLst>
            <a:lin ang="5400000" scaled="1"/>
          </a:gradFill>
        </p:spPr>
      </p:pic>
      <p:cxnSp>
        <p:nvCxnSpPr>
          <p:cNvPr id="7" name="Straight Connector 6">
            <a:extLst>
              <a:ext uri="{FF2B5EF4-FFF2-40B4-BE49-F238E27FC236}">
                <a16:creationId xmlns:a16="http://schemas.microsoft.com/office/drawing/2014/main" id="{D5E69D8A-D62B-443F-9480-4CC852D55E75}"/>
              </a:ext>
            </a:extLst>
          </p:cNvPr>
          <p:cNvCxnSpPr/>
          <p:nvPr/>
        </p:nvCxnSpPr>
        <p:spPr>
          <a:xfrm>
            <a:off x="838200" y="1143000"/>
            <a:ext cx="10515600" cy="0"/>
          </a:xfrm>
          <a:prstGeom prst="line">
            <a:avLst/>
          </a:prstGeom>
          <a:ln w="38100">
            <a:solidFill>
              <a:srgbClr val="D7A67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02AF75-7647-4358-9461-3E46801B47F7}"/>
              </a:ext>
            </a:extLst>
          </p:cNvPr>
          <p:cNvCxnSpPr/>
          <p:nvPr userDrawn="1"/>
        </p:nvCxnSpPr>
        <p:spPr>
          <a:xfrm>
            <a:off x="838200" y="1143000"/>
            <a:ext cx="10515600" cy="0"/>
          </a:xfrm>
          <a:prstGeom prst="line">
            <a:avLst/>
          </a:prstGeom>
          <a:ln w="38100">
            <a:solidFill>
              <a:srgbClr val="D7A67D"/>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D35FA1A-4D96-4F3B-8B70-7F03B5DBEA33}"/>
              </a:ext>
            </a:extLst>
          </p:cNvPr>
          <p:cNvSpPr>
            <a:spLocks noGrp="1"/>
          </p:cNvSpPr>
          <p:nvPr>
            <p:ph type="title" hasCustomPrompt="1"/>
          </p:nvPr>
        </p:nvSpPr>
        <p:spPr>
          <a:xfrm>
            <a:off x="742950" y="603251"/>
            <a:ext cx="10610850" cy="539750"/>
          </a:xfrm>
        </p:spPr>
        <p:txBody>
          <a:bodyPr/>
          <a:lstStyle/>
          <a:p>
            <a:r>
              <a:rPr lang="en-US"/>
              <a:t>Click to edit master title style</a:t>
            </a:r>
          </a:p>
        </p:txBody>
      </p:sp>
      <p:sp>
        <p:nvSpPr>
          <p:cNvPr id="31" name="Date Placeholder 3">
            <a:extLst>
              <a:ext uri="{FF2B5EF4-FFF2-40B4-BE49-F238E27FC236}">
                <a16:creationId xmlns:a16="http://schemas.microsoft.com/office/drawing/2014/main" id="{16B24C3C-2EE4-4E11-9947-0F81EAC39CFC}"/>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32" name="Footer Placeholder 4">
            <a:extLst>
              <a:ext uri="{FF2B5EF4-FFF2-40B4-BE49-F238E27FC236}">
                <a16:creationId xmlns:a16="http://schemas.microsoft.com/office/drawing/2014/main" id="{F5E0FBF2-888B-4D02-B468-7A2B75ABB349}"/>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36" name="Slide Number Placeholder 5">
            <a:extLst>
              <a:ext uri="{FF2B5EF4-FFF2-40B4-BE49-F238E27FC236}">
                <a16:creationId xmlns:a16="http://schemas.microsoft.com/office/drawing/2014/main" id="{E6AA3ECF-A78C-4B72-801B-4F06FB49AA41}"/>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
        <p:nvSpPr>
          <p:cNvPr id="37" name="Slide Number Placeholder 5">
            <a:extLst>
              <a:ext uri="{FF2B5EF4-FFF2-40B4-BE49-F238E27FC236}">
                <a16:creationId xmlns:a16="http://schemas.microsoft.com/office/drawing/2014/main" id="{17E352B4-04FD-41B9-9B37-E5715E78CC1F}"/>
              </a:ext>
            </a:extLst>
          </p:cNvPr>
          <p:cNvSpPr txBox="1"/>
          <p:nvPr userDrawn="1"/>
        </p:nvSpPr>
        <p:spPr>
          <a:xfrm>
            <a:off x="256905" y="6072186"/>
            <a:ext cx="2743200" cy="365125"/>
          </a:xfrm>
          <a:prstGeom prst="rect">
            <a:avLst/>
          </a:prstGeom>
        </p:spPr>
        <p:txBody>
          <a:bodyPr anchor="b"/>
          <a:lstStyle>
            <a:defPPr>
              <a:defRPr lang="en-US"/>
            </a:defPPr>
            <a:lvl1pPr marL="0" algn="l" defTabSz="914400" rtl="0" eaLnBrk="1" latinLnBrk="0" hangingPunct="1">
              <a:defRPr sz="1000" kern="1200">
                <a:solidFill>
                  <a:srgbClr val="948D86"/>
                </a:solidFill>
                <a:latin typeface="Barlow Light" panose="00000400000000000000" pitchFamily="50" charset="0"/>
                <a:ea typeface="Yu Gothic Light" panose="020b0300000000000000"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A6F61B-2684-4A39-92CC-9C62EC3F5E6F}" type="slidenum">
              <a:rPr lang="en-US" smtClean="0">
                <a:latin typeface="Barlow" panose="00000500000000000000" pitchFamily="50" charset="0"/>
              </a:rPr>
              <a:t>‹#›</a:t>
            </a:fld>
            <a:endParaRPr lang="en-US">
              <a:latin typeface="Barlow" panose="00000500000000000000" pitchFamily="50" charset="0"/>
            </a:endParaRPr>
          </a:p>
        </p:txBody>
      </p:sp>
      <p:sp>
        <p:nvSpPr>
          <p:cNvPr id="38" name="Content Placeholder 2">
            <a:extLst>
              <a:ext uri="{FF2B5EF4-FFF2-40B4-BE49-F238E27FC236}">
                <a16:creationId xmlns:a16="http://schemas.microsoft.com/office/drawing/2014/main" id="{75DB86A8-62FA-4AE1-9A52-D96895EC4152}"/>
              </a:ext>
            </a:extLst>
          </p:cNvPr>
          <p:cNvSpPr>
            <a:spLocks noGrp="1"/>
          </p:cNvSpPr>
          <p:nvPr>
            <p:ph idx="1" hasCustomPrompt="1"/>
          </p:nvPr>
        </p:nvSpPr>
        <p:spPr>
          <a:xfrm>
            <a:off x="838200" y="1781175"/>
            <a:ext cx="10515600" cy="4395787"/>
          </a:xfrm>
        </p:spPr>
        <p:txBody>
          <a:bodyPr/>
          <a:lstStyle>
            <a:lvl1pPr>
              <a:defRPr>
                <a:latin typeface="Barlow" panose="00000500000000000000" pitchFamily="50" charset="0"/>
                <a:ea typeface="Yu Gothic Light" panose="020b0300000000000000" pitchFamily="34" charset="-128"/>
              </a:defRPr>
            </a:lvl1pPr>
            <a:lvl2pPr>
              <a:defRPr>
                <a:latin typeface="Barlow" panose="00000500000000000000" pitchFamily="50" charset="0"/>
                <a:ea typeface="Yu Gothic Light" panose="020b0300000000000000" pitchFamily="34" charset="-128"/>
              </a:defRPr>
            </a:lvl2pPr>
            <a:lvl3pPr>
              <a:defRPr>
                <a:latin typeface="Barlow" panose="00000500000000000000" pitchFamily="50" charset="0"/>
                <a:ea typeface="Yu Gothic Light" panose="020b0300000000000000" pitchFamily="34" charset="-128"/>
              </a:defRPr>
            </a:lvl3pPr>
            <a:lvl4pPr>
              <a:defRPr>
                <a:latin typeface="Barlow" panose="00000500000000000000" pitchFamily="50" charset="0"/>
                <a:ea typeface="Yu Gothic Light" panose="020b0300000000000000" pitchFamily="34" charset="-128"/>
              </a:defRPr>
            </a:lvl4pPr>
            <a:lvl5pPr>
              <a:defRPr>
                <a:latin typeface="Barlow" panose="00000500000000000000" pitchFamily="50" charset="0"/>
                <a:ea typeface="Yu Gothic Light" panose="020b0300000000000000" pitchFamily="34" charset="-12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Rectangle 29">
            <a:extLst>
              <a:ext uri="{FF2B5EF4-FFF2-40B4-BE49-F238E27FC236}">
                <a16:creationId xmlns:a16="http://schemas.microsoft.com/office/drawing/2014/main" id="{288CF5FD-453F-47CD-B6FD-4EF786C405E2}"/>
              </a:ext>
            </a:extLst>
          </p:cNvPr>
          <p:cNvSpPr/>
          <p:nvPr userDrawn="1"/>
        </p:nvSpPr>
        <p:spPr>
          <a:xfrm>
            <a:off x="12025223" y="6306354"/>
            <a:ext cx="241539" cy="69096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0898258"/>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0956F82B-18A3-4043-B89E-CC953F4CC6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241039-842B-46CF-81B4-FA51CFB902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3EE8E7-60E9-4A3C-9900-6D85206F0B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B5331B-6D16-4406-9CF1-F1E6F92245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877E62-EC1F-4F6F-8C70-96D534DC57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7015BF40-B8E9-4C22-AC34-28B671E14050}"/>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11" name="Footer Placeholder 4">
            <a:extLst>
              <a:ext uri="{FF2B5EF4-FFF2-40B4-BE49-F238E27FC236}">
                <a16:creationId xmlns:a16="http://schemas.microsoft.com/office/drawing/2014/main" id="{DB1CCD5C-E8CC-400A-BFBD-DEA1233D85A5}"/>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12" name="Slide Number Placeholder 5">
            <a:extLst>
              <a:ext uri="{FF2B5EF4-FFF2-40B4-BE49-F238E27FC236}">
                <a16:creationId xmlns:a16="http://schemas.microsoft.com/office/drawing/2014/main" id="{0E44C04E-7CC0-4208-BC19-DA736974FB68}"/>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Tree>
    <p:extLst>
      <p:ext uri="{BB962C8B-B14F-4D97-AF65-F5344CB8AC3E}">
        <p14:creationId xmlns:p14="http://schemas.microsoft.com/office/powerpoint/2010/main" val="2437128605"/>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a:extLst>
              <a:ext uri="{FF2B5EF4-FFF2-40B4-BE49-F238E27FC236}">
                <a16:creationId xmlns:a16="http://schemas.microsoft.com/office/drawing/2014/main" id="{7139CF5E-50EC-481C-ADAF-7A23ECCD9998}"/>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706F4CE9-63F1-4777-91C2-973A35A848AD}"/>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7" name="Footer Placeholder 4">
            <a:extLst>
              <a:ext uri="{FF2B5EF4-FFF2-40B4-BE49-F238E27FC236}">
                <a16:creationId xmlns:a16="http://schemas.microsoft.com/office/drawing/2014/main" id="{FD863096-68A0-45A7-B5FB-F968E42652F1}"/>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8" name="Slide Number Placeholder 5">
            <a:extLst>
              <a:ext uri="{FF2B5EF4-FFF2-40B4-BE49-F238E27FC236}">
                <a16:creationId xmlns:a16="http://schemas.microsoft.com/office/drawing/2014/main" id="{48881F06-4D7F-40E2-8A87-79C95A49BB0D}"/>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Tree>
    <p:extLst>
      <p:ext uri="{BB962C8B-B14F-4D97-AF65-F5344CB8AC3E}">
        <p14:creationId xmlns:p14="http://schemas.microsoft.com/office/powerpoint/2010/main" val="246982369"/>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5" name="Date Placeholder 3">
            <a:extLst>
              <a:ext uri="{FF2B5EF4-FFF2-40B4-BE49-F238E27FC236}">
                <a16:creationId xmlns:a16="http://schemas.microsoft.com/office/drawing/2014/main" id="{D9AC3BAE-2674-40FE-9D1E-3532829C2AD0}"/>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6" name="Footer Placeholder 4">
            <a:extLst>
              <a:ext uri="{FF2B5EF4-FFF2-40B4-BE49-F238E27FC236}">
                <a16:creationId xmlns:a16="http://schemas.microsoft.com/office/drawing/2014/main" id="{46B2DF65-CC4A-41AF-BE25-90486CEB09E5}"/>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7" name="Slide Number Placeholder 5">
            <a:extLst>
              <a:ext uri="{FF2B5EF4-FFF2-40B4-BE49-F238E27FC236}">
                <a16:creationId xmlns:a16="http://schemas.microsoft.com/office/drawing/2014/main" id="{BA1B78A4-E267-4EA9-B52C-7F53D71BAEB1}"/>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Tree>
    <p:extLst>
      <p:ext uri="{BB962C8B-B14F-4D97-AF65-F5344CB8AC3E}">
        <p14:creationId xmlns:p14="http://schemas.microsoft.com/office/powerpoint/2010/main" val="3384962616"/>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DF79C2D1-3276-4FCA-A55C-C00F133BDC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3E0949-5BDF-419C-9491-FF6F9CD6FE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71AA9B-7D76-416D-833B-84B9EAD7DD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41A4AE50-76B1-41B8-BE7C-AD998AD21452}"/>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9" name="Footer Placeholder 4">
            <a:extLst>
              <a:ext uri="{FF2B5EF4-FFF2-40B4-BE49-F238E27FC236}">
                <a16:creationId xmlns:a16="http://schemas.microsoft.com/office/drawing/2014/main" id="{B2C21A62-E2FE-44E5-B3A3-1ECC818CDBC2}"/>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10" name="Slide Number Placeholder 5">
            <a:extLst>
              <a:ext uri="{FF2B5EF4-FFF2-40B4-BE49-F238E27FC236}">
                <a16:creationId xmlns:a16="http://schemas.microsoft.com/office/drawing/2014/main" id="{0BDA2465-7096-42D4-B607-A613ABD94AB3}"/>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Tree>
    <p:extLst>
      <p:ext uri="{BB962C8B-B14F-4D97-AF65-F5344CB8AC3E}">
        <p14:creationId xmlns:p14="http://schemas.microsoft.com/office/powerpoint/2010/main" val="469112725"/>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C5D0D4A8-2EBF-4977-96CA-91C177D0CD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2EFF6A-0D3D-4CD4-9206-CE9C3EB4C2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2E7BD1A-3B54-44E0-BC77-845F5FF161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5378FDA7-75A9-4AD2-8369-FFC43735A6B1}"/>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9" name="Footer Placeholder 4">
            <a:extLst>
              <a:ext uri="{FF2B5EF4-FFF2-40B4-BE49-F238E27FC236}">
                <a16:creationId xmlns:a16="http://schemas.microsoft.com/office/drawing/2014/main" id="{EA4637D2-2434-434A-A118-10FCDBBCBCEB}"/>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10" name="Slide Number Placeholder 5">
            <a:extLst>
              <a:ext uri="{FF2B5EF4-FFF2-40B4-BE49-F238E27FC236}">
                <a16:creationId xmlns:a16="http://schemas.microsoft.com/office/drawing/2014/main" id="{DD7D9557-3F63-4E5E-9B91-090B5C26830E}"/>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Tree>
    <p:extLst>
      <p:ext uri="{BB962C8B-B14F-4D97-AF65-F5344CB8AC3E}">
        <p14:creationId xmlns:p14="http://schemas.microsoft.com/office/powerpoint/2010/main" val="1638025072"/>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a:extLst>
              <a:ext uri="{FF2B5EF4-FFF2-40B4-BE49-F238E27FC236}">
                <a16:creationId xmlns:a16="http://schemas.microsoft.com/office/drawing/2014/main" id="{FA670EE4-AD01-4242-819E-696227AAB4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49D540-9347-4B8A-A2A1-00EB6DC0DF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E55B66D-4824-4238-9A11-8CB2C6618C9E}"/>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8" name="Footer Placeholder 4">
            <a:extLst>
              <a:ext uri="{FF2B5EF4-FFF2-40B4-BE49-F238E27FC236}">
                <a16:creationId xmlns:a16="http://schemas.microsoft.com/office/drawing/2014/main" id="{8F7C0B96-EE21-4D2E-ADF5-9727BEF65D38}"/>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9" name="Slide Number Placeholder 5">
            <a:extLst>
              <a:ext uri="{FF2B5EF4-FFF2-40B4-BE49-F238E27FC236}">
                <a16:creationId xmlns:a16="http://schemas.microsoft.com/office/drawing/2014/main" id="{F400586A-C25E-49E6-89D9-AACD5044D2EC}"/>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Tree>
    <p:extLst>
      <p:ext uri="{BB962C8B-B14F-4D97-AF65-F5344CB8AC3E}">
        <p14:creationId xmlns:p14="http://schemas.microsoft.com/office/powerpoint/2010/main" val="302207642"/>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a:extLst>
              <a:ext uri="{FF2B5EF4-FFF2-40B4-BE49-F238E27FC236}">
                <a16:creationId xmlns:a16="http://schemas.microsoft.com/office/drawing/2014/main" id="{743199A1-3DCB-4730-9B64-B30DFB6BCB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4EA7E3-A4B1-48C3-86A2-3ED6BE9227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2526131-0F5F-46A4-B3CB-41A8BA25AF7C}"/>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8" name="Footer Placeholder 4">
            <a:extLst>
              <a:ext uri="{FF2B5EF4-FFF2-40B4-BE49-F238E27FC236}">
                <a16:creationId xmlns:a16="http://schemas.microsoft.com/office/drawing/2014/main" id="{5A4427CC-2EFC-4429-BE24-FAA5F8748C16}"/>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9" name="Slide Number Placeholder 5">
            <a:extLst>
              <a:ext uri="{FF2B5EF4-FFF2-40B4-BE49-F238E27FC236}">
                <a16:creationId xmlns:a16="http://schemas.microsoft.com/office/drawing/2014/main" id="{89CEB200-7629-4234-A475-1509FCBFFB7A}"/>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Tree>
    <p:extLst>
      <p:ext uri="{BB962C8B-B14F-4D97-AF65-F5344CB8AC3E}">
        <p14:creationId xmlns:p14="http://schemas.microsoft.com/office/powerpoint/2010/main" val="1437143085"/>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_Title and Content">
    <p:spTree>
      <p:nvGrpSpPr>
        <p:cNvPr id="1" name=""/>
        <p:cNvGrpSpPr/>
        <p:nvPr/>
      </p:nvGrpSpPr>
      <p:grpSpPr>
        <a:xfrm>
          <a:off x="0" y="0"/>
          <a:ext cx="0" cy="0"/>
        </a:xfrm>
      </p:grpSpPr>
      <p:grpSp>
        <p:nvGrpSpPr>
          <p:cNvPr id="34" name="Group 33">
            <a:extLst>
              <a:ext uri="{FF2B5EF4-FFF2-40B4-BE49-F238E27FC236}">
                <a16:creationId xmlns:a16="http://schemas.microsoft.com/office/drawing/2014/main" id="{6D646719-D7B1-4067-8048-29D00240AFAC}"/>
              </a:ext>
            </a:extLst>
          </p:cNvPr>
          <p:cNvGrpSpPr/>
          <p:nvPr userDrawn="1"/>
        </p:nvGrpSpPr>
        <p:grpSpPr>
          <a:xfrm>
            <a:off x="-548923" y="-19856"/>
            <a:ext cx="1856871" cy="6457168"/>
            <a:chOff x="-548923" y="-19857"/>
            <a:chExt cx="1856871" cy="6887785"/>
          </a:xfrm>
        </p:grpSpPr>
        <p:sp>
          <p:nvSpPr>
            <p:cNvPr id="38" name="Right Triangle 37">
              <a:extLst>
                <a:ext uri="{FF2B5EF4-FFF2-40B4-BE49-F238E27FC236}">
                  <a16:creationId xmlns:a16="http://schemas.microsoft.com/office/drawing/2014/main" id="{2D41B0C5-23A2-4739-82CF-C0BED3A2DF26}"/>
                </a:ext>
              </a:extLst>
            </p:cNvPr>
            <p:cNvSpPr/>
            <p:nvPr userDrawn="1"/>
          </p:nvSpPr>
          <p:spPr>
            <a:xfrm flipV="1">
              <a:off x="6450" y="-9929"/>
              <a:ext cx="1301498" cy="6877857"/>
            </a:xfrm>
            <a:prstGeom prst="rtTriangle">
              <a:avLst/>
            </a:prstGeom>
            <a:solidFill>
              <a:srgbClr val="DE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Triangle 39">
              <a:extLst>
                <a:ext uri="{FF2B5EF4-FFF2-40B4-BE49-F238E27FC236}">
                  <a16:creationId xmlns:a16="http://schemas.microsoft.com/office/drawing/2014/main" id="{DA7A950E-1A1B-4016-9628-E024E06907B7}"/>
                </a:ext>
              </a:extLst>
            </p:cNvPr>
            <p:cNvSpPr/>
            <p:nvPr userDrawn="1"/>
          </p:nvSpPr>
          <p:spPr>
            <a:xfrm flipV="1">
              <a:off x="-548923" y="-19857"/>
              <a:ext cx="1301498" cy="6877857"/>
            </a:xfrm>
            <a:prstGeom prst="rtTriangle">
              <a:avLst/>
            </a:prstGeom>
            <a:solidFill>
              <a:srgbClr val="BDC3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a:extLst>
              <a:ext uri="{FF2B5EF4-FFF2-40B4-BE49-F238E27FC236}">
                <a16:creationId xmlns:a16="http://schemas.microsoft.com/office/drawing/2014/main" id="{053218FF-459F-4432-BCBE-9829FE8A71E9}"/>
              </a:ext>
            </a:extLst>
          </p:cNvPr>
          <p:cNvSpPr/>
          <p:nvPr userDrawn="1"/>
        </p:nvSpPr>
        <p:spPr>
          <a:xfrm>
            <a:off x="-859" y="-29597"/>
            <a:ext cx="1592494" cy="6533914"/>
          </a:xfrm>
          <a:prstGeom prst="rect">
            <a:avLst/>
          </a:prstGeom>
          <a:gradFill>
            <a:gsLst>
              <a:gs pos="50000">
                <a:schemeClr val="bg1"/>
              </a:gs>
              <a:gs pos="0">
                <a:schemeClr val="bg1">
                  <a:alpha val="5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Triangle 41">
            <a:extLst>
              <a:ext uri="{FF2B5EF4-FFF2-40B4-BE49-F238E27FC236}">
                <a16:creationId xmlns:a16="http://schemas.microsoft.com/office/drawing/2014/main" id="{5A2C646F-1074-47AB-A4A5-D533A60DC2B4}"/>
              </a:ext>
            </a:extLst>
          </p:cNvPr>
          <p:cNvSpPr/>
          <p:nvPr userDrawn="1"/>
        </p:nvSpPr>
        <p:spPr>
          <a:xfrm flipH="1" flipV="1">
            <a:off x="10890502" y="-9929"/>
            <a:ext cx="1301498" cy="6877857"/>
          </a:xfrm>
          <a:prstGeom prst="rtTriangle">
            <a:avLst/>
          </a:prstGeom>
          <a:solidFill>
            <a:srgbClr val="DE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Triangle 42">
            <a:extLst>
              <a:ext uri="{FF2B5EF4-FFF2-40B4-BE49-F238E27FC236}">
                <a16:creationId xmlns:a16="http://schemas.microsoft.com/office/drawing/2014/main" id="{B306B7CB-B911-444D-939B-34FE90856A42}"/>
              </a:ext>
            </a:extLst>
          </p:cNvPr>
          <p:cNvSpPr/>
          <p:nvPr userDrawn="1"/>
        </p:nvSpPr>
        <p:spPr>
          <a:xfrm flipH="1" flipV="1">
            <a:off x="10890502" y="-9929"/>
            <a:ext cx="1301498" cy="6877857"/>
          </a:xfrm>
          <a:prstGeom prst="rtTriangle">
            <a:avLst/>
          </a:prstGeom>
          <a:solidFill>
            <a:srgbClr val="DE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A21D1191-681E-42E1-B853-590FE52C30AC}"/>
              </a:ext>
            </a:extLst>
          </p:cNvPr>
          <p:cNvPicPr>
            <a:picLocks noChangeAspect="1"/>
          </p:cNvPicPr>
          <p:nvPr userDrawn="1"/>
        </p:nvPicPr>
        <p:blipFill>
          <a:blip r:embed="rId1"/>
          <a:stretch>
            <a:fillRect/>
          </a:stretch>
        </p:blipFill>
        <p:spPr>
          <a:xfrm>
            <a:off x="10653453" y="0"/>
            <a:ext cx="1591194" cy="6305550"/>
          </a:xfrm>
          <a:prstGeom prst="rect">
            <a:avLst/>
          </a:prstGeom>
          <a:gradFill>
            <a:gsLst>
              <a:gs pos="50000">
                <a:schemeClr val="bg1"/>
              </a:gs>
              <a:gs pos="0">
                <a:schemeClr val="bg1">
                  <a:alpha val="50000"/>
                </a:schemeClr>
              </a:gs>
              <a:gs pos="100000">
                <a:schemeClr val="bg1"/>
              </a:gs>
            </a:gsLst>
            <a:lin ang="5400000" scaled="1"/>
          </a:gradFill>
        </p:spPr>
      </p:pic>
      <p:sp>
        <p:nvSpPr>
          <p:cNvPr id="45" name="Slide Number Placeholder 5">
            <a:extLst>
              <a:ext uri="{FF2B5EF4-FFF2-40B4-BE49-F238E27FC236}">
                <a16:creationId xmlns:a16="http://schemas.microsoft.com/office/drawing/2014/main" id="{CB9B95D0-1087-4BDF-920A-3B0ABE211242}"/>
              </a:ext>
            </a:extLst>
          </p:cNvPr>
          <p:cNvSpPr txBox="1"/>
          <p:nvPr userDrawn="1"/>
        </p:nvSpPr>
        <p:spPr>
          <a:xfrm>
            <a:off x="256905" y="6072186"/>
            <a:ext cx="2743200" cy="365125"/>
          </a:xfrm>
          <a:prstGeom prst="rect">
            <a:avLst/>
          </a:prstGeom>
        </p:spPr>
        <p:txBody>
          <a:bodyPr anchor="b"/>
          <a:lstStyle>
            <a:defPPr>
              <a:defRPr lang="en-US"/>
            </a:defPPr>
            <a:lvl1pPr marL="0" algn="l" defTabSz="914400" rtl="0" eaLnBrk="1" latinLnBrk="0" hangingPunct="1">
              <a:defRPr sz="1000" kern="1200">
                <a:solidFill>
                  <a:srgbClr val="948D86"/>
                </a:solidFill>
                <a:latin typeface="Barlow Light" panose="00000400000000000000" pitchFamily="50" charset="0"/>
                <a:ea typeface="Yu Gothic Light" panose="020b0300000000000000"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A6F61B-2684-4A39-92CC-9C62EC3F5E6F}" type="slidenum">
              <a:rPr lang="en-US" smtClean="0">
                <a:latin typeface="Barlow" panose="00000500000000000000" pitchFamily="50" charset="0"/>
              </a:rPr>
              <a:t>‹#›</a:t>
            </a:fld>
            <a:endParaRPr lang="en-US">
              <a:latin typeface="Barlow" panose="00000500000000000000" pitchFamily="50" charset="0"/>
            </a:endParaRPr>
          </a:p>
        </p:txBody>
      </p:sp>
      <p:cxnSp>
        <p:nvCxnSpPr>
          <p:cNvPr id="7" name="Straight Connector 6">
            <a:extLst>
              <a:ext uri="{FF2B5EF4-FFF2-40B4-BE49-F238E27FC236}">
                <a16:creationId xmlns:a16="http://schemas.microsoft.com/office/drawing/2014/main" id="{D5E69D8A-D62B-443F-9480-4CC852D55E75}"/>
              </a:ext>
            </a:extLst>
          </p:cNvPr>
          <p:cNvCxnSpPr/>
          <p:nvPr/>
        </p:nvCxnSpPr>
        <p:spPr>
          <a:xfrm>
            <a:off x="838200" y="1143000"/>
            <a:ext cx="10515600" cy="0"/>
          </a:xfrm>
          <a:prstGeom prst="line">
            <a:avLst/>
          </a:prstGeom>
          <a:ln w="38100">
            <a:solidFill>
              <a:srgbClr val="92A67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C27A2B-F996-414F-B96D-8BF9AC1ADB42}"/>
              </a:ext>
            </a:extLst>
          </p:cNvPr>
          <p:cNvCxnSpPr/>
          <p:nvPr userDrawn="1"/>
        </p:nvCxnSpPr>
        <p:spPr>
          <a:xfrm>
            <a:off x="838200" y="1143000"/>
            <a:ext cx="10515600" cy="0"/>
          </a:xfrm>
          <a:prstGeom prst="line">
            <a:avLst/>
          </a:prstGeom>
          <a:ln w="38100">
            <a:solidFill>
              <a:srgbClr val="92A67E"/>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D35FA1A-4D96-4F3B-8B70-7F03B5DBEA33}"/>
              </a:ext>
            </a:extLst>
          </p:cNvPr>
          <p:cNvSpPr>
            <a:spLocks noGrp="1"/>
          </p:cNvSpPr>
          <p:nvPr>
            <p:ph type="title" hasCustomPrompt="1"/>
          </p:nvPr>
        </p:nvSpPr>
        <p:spPr>
          <a:xfrm>
            <a:off x="742950" y="603251"/>
            <a:ext cx="10610850" cy="539750"/>
          </a:xfrm>
        </p:spPr>
        <p:txBody>
          <a:bodyPr/>
          <a:lstStyle/>
          <a:p>
            <a:r>
              <a:rPr lang="en-US"/>
              <a:t>Click to edit master title style</a:t>
            </a:r>
          </a:p>
        </p:txBody>
      </p:sp>
      <p:sp>
        <p:nvSpPr>
          <p:cNvPr id="35" name="Date Placeholder 3">
            <a:extLst>
              <a:ext uri="{FF2B5EF4-FFF2-40B4-BE49-F238E27FC236}">
                <a16:creationId xmlns:a16="http://schemas.microsoft.com/office/drawing/2014/main" id="{AE5C2CB7-E3A2-4A18-A46F-8D9CC7D34F19}"/>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36" name="Footer Placeholder 4">
            <a:extLst>
              <a:ext uri="{FF2B5EF4-FFF2-40B4-BE49-F238E27FC236}">
                <a16:creationId xmlns:a16="http://schemas.microsoft.com/office/drawing/2014/main" id="{EF2A5A5A-AE89-4E78-8314-37B7E01C9A53}"/>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37" name="Slide Number Placeholder 5">
            <a:extLst>
              <a:ext uri="{FF2B5EF4-FFF2-40B4-BE49-F238E27FC236}">
                <a16:creationId xmlns:a16="http://schemas.microsoft.com/office/drawing/2014/main" id="{03BC6B18-7010-43E2-AF4E-FFF998B4C6D6}"/>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
        <p:nvSpPr>
          <p:cNvPr id="39" name="Content Placeholder 2">
            <a:extLst>
              <a:ext uri="{FF2B5EF4-FFF2-40B4-BE49-F238E27FC236}">
                <a16:creationId xmlns:a16="http://schemas.microsoft.com/office/drawing/2014/main" id="{F3CB74E9-E896-4657-8A02-CC44CF83CD27}"/>
              </a:ext>
            </a:extLst>
          </p:cNvPr>
          <p:cNvSpPr>
            <a:spLocks noGrp="1"/>
          </p:cNvSpPr>
          <p:nvPr>
            <p:ph idx="1" hasCustomPrompt="1"/>
          </p:nvPr>
        </p:nvSpPr>
        <p:spPr>
          <a:xfrm>
            <a:off x="838200" y="1781175"/>
            <a:ext cx="10515600" cy="4395787"/>
          </a:xfrm>
        </p:spPr>
        <p:txBody>
          <a:bodyPr/>
          <a:lstStyle>
            <a:lvl1pPr>
              <a:defRPr>
                <a:latin typeface="Barlow" panose="00000500000000000000" pitchFamily="50" charset="0"/>
                <a:ea typeface="Yu Gothic Light" panose="020b0300000000000000" pitchFamily="34" charset="-128"/>
              </a:defRPr>
            </a:lvl1pPr>
            <a:lvl2pPr>
              <a:defRPr>
                <a:latin typeface="Barlow" panose="00000500000000000000" pitchFamily="50" charset="0"/>
                <a:ea typeface="Yu Gothic Light" panose="020b0300000000000000" pitchFamily="34" charset="-128"/>
              </a:defRPr>
            </a:lvl2pPr>
            <a:lvl3pPr>
              <a:defRPr>
                <a:latin typeface="Barlow" panose="00000500000000000000" pitchFamily="50" charset="0"/>
                <a:ea typeface="Yu Gothic Light" panose="020b0300000000000000" pitchFamily="34" charset="-128"/>
              </a:defRPr>
            </a:lvl3pPr>
            <a:lvl4pPr>
              <a:defRPr>
                <a:latin typeface="Barlow" panose="00000500000000000000" pitchFamily="50" charset="0"/>
                <a:ea typeface="Yu Gothic Light" panose="020b0300000000000000" pitchFamily="34" charset="-128"/>
              </a:defRPr>
            </a:lvl4pPr>
            <a:lvl5pPr>
              <a:defRPr>
                <a:latin typeface="Barlow" panose="00000500000000000000" pitchFamily="50" charset="0"/>
                <a:ea typeface="Yu Gothic Light" panose="020b0300000000000000" pitchFamily="34" charset="-12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Rectangle 31">
            <a:extLst>
              <a:ext uri="{FF2B5EF4-FFF2-40B4-BE49-F238E27FC236}">
                <a16:creationId xmlns:a16="http://schemas.microsoft.com/office/drawing/2014/main" id="{6B26A70D-7170-4EE6-9E39-11DCA0C9EE52}"/>
              </a:ext>
            </a:extLst>
          </p:cNvPr>
          <p:cNvSpPr/>
          <p:nvPr userDrawn="1"/>
        </p:nvSpPr>
        <p:spPr>
          <a:xfrm>
            <a:off x="12025223" y="6306354"/>
            <a:ext cx="241539" cy="69096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544514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5_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2D35FA1A-4D96-4F3B-8B70-7F03B5DBEA33}"/>
              </a:ext>
            </a:extLst>
          </p:cNvPr>
          <p:cNvSpPr>
            <a:spLocks noGrp="1"/>
          </p:cNvSpPr>
          <p:nvPr>
            <p:ph type="title" hasCustomPrompt="1"/>
          </p:nvPr>
        </p:nvSpPr>
        <p:spPr>
          <a:xfrm>
            <a:off x="742950" y="603251"/>
            <a:ext cx="10610850" cy="539750"/>
          </a:xfrm>
        </p:spPr>
        <p:txBody>
          <a:bodyPr/>
          <a:lstStyle/>
          <a:p>
            <a:r>
              <a:rPr lang="en-US"/>
              <a:t>Click to edit master title style</a:t>
            </a:r>
          </a:p>
        </p:txBody>
      </p:sp>
      <p:cxnSp>
        <p:nvCxnSpPr>
          <p:cNvPr id="7" name="Straight Connector 6">
            <a:extLst>
              <a:ext uri="{FF2B5EF4-FFF2-40B4-BE49-F238E27FC236}">
                <a16:creationId xmlns:a16="http://schemas.microsoft.com/office/drawing/2014/main" id="{D5E69D8A-D62B-443F-9480-4CC852D55E75}"/>
              </a:ext>
            </a:extLst>
          </p:cNvPr>
          <p:cNvCxnSpPr/>
          <p:nvPr/>
        </p:nvCxnSpPr>
        <p:spPr>
          <a:xfrm>
            <a:off x="838200" y="1143000"/>
            <a:ext cx="10515600" cy="0"/>
          </a:xfrm>
          <a:prstGeom prst="line">
            <a:avLst/>
          </a:prstGeom>
          <a:ln w="38100">
            <a:solidFill>
              <a:srgbClr val="87A4C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4F64782-3309-49F1-93BF-F9279239E97C}"/>
              </a:ext>
            </a:extLst>
          </p:cNvPr>
          <p:cNvCxnSpPr/>
          <p:nvPr userDrawn="1"/>
        </p:nvCxnSpPr>
        <p:spPr>
          <a:xfrm>
            <a:off x="838200" y="1143000"/>
            <a:ext cx="10515600" cy="0"/>
          </a:xfrm>
          <a:prstGeom prst="line">
            <a:avLst/>
          </a:prstGeom>
          <a:ln w="38100">
            <a:solidFill>
              <a:srgbClr val="87A4C0"/>
            </a:solidFill>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8EF26DA8-883C-431C-AD87-95EF1C3A97FE}"/>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13" name="Footer Placeholder 4">
            <a:extLst>
              <a:ext uri="{FF2B5EF4-FFF2-40B4-BE49-F238E27FC236}">
                <a16:creationId xmlns:a16="http://schemas.microsoft.com/office/drawing/2014/main" id="{459FEDE9-EDBE-494A-9107-DD2FC1B34A21}"/>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14" name="Slide Number Placeholder 5">
            <a:extLst>
              <a:ext uri="{FF2B5EF4-FFF2-40B4-BE49-F238E27FC236}">
                <a16:creationId xmlns:a16="http://schemas.microsoft.com/office/drawing/2014/main" id="{10DA752B-2EEE-4354-A2A0-3B392528D517}"/>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
        <p:nvSpPr>
          <p:cNvPr id="16" name="Content Placeholder 2">
            <a:extLst>
              <a:ext uri="{FF2B5EF4-FFF2-40B4-BE49-F238E27FC236}">
                <a16:creationId xmlns:a16="http://schemas.microsoft.com/office/drawing/2014/main" id="{BDCB98BE-8375-491F-A53D-3CCD9A091120}"/>
              </a:ext>
            </a:extLst>
          </p:cNvPr>
          <p:cNvSpPr>
            <a:spLocks noGrp="1"/>
          </p:cNvSpPr>
          <p:nvPr>
            <p:ph idx="1" hasCustomPrompt="1"/>
          </p:nvPr>
        </p:nvSpPr>
        <p:spPr>
          <a:xfrm>
            <a:off x="838200" y="1781175"/>
            <a:ext cx="10515600" cy="4395787"/>
          </a:xfrm>
        </p:spPr>
        <p:txBody>
          <a:bodyPr/>
          <a:lstStyle>
            <a:lvl1pPr>
              <a:defRPr>
                <a:latin typeface="Barlow" panose="00000500000000000000" pitchFamily="50" charset="0"/>
                <a:ea typeface="Yu Gothic Light" panose="020b0300000000000000" pitchFamily="34" charset="-128"/>
              </a:defRPr>
            </a:lvl1pPr>
            <a:lvl2pPr>
              <a:defRPr>
                <a:latin typeface="Barlow" panose="00000500000000000000" pitchFamily="50" charset="0"/>
                <a:ea typeface="Yu Gothic Light" panose="020b0300000000000000" pitchFamily="34" charset="-128"/>
              </a:defRPr>
            </a:lvl2pPr>
            <a:lvl3pPr>
              <a:defRPr>
                <a:latin typeface="Barlow" panose="00000500000000000000" pitchFamily="50" charset="0"/>
                <a:ea typeface="Yu Gothic Light" panose="020b0300000000000000" pitchFamily="34" charset="-128"/>
              </a:defRPr>
            </a:lvl3pPr>
            <a:lvl4pPr>
              <a:defRPr>
                <a:latin typeface="Barlow" panose="00000500000000000000" pitchFamily="50" charset="0"/>
                <a:ea typeface="Yu Gothic Light" panose="020b0300000000000000" pitchFamily="34" charset="-128"/>
              </a:defRPr>
            </a:lvl4pPr>
            <a:lvl5pPr>
              <a:defRPr>
                <a:latin typeface="Barlow" panose="00000500000000000000" pitchFamily="50" charset="0"/>
                <a:ea typeface="Yu Gothic Light" panose="020b0300000000000000" pitchFamily="34" charset="-12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552D9558-826F-420C-88BC-3E5A0D6E1EFC}"/>
              </a:ext>
            </a:extLst>
          </p:cNvPr>
          <p:cNvSpPr txBox="1"/>
          <p:nvPr userDrawn="1"/>
        </p:nvSpPr>
        <p:spPr>
          <a:xfrm>
            <a:off x="256905" y="6072186"/>
            <a:ext cx="2743200" cy="365125"/>
          </a:xfrm>
          <a:prstGeom prst="rect">
            <a:avLst/>
          </a:prstGeom>
        </p:spPr>
        <p:txBody>
          <a:bodyPr anchor="b"/>
          <a:lstStyle>
            <a:defPPr>
              <a:defRPr lang="en-US"/>
            </a:defPPr>
            <a:lvl1pPr marL="0" algn="l" defTabSz="914400" rtl="0" eaLnBrk="1" latinLnBrk="0" hangingPunct="1">
              <a:defRPr sz="1000" kern="1200">
                <a:solidFill>
                  <a:srgbClr val="948D86"/>
                </a:solidFill>
                <a:latin typeface="Barlow Light" panose="00000400000000000000" pitchFamily="50" charset="0"/>
                <a:ea typeface="Yu Gothic Light" panose="020b0300000000000000"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A6F61B-2684-4A39-92CC-9C62EC3F5E6F}" type="slidenum">
              <a:rPr lang="en-US" smtClean="0">
                <a:latin typeface="Barlow" panose="00000500000000000000" pitchFamily="50" charset="0"/>
              </a:rPr>
              <a:t>‹#›</a:t>
            </a:fld>
            <a:endParaRPr lang="en-US">
              <a:latin typeface="Barlow" panose="00000500000000000000" pitchFamily="50" charset="0"/>
            </a:endParaRPr>
          </a:p>
        </p:txBody>
      </p:sp>
    </p:spTree>
    <p:extLst>
      <p:ext uri="{BB962C8B-B14F-4D97-AF65-F5344CB8AC3E}">
        <p14:creationId xmlns:p14="http://schemas.microsoft.com/office/powerpoint/2010/main" val="2225493190"/>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3_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2D35FA1A-4D96-4F3B-8B70-7F03B5DBEA33}"/>
              </a:ext>
            </a:extLst>
          </p:cNvPr>
          <p:cNvSpPr>
            <a:spLocks noGrp="1"/>
          </p:cNvSpPr>
          <p:nvPr>
            <p:ph type="title" hasCustomPrompt="1"/>
          </p:nvPr>
        </p:nvSpPr>
        <p:spPr>
          <a:xfrm>
            <a:off x="742950" y="603251"/>
            <a:ext cx="10610850" cy="539750"/>
          </a:xfrm>
        </p:spPr>
        <p:txBody>
          <a:bodyPr/>
          <a:lstStyle/>
          <a:p>
            <a:r>
              <a:rPr lang="en-US"/>
              <a:t>Click to edit master title style</a:t>
            </a:r>
          </a:p>
        </p:txBody>
      </p:sp>
      <p:cxnSp>
        <p:nvCxnSpPr>
          <p:cNvPr id="7" name="Straight Connector 6">
            <a:extLst>
              <a:ext uri="{FF2B5EF4-FFF2-40B4-BE49-F238E27FC236}">
                <a16:creationId xmlns:a16="http://schemas.microsoft.com/office/drawing/2014/main" id="{D5E69D8A-D62B-443F-9480-4CC852D55E75}"/>
              </a:ext>
            </a:extLst>
          </p:cNvPr>
          <p:cNvCxnSpPr/>
          <p:nvPr/>
        </p:nvCxnSpPr>
        <p:spPr>
          <a:xfrm>
            <a:off x="838200" y="1143000"/>
            <a:ext cx="10515600" cy="0"/>
          </a:xfrm>
          <a:prstGeom prst="line">
            <a:avLst/>
          </a:prstGeom>
          <a:ln w="38100">
            <a:solidFill>
              <a:srgbClr val="D7A67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623734D-DB56-44A1-876A-70DD02F48ADB}"/>
              </a:ext>
            </a:extLst>
          </p:cNvPr>
          <p:cNvCxnSpPr/>
          <p:nvPr userDrawn="1"/>
        </p:nvCxnSpPr>
        <p:spPr>
          <a:xfrm>
            <a:off x="838200" y="1143000"/>
            <a:ext cx="10515600" cy="0"/>
          </a:xfrm>
          <a:prstGeom prst="line">
            <a:avLst/>
          </a:prstGeom>
          <a:ln w="38100">
            <a:solidFill>
              <a:srgbClr val="D7A67D"/>
            </a:solidFill>
          </a:ln>
        </p:spPr>
        <p:style>
          <a:lnRef idx="1">
            <a:schemeClr val="accent1"/>
          </a:lnRef>
          <a:fillRef idx="0">
            <a:schemeClr val="accent1"/>
          </a:fillRef>
          <a:effectRef idx="0">
            <a:schemeClr val="accent1"/>
          </a:effectRef>
          <a:fontRef idx="minor">
            <a:schemeClr val="tx1"/>
          </a:fontRef>
        </p:style>
      </p:cxnSp>
      <p:sp>
        <p:nvSpPr>
          <p:cNvPr id="17" name="Date Placeholder 3">
            <a:extLst>
              <a:ext uri="{FF2B5EF4-FFF2-40B4-BE49-F238E27FC236}">
                <a16:creationId xmlns:a16="http://schemas.microsoft.com/office/drawing/2014/main" id="{98C32E75-AF40-4D45-BDAD-FEEDA0D33E3F}"/>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18" name="Footer Placeholder 4">
            <a:extLst>
              <a:ext uri="{FF2B5EF4-FFF2-40B4-BE49-F238E27FC236}">
                <a16:creationId xmlns:a16="http://schemas.microsoft.com/office/drawing/2014/main" id="{DD7A852E-C8C3-4DC7-8A4E-FB5C2627F45D}"/>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19" name="Slide Number Placeholder 5">
            <a:extLst>
              <a:ext uri="{FF2B5EF4-FFF2-40B4-BE49-F238E27FC236}">
                <a16:creationId xmlns:a16="http://schemas.microsoft.com/office/drawing/2014/main" id="{0E3CF75A-34C4-407D-AB15-E9547DEF1145}"/>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
        <p:nvSpPr>
          <p:cNvPr id="21" name="Content Placeholder 2">
            <a:extLst>
              <a:ext uri="{FF2B5EF4-FFF2-40B4-BE49-F238E27FC236}">
                <a16:creationId xmlns:a16="http://schemas.microsoft.com/office/drawing/2014/main" id="{F429D80E-FE61-4A82-A67A-D624560B6478}"/>
              </a:ext>
            </a:extLst>
          </p:cNvPr>
          <p:cNvSpPr>
            <a:spLocks noGrp="1"/>
          </p:cNvSpPr>
          <p:nvPr>
            <p:ph idx="1" hasCustomPrompt="1"/>
          </p:nvPr>
        </p:nvSpPr>
        <p:spPr>
          <a:xfrm>
            <a:off x="838200" y="1781175"/>
            <a:ext cx="10515600" cy="4395787"/>
          </a:xfrm>
        </p:spPr>
        <p:txBody>
          <a:bodyPr/>
          <a:lstStyle>
            <a:lvl1pPr>
              <a:defRPr>
                <a:latin typeface="Barlow" panose="00000500000000000000" pitchFamily="50" charset="0"/>
                <a:ea typeface="Yu Gothic Light" panose="020b0300000000000000" pitchFamily="34" charset="-128"/>
              </a:defRPr>
            </a:lvl1pPr>
            <a:lvl2pPr>
              <a:defRPr>
                <a:latin typeface="Barlow" panose="00000500000000000000" pitchFamily="50" charset="0"/>
                <a:ea typeface="Yu Gothic Light" panose="020b0300000000000000" pitchFamily="34" charset="-128"/>
              </a:defRPr>
            </a:lvl2pPr>
            <a:lvl3pPr>
              <a:defRPr>
                <a:latin typeface="Barlow" panose="00000500000000000000" pitchFamily="50" charset="0"/>
                <a:ea typeface="Yu Gothic Light" panose="020b0300000000000000" pitchFamily="34" charset="-128"/>
              </a:defRPr>
            </a:lvl3pPr>
            <a:lvl4pPr>
              <a:defRPr>
                <a:latin typeface="Barlow" panose="00000500000000000000" pitchFamily="50" charset="0"/>
                <a:ea typeface="Yu Gothic Light" panose="020b0300000000000000" pitchFamily="34" charset="-128"/>
              </a:defRPr>
            </a:lvl4pPr>
            <a:lvl5pPr>
              <a:defRPr>
                <a:latin typeface="Barlow" panose="00000500000000000000" pitchFamily="50" charset="0"/>
                <a:ea typeface="Yu Gothic Light" panose="020b0300000000000000" pitchFamily="34" charset="-12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F07D7169-3451-439F-B0AA-CCC8D1EF1A2C}"/>
              </a:ext>
            </a:extLst>
          </p:cNvPr>
          <p:cNvSpPr txBox="1"/>
          <p:nvPr userDrawn="1"/>
        </p:nvSpPr>
        <p:spPr>
          <a:xfrm>
            <a:off x="256905" y="6072186"/>
            <a:ext cx="2743200" cy="365125"/>
          </a:xfrm>
          <a:prstGeom prst="rect">
            <a:avLst/>
          </a:prstGeom>
        </p:spPr>
        <p:txBody>
          <a:bodyPr anchor="b"/>
          <a:lstStyle>
            <a:defPPr>
              <a:defRPr lang="en-US"/>
            </a:defPPr>
            <a:lvl1pPr marL="0" algn="l" defTabSz="914400" rtl="0" eaLnBrk="1" latinLnBrk="0" hangingPunct="1">
              <a:defRPr sz="1000" kern="1200">
                <a:solidFill>
                  <a:srgbClr val="948D86"/>
                </a:solidFill>
                <a:latin typeface="Barlow Light" panose="00000400000000000000" pitchFamily="50" charset="0"/>
                <a:ea typeface="Yu Gothic Light" panose="020b0300000000000000"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A6F61B-2684-4A39-92CC-9C62EC3F5E6F}" type="slidenum">
              <a:rPr lang="en-US" smtClean="0">
                <a:latin typeface="Barlow" panose="00000500000000000000" pitchFamily="50" charset="0"/>
              </a:rPr>
              <a:t>‹#›</a:t>
            </a:fld>
            <a:endParaRPr lang="en-US">
              <a:latin typeface="Barlow" panose="00000500000000000000" pitchFamily="50" charset="0"/>
            </a:endParaRPr>
          </a:p>
        </p:txBody>
      </p:sp>
    </p:spTree>
    <p:extLst>
      <p:ext uri="{BB962C8B-B14F-4D97-AF65-F5344CB8AC3E}">
        <p14:creationId xmlns:p14="http://schemas.microsoft.com/office/powerpoint/2010/main" val="1863822527"/>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4_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2D35FA1A-4D96-4F3B-8B70-7F03B5DBEA33}"/>
              </a:ext>
            </a:extLst>
          </p:cNvPr>
          <p:cNvSpPr>
            <a:spLocks noGrp="1"/>
          </p:cNvSpPr>
          <p:nvPr>
            <p:ph type="title" hasCustomPrompt="1"/>
          </p:nvPr>
        </p:nvSpPr>
        <p:spPr>
          <a:xfrm>
            <a:off x="742950" y="603251"/>
            <a:ext cx="10610850" cy="539750"/>
          </a:xfrm>
        </p:spPr>
        <p:txBody>
          <a:bodyPr/>
          <a:lstStyle/>
          <a:p>
            <a:r>
              <a:rPr lang="en-US"/>
              <a:t>Click to edit master title style</a:t>
            </a:r>
          </a:p>
        </p:txBody>
      </p:sp>
      <p:cxnSp>
        <p:nvCxnSpPr>
          <p:cNvPr id="7" name="Straight Connector 6">
            <a:extLst>
              <a:ext uri="{FF2B5EF4-FFF2-40B4-BE49-F238E27FC236}">
                <a16:creationId xmlns:a16="http://schemas.microsoft.com/office/drawing/2014/main" id="{D5E69D8A-D62B-443F-9480-4CC852D55E75}"/>
              </a:ext>
            </a:extLst>
          </p:cNvPr>
          <p:cNvCxnSpPr/>
          <p:nvPr/>
        </p:nvCxnSpPr>
        <p:spPr>
          <a:xfrm>
            <a:off x="838200" y="1143000"/>
            <a:ext cx="10515600" cy="0"/>
          </a:xfrm>
          <a:prstGeom prst="line">
            <a:avLst/>
          </a:prstGeom>
          <a:ln w="38100">
            <a:solidFill>
              <a:srgbClr val="92A67E"/>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16F5D41-B370-406D-8829-DB4F2E6A14EB}"/>
              </a:ext>
            </a:extLst>
          </p:cNvPr>
          <p:cNvCxnSpPr/>
          <p:nvPr userDrawn="1"/>
        </p:nvCxnSpPr>
        <p:spPr>
          <a:xfrm>
            <a:off x="838200" y="1143000"/>
            <a:ext cx="10515600" cy="0"/>
          </a:xfrm>
          <a:prstGeom prst="line">
            <a:avLst/>
          </a:prstGeom>
          <a:ln w="38100">
            <a:solidFill>
              <a:srgbClr val="92A67E"/>
            </a:solidFill>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76BE9B0B-81C4-43FB-9AAB-79D9CE072B1C}"/>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13" name="Footer Placeholder 4">
            <a:extLst>
              <a:ext uri="{FF2B5EF4-FFF2-40B4-BE49-F238E27FC236}">
                <a16:creationId xmlns:a16="http://schemas.microsoft.com/office/drawing/2014/main" id="{A3AC4A51-41B3-4D9E-ABE6-1E9B889643B1}"/>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14" name="Slide Number Placeholder 5">
            <a:extLst>
              <a:ext uri="{FF2B5EF4-FFF2-40B4-BE49-F238E27FC236}">
                <a16:creationId xmlns:a16="http://schemas.microsoft.com/office/drawing/2014/main" id="{5D8F72F0-D6F0-40D5-AB74-59767B325701}"/>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
        <p:nvSpPr>
          <p:cNvPr id="16" name="Content Placeholder 2">
            <a:extLst>
              <a:ext uri="{FF2B5EF4-FFF2-40B4-BE49-F238E27FC236}">
                <a16:creationId xmlns:a16="http://schemas.microsoft.com/office/drawing/2014/main" id="{47E572D0-EE19-4BB5-9BA0-74703A85C311}"/>
              </a:ext>
            </a:extLst>
          </p:cNvPr>
          <p:cNvSpPr>
            <a:spLocks noGrp="1"/>
          </p:cNvSpPr>
          <p:nvPr>
            <p:ph idx="1" hasCustomPrompt="1"/>
          </p:nvPr>
        </p:nvSpPr>
        <p:spPr>
          <a:xfrm>
            <a:off x="838200" y="1781175"/>
            <a:ext cx="10515600" cy="4395787"/>
          </a:xfrm>
        </p:spPr>
        <p:txBody>
          <a:bodyPr/>
          <a:lstStyle>
            <a:lvl1pPr>
              <a:defRPr>
                <a:latin typeface="Barlow" panose="00000500000000000000" pitchFamily="50" charset="0"/>
                <a:ea typeface="Yu Gothic Light" panose="020b0300000000000000" pitchFamily="34" charset="-128"/>
              </a:defRPr>
            </a:lvl1pPr>
            <a:lvl2pPr>
              <a:defRPr>
                <a:latin typeface="Barlow" panose="00000500000000000000" pitchFamily="50" charset="0"/>
                <a:ea typeface="Yu Gothic Light" panose="020b0300000000000000" pitchFamily="34" charset="-128"/>
              </a:defRPr>
            </a:lvl2pPr>
            <a:lvl3pPr>
              <a:defRPr>
                <a:latin typeface="Barlow" panose="00000500000000000000" pitchFamily="50" charset="0"/>
                <a:ea typeface="Yu Gothic Light" panose="020b0300000000000000" pitchFamily="34" charset="-128"/>
              </a:defRPr>
            </a:lvl3pPr>
            <a:lvl4pPr>
              <a:defRPr>
                <a:latin typeface="Barlow" panose="00000500000000000000" pitchFamily="50" charset="0"/>
                <a:ea typeface="Yu Gothic Light" panose="020b0300000000000000" pitchFamily="34" charset="-128"/>
              </a:defRPr>
            </a:lvl4pPr>
            <a:lvl5pPr>
              <a:defRPr>
                <a:latin typeface="Barlow" panose="00000500000000000000" pitchFamily="50" charset="0"/>
                <a:ea typeface="Yu Gothic Light" panose="020b0300000000000000" pitchFamily="34" charset="-12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4C98C610-2FF1-4417-8C49-CD43D96794AA}"/>
              </a:ext>
            </a:extLst>
          </p:cNvPr>
          <p:cNvSpPr txBox="1"/>
          <p:nvPr userDrawn="1"/>
        </p:nvSpPr>
        <p:spPr>
          <a:xfrm>
            <a:off x="256905" y="6072186"/>
            <a:ext cx="2743200" cy="365125"/>
          </a:xfrm>
          <a:prstGeom prst="rect">
            <a:avLst/>
          </a:prstGeom>
        </p:spPr>
        <p:txBody>
          <a:bodyPr anchor="b"/>
          <a:lstStyle>
            <a:defPPr>
              <a:defRPr lang="en-US"/>
            </a:defPPr>
            <a:lvl1pPr marL="0" algn="l" defTabSz="914400" rtl="0" eaLnBrk="1" latinLnBrk="0" hangingPunct="1">
              <a:defRPr sz="1000" kern="1200">
                <a:solidFill>
                  <a:srgbClr val="948D86"/>
                </a:solidFill>
                <a:latin typeface="Barlow Light" panose="00000400000000000000" pitchFamily="50" charset="0"/>
                <a:ea typeface="Yu Gothic Light" panose="020b0300000000000000"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A6F61B-2684-4A39-92CC-9C62EC3F5E6F}" type="slidenum">
              <a:rPr lang="en-US" smtClean="0">
                <a:latin typeface="Barlow" panose="00000500000000000000" pitchFamily="50" charset="0"/>
              </a:rPr>
              <a:t>‹#›</a:t>
            </a:fld>
            <a:endParaRPr lang="en-US">
              <a:latin typeface="Barlow" panose="00000500000000000000" pitchFamily="50" charset="0"/>
            </a:endParaRPr>
          </a:p>
        </p:txBody>
      </p:sp>
    </p:spTree>
    <p:extLst>
      <p:ext uri="{BB962C8B-B14F-4D97-AF65-F5344CB8AC3E}">
        <p14:creationId xmlns:p14="http://schemas.microsoft.com/office/powerpoint/2010/main" val="1387546294"/>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Section Header">
    <p:spTree>
      <p:nvGrpSpPr>
        <p:cNvPr id="1" name=""/>
        <p:cNvGrpSpPr/>
        <p:nvPr/>
      </p:nvGrpSpPr>
      <p:grpSpPr>
        <a:xfrm>
          <a:off x="0" y="0"/>
          <a:ext cx="0" cy="0"/>
        </a:xfrm>
      </p:grpSpPr>
      <p:pic>
        <p:nvPicPr>
          <p:cNvPr id="7" name="Graphic 6">
            <a:extLst>
              <a:ext uri="{FF2B5EF4-FFF2-40B4-BE49-F238E27FC236}">
                <a16:creationId xmlns:a16="http://schemas.microsoft.com/office/drawing/2014/main" id="{B996700D-135C-439D-B379-E255F1261487}"/>
              </a:ext>
            </a:extLst>
          </p:cNvPr>
          <p:cNvPicPr>
            <a:picLocks noChangeAspect="1"/>
          </p:cNvPicPr>
          <p:nvPr userDrawn="1"/>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0"/>
            <a:ext cx="1904605" cy="6570325"/>
          </a:xfrm>
          <a:prstGeom prst="rect">
            <a:avLst/>
          </a:prstGeom>
        </p:spPr>
      </p:pic>
      <p:sp>
        <p:nvSpPr>
          <p:cNvPr id="2" name="Title 1">
            <a:extLst>
              <a:ext uri="{FF2B5EF4-FFF2-40B4-BE49-F238E27FC236}">
                <a16:creationId xmlns:a16="http://schemas.microsoft.com/office/drawing/2014/main" id="{1E94CD57-1DBC-4A13-A603-B3423DF72455}"/>
              </a:ext>
            </a:extLst>
          </p:cNvPr>
          <p:cNvSpPr>
            <a:spLocks noGrp="1"/>
          </p:cNvSpPr>
          <p:nvPr>
            <p:ph type="title"/>
          </p:nvPr>
        </p:nvSpPr>
        <p:spPr>
          <a:xfrm>
            <a:off x="1904605" y="1709738"/>
            <a:ext cx="9442845" cy="2852737"/>
          </a:xfrm>
        </p:spPr>
        <p:txBody>
          <a:bodyPr anchor="b"/>
          <a:lstStyle>
            <a:lvl1pPr>
              <a:defRPr sz="6000" b="0" spc="100" baseline="0">
                <a:latin typeface="Barlow SemiBold" panose="00000700000000000000" pitchFamily="50" charset="0"/>
                <a:ea typeface="Yu Gothic Light" panose="020b0300000000000000" pitchFamily="34" charset="-128"/>
              </a:defRPr>
            </a:lvl1pPr>
          </a:lstStyle>
          <a:p>
            <a:r>
              <a:rPr lang="en-US"/>
              <a:t>Click to edit Master title style</a:t>
            </a:r>
          </a:p>
        </p:txBody>
      </p:sp>
      <p:sp>
        <p:nvSpPr>
          <p:cNvPr id="3" name="Text Placeholder 2">
            <a:extLst>
              <a:ext uri="{FF2B5EF4-FFF2-40B4-BE49-F238E27FC236}">
                <a16:creationId xmlns:a16="http://schemas.microsoft.com/office/drawing/2014/main" id="{F2CA474E-53D0-4468-868C-695AF4A3D7FB}"/>
              </a:ext>
            </a:extLst>
          </p:cNvPr>
          <p:cNvSpPr>
            <a:spLocks noGrp="1"/>
          </p:cNvSpPr>
          <p:nvPr>
            <p:ph type="body" idx="1"/>
          </p:nvPr>
        </p:nvSpPr>
        <p:spPr>
          <a:xfrm>
            <a:off x="1904605" y="4589463"/>
            <a:ext cx="9442845" cy="1500187"/>
          </a:xfrm>
        </p:spPr>
        <p:txBody>
          <a:bodyPr/>
          <a:lstStyle>
            <a:lvl1pPr marL="0" indent="0">
              <a:buNone/>
              <a:defRPr sz="2400">
                <a:solidFill>
                  <a:schemeClr val="tx1">
                    <a:tint val="75000"/>
                  </a:schemeClr>
                </a:solidFill>
                <a:latin typeface="Barlow"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Date Placeholder 3">
            <a:extLst>
              <a:ext uri="{FF2B5EF4-FFF2-40B4-BE49-F238E27FC236}">
                <a16:creationId xmlns:a16="http://schemas.microsoft.com/office/drawing/2014/main" id="{B5584ED2-B64D-4346-987D-41017982047B}"/>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16" name="Footer Placeholder 4">
            <a:extLst>
              <a:ext uri="{FF2B5EF4-FFF2-40B4-BE49-F238E27FC236}">
                <a16:creationId xmlns:a16="http://schemas.microsoft.com/office/drawing/2014/main" id="{AB7C0E2D-ADC1-44C0-B0D5-601DEBB93181}"/>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17" name="Slide Number Placeholder 5">
            <a:extLst>
              <a:ext uri="{FF2B5EF4-FFF2-40B4-BE49-F238E27FC236}">
                <a16:creationId xmlns:a16="http://schemas.microsoft.com/office/drawing/2014/main" id="{EE3525C4-7034-4681-8E1D-7F253470137E}"/>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
        <p:nvSpPr>
          <p:cNvPr id="8" name="Slide Number Placeholder 5">
            <a:extLst>
              <a:ext uri="{FF2B5EF4-FFF2-40B4-BE49-F238E27FC236}">
                <a16:creationId xmlns:a16="http://schemas.microsoft.com/office/drawing/2014/main" id="{A7945500-26ED-4FEF-86BE-DC9CA862B905}"/>
              </a:ext>
            </a:extLst>
          </p:cNvPr>
          <p:cNvSpPr txBox="1"/>
          <p:nvPr userDrawn="1"/>
        </p:nvSpPr>
        <p:spPr>
          <a:xfrm>
            <a:off x="256905" y="6072186"/>
            <a:ext cx="2743200" cy="365125"/>
          </a:xfrm>
          <a:prstGeom prst="rect">
            <a:avLst/>
          </a:prstGeom>
        </p:spPr>
        <p:txBody>
          <a:bodyPr anchor="b"/>
          <a:lstStyle>
            <a:defPPr>
              <a:defRPr lang="en-US"/>
            </a:defPPr>
            <a:lvl1pPr marL="0" algn="l" defTabSz="914400" rtl="0" eaLnBrk="1" latinLnBrk="0" hangingPunct="1">
              <a:defRPr sz="1000" kern="1200">
                <a:solidFill>
                  <a:srgbClr val="948D86"/>
                </a:solidFill>
                <a:latin typeface="Barlow Light" panose="00000400000000000000" pitchFamily="50" charset="0"/>
                <a:ea typeface="Yu Gothic Light" panose="020b0300000000000000"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A6F61B-2684-4A39-92CC-9C62EC3F5E6F}" type="slidenum">
              <a:rPr lang="en-US" smtClean="0">
                <a:solidFill>
                  <a:schemeClr val="bg1"/>
                </a:solidFill>
                <a:latin typeface="Barlow" panose="00000500000000000000" pitchFamily="50" charset="0"/>
              </a:rPr>
              <a:t>‹#›</a:t>
            </a:fld>
            <a:endParaRPr lang="en-US">
              <a:solidFill>
                <a:schemeClr val="bg1"/>
              </a:solidFill>
              <a:latin typeface="Barlow" panose="00000500000000000000" pitchFamily="50" charset="0"/>
            </a:endParaRPr>
          </a:p>
        </p:txBody>
      </p:sp>
    </p:spTree>
    <p:extLst>
      <p:ext uri="{BB962C8B-B14F-4D97-AF65-F5344CB8AC3E}">
        <p14:creationId xmlns:p14="http://schemas.microsoft.com/office/powerpoint/2010/main" val="420972670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Two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C76F0C13-AF5F-4CCB-97D6-5845596DC37F}"/>
              </a:ext>
            </a:extLst>
          </p:cNvPr>
          <p:cNvSpPr>
            <a:spLocks noGrp="1"/>
          </p:cNvSpPr>
          <p:nvPr>
            <p:ph type="title" hasCustomPrompt="1"/>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01B935-B73E-4958-B9FB-F8C8C3E53774}"/>
              </a:ext>
            </a:extLst>
          </p:cNvPr>
          <p:cNvSpPr>
            <a:spLocks noGrp="1"/>
          </p:cNvSpPr>
          <p:nvPr>
            <p:ph sz="half" idx="1" hasCustomPrompt="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3544ED-A095-45BD-BC9A-0989FA68169A}"/>
              </a:ext>
            </a:extLst>
          </p:cNvPr>
          <p:cNvSpPr>
            <a:spLocks noGrp="1"/>
          </p:cNvSpPr>
          <p:nvPr>
            <p:ph sz="half" idx="2" hasCustomPrompt="1"/>
          </p:nvPr>
        </p:nvSpPr>
        <p:spPr>
          <a:xfrm>
            <a:off x="6172200" y="1825625"/>
            <a:ext cx="5181600" cy="4351338"/>
          </a:xfrm>
        </p:spPr>
        <p:txBody>
          <a:bodyPr/>
          <a:lstStyle>
            <a:lvl1pPr>
              <a:defRPr>
                <a:latin typeface="Barlow" panose="00000500000000000000" pitchFamily="50"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3">
            <a:extLst>
              <a:ext uri="{FF2B5EF4-FFF2-40B4-BE49-F238E27FC236}">
                <a16:creationId xmlns:a16="http://schemas.microsoft.com/office/drawing/2014/main" id="{87AC3DDC-200C-46B1-8C2E-428567E23732}"/>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16" name="Footer Placeholder 4">
            <a:extLst>
              <a:ext uri="{FF2B5EF4-FFF2-40B4-BE49-F238E27FC236}">
                <a16:creationId xmlns:a16="http://schemas.microsoft.com/office/drawing/2014/main" id="{562C5EFE-8693-4245-A1E4-7B4A2DA49EAF}"/>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17" name="Slide Number Placeholder 5">
            <a:extLst>
              <a:ext uri="{FF2B5EF4-FFF2-40B4-BE49-F238E27FC236}">
                <a16:creationId xmlns:a16="http://schemas.microsoft.com/office/drawing/2014/main" id="{F15E9466-3F32-47F8-A620-51BFB07DF519}"/>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
        <p:nvSpPr>
          <p:cNvPr id="8" name="Slide Number Placeholder 5">
            <a:extLst>
              <a:ext uri="{FF2B5EF4-FFF2-40B4-BE49-F238E27FC236}">
                <a16:creationId xmlns:a16="http://schemas.microsoft.com/office/drawing/2014/main" id="{ED093CE1-4D6F-43D4-99AB-627DBE7C03A7}"/>
              </a:ext>
            </a:extLst>
          </p:cNvPr>
          <p:cNvSpPr txBox="1"/>
          <p:nvPr userDrawn="1"/>
        </p:nvSpPr>
        <p:spPr>
          <a:xfrm>
            <a:off x="256905" y="6072186"/>
            <a:ext cx="2743200" cy="365125"/>
          </a:xfrm>
          <a:prstGeom prst="rect">
            <a:avLst/>
          </a:prstGeom>
        </p:spPr>
        <p:txBody>
          <a:bodyPr anchor="b"/>
          <a:lstStyle>
            <a:defPPr>
              <a:defRPr lang="en-US"/>
            </a:defPPr>
            <a:lvl1pPr marL="0" algn="l" defTabSz="914400" rtl="0" eaLnBrk="1" latinLnBrk="0" hangingPunct="1">
              <a:defRPr sz="1000" kern="1200">
                <a:solidFill>
                  <a:srgbClr val="948D86"/>
                </a:solidFill>
                <a:latin typeface="Barlow Light" panose="00000400000000000000" pitchFamily="50" charset="0"/>
                <a:ea typeface="Yu Gothic Light" panose="020b0300000000000000"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A6F61B-2684-4A39-92CC-9C62EC3F5E6F}" type="slidenum">
              <a:rPr lang="en-US" smtClean="0">
                <a:latin typeface="Barlow" panose="00000500000000000000" pitchFamily="50" charset="0"/>
              </a:rPr>
              <a:t>‹#›</a:t>
            </a:fld>
            <a:endParaRPr lang="en-US">
              <a:latin typeface="Barlow" panose="00000500000000000000" pitchFamily="50" charset="0"/>
            </a:endParaRPr>
          </a:p>
        </p:txBody>
      </p:sp>
    </p:spTree>
    <p:extLst>
      <p:ext uri="{BB962C8B-B14F-4D97-AF65-F5344CB8AC3E}">
        <p14:creationId xmlns:p14="http://schemas.microsoft.com/office/powerpoint/2010/main" val="2297388662"/>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image" Target="../media/image4.png" /><Relationship Id="rId22" Type="http://schemas.openxmlformats.org/officeDocument/2006/relationships/image" Target="../media/image8.svg" /><Relationship Id="rId23"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21.xml" /><Relationship Id="rId10" Type="http://schemas.openxmlformats.org/officeDocument/2006/relationships/slideLayout" Target="../slideLayouts/slideLayout30.xml" /><Relationship Id="rId11" Type="http://schemas.openxmlformats.org/officeDocument/2006/relationships/slideLayout" Target="../slideLayouts/slideLayout31.xml" /><Relationship Id="rId12" Type="http://schemas.openxmlformats.org/officeDocument/2006/relationships/slideLayout" Target="../slideLayouts/slideLayout32.xml" /><Relationship Id="rId13" Type="http://schemas.openxmlformats.org/officeDocument/2006/relationships/slideLayout" Target="../slideLayouts/slideLayout33.xml" /><Relationship Id="rId14" Type="http://schemas.openxmlformats.org/officeDocument/2006/relationships/slideLayout" Target="../slideLayouts/slideLayout34.xml" /><Relationship Id="rId15" Type="http://schemas.openxmlformats.org/officeDocument/2006/relationships/slideLayout" Target="../slideLayouts/slideLayout35.xml" /><Relationship Id="rId16" Type="http://schemas.openxmlformats.org/officeDocument/2006/relationships/slideLayout" Target="../slideLayouts/slideLayout36.xml" /><Relationship Id="rId17" Type="http://schemas.openxmlformats.org/officeDocument/2006/relationships/image" Target="../media/image4.png" /><Relationship Id="rId18" Type="http://schemas.openxmlformats.org/officeDocument/2006/relationships/image" Target="../media/image11.svg" /><Relationship Id="rId19" Type="http://schemas.openxmlformats.org/officeDocument/2006/relationships/theme" Target="../theme/theme2.xml" /><Relationship Id="rId2" Type="http://schemas.openxmlformats.org/officeDocument/2006/relationships/slideLayout" Target="../slideLayouts/slideLayout22.xml" /><Relationship Id="rId3" Type="http://schemas.openxmlformats.org/officeDocument/2006/relationships/slideLayout" Target="../slideLayouts/slideLayout23.xml" /><Relationship Id="rId4" Type="http://schemas.openxmlformats.org/officeDocument/2006/relationships/slideLayout" Target="../slideLayouts/slideLayout24.xml" /><Relationship Id="rId5" Type="http://schemas.openxmlformats.org/officeDocument/2006/relationships/slideLayout" Target="../slideLayouts/slideLayout25.xml" /><Relationship Id="rId6" Type="http://schemas.openxmlformats.org/officeDocument/2006/relationships/slideLayout" Target="../slideLayouts/slideLayout26.xml" /><Relationship Id="rId7" Type="http://schemas.openxmlformats.org/officeDocument/2006/relationships/slideLayout" Target="../slideLayouts/slideLayout27.xml" /><Relationship Id="rId8" Type="http://schemas.openxmlformats.org/officeDocument/2006/relationships/slideLayout" Target="../slideLayouts/slideLayout28.xml" /><Relationship Id="rId9" Type="http://schemas.openxmlformats.org/officeDocument/2006/relationships/slideLayout" Target="../slideLayouts/slideLayout2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Title Placeholder 1">
            <a:extLst>
              <a:ext uri="{FF2B5EF4-FFF2-40B4-BE49-F238E27FC236}">
                <a16:creationId xmlns:a16="http://schemas.microsoft.com/office/drawing/2014/main" id="{449F2131-109C-4B4A-A247-E1DE5ECC6591}"/>
              </a:ext>
            </a:extLst>
          </p:cNvPr>
          <p:cNvSpPr>
            <a:spLocks noGrp="1"/>
          </p:cNvSpPr>
          <p:nvPr>
            <p:ph type="title"/>
          </p:nvPr>
        </p:nvSpPr>
        <p:spPr>
          <a:xfrm>
            <a:off x="742950" y="603251"/>
            <a:ext cx="10610850" cy="5397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E3E266-B196-4B35-84CF-C2407531EA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5">
            <a:extLst>
              <a:ext uri="{FF2B5EF4-FFF2-40B4-BE49-F238E27FC236}">
                <a16:creationId xmlns:a16="http://schemas.microsoft.com/office/drawing/2014/main" id="{E02E8E96-8EE2-4581-816E-804E67FBB0C7}"/>
              </a:ext>
            </a:extLst>
          </p:cNvPr>
          <p:cNvSpPr>
            <a:spLocks noGrp="1"/>
          </p:cNvSpPr>
          <p:nvPr>
            <p:ph type="sldNum" sz="quarter" idx="4"/>
          </p:nvPr>
        </p:nvSpPr>
        <p:spPr>
          <a:xfrm>
            <a:off x="256905" y="6072186"/>
            <a:ext cx="2743200" cy="365125"/>
          </a:xfrm>
          <a:prstGeom prst="rect">
            <a:avLst/>
          </a:prstGeom>
        </p:spPr>
        <p:txBody>
          <a:bodyPr anchor="b"/>
          <a:lstStyle>
            <a:lvl1pPr>
              <a:defRPr sz="1000">
                <a:solidFill>
                  <a:srgbClr val="948D86"/>
                </a:solidFill>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grpSp>
        <p:nvGrpSpPr>
          <p:cNvPr id="21" name="Group 20">
            <a:extLst>
              <a:ext uri="{FF2B5EF4-FFF2-40B4-BE49-F238E27FC236}">
                <a16:creationId xmlns:a16="http://schemas.microsoft.com/office/drawing/2014/main" id="{5ABF7676-8450-4A98-9B3B-7E302F5E337B}"/>
              </a:ext>
            </a:extLst>
          </p:cNvPr>
          <p:cNvGrpSpPr/>
          <p:nvPr userDrawn="1"/>
        </p:nvGrpSpPr>
        <p:grpSpPr>
          <a:xfrm>
            <a:off x="0" y="6305550"/>
            <a:ext cx="12192000" cy="552450"/>
            <a:chOff x="0" y="6305550"/>
            <a:chExt cx="12192000" cy="552450"/>
          </a:xfrm>
        </p:grpSpPr>
        <p:grpSp>
          <p:nvGrpSpPr>
            <p:cNvPr id="22" name="Group 21">
              <a:extLst>
                <a:ext uri="{FF2B5EF4-FFF2-40B4-BE49-F238E27FC236}">
                  <a16:creationId xmlns:a16="http://schemas.microsoft.com/office/drawing/2014/main" id="{0416E8BF-4258-4D0F-ACE3-4A21811EFD34}"/>
                </a:ext>
              </a:extLst>
            </p:cNvPr>
            <p:cNvGrpSpPr/>
            <p:nvPr userDrawn="1"/>
          </p:nvGrpSpPr>
          <p:grpSpPr>
            <a:xfrm>
              <a:off x="0" y="6305550"/>
              <a:ext cx="12192000" cy="552450"/>
              <a:chOff x="0" y="6305550"/>
              <a:chExt cx="12192000" cy="552450"/>
            </a:xfrm>
            <a:solidFill>
              <a:schemeClr val="accent6">
                <a:lumMod val="20000"/>
                <a:lumOff val="80000"/>
              </a:schemeClr>
            </a:solidFill>
          </p:grpSpPr>
          <p:sp>
            <p:nvSpPr>
              <p:cNvPr id="24" name="Right Triangle 23">
                <a:extLst>
                  <a:ext uri="{FF2B5EF4-FFF2-40B4-BE49-F238E27FC236}">
                    <a16:creationId xmlns:a16="http://schemas.microsoft.com/office/drawing/2014/main" id="{E1AE0EE0-6A88-4C81-9E07-0DF8371BFF21}"/>
                  </a:ext>
                </a:extLst>
              </p:cNvPr>
              <p:cNvSpPr/>
              <p:nvPr userDrawn="1"/>
            </p:nvSpPr>
            <p:spPr>
              <a:xfrm flipH="1">
                <a:off x="10769639" y="6305847"/>
                <a:ext cx="104484" cy="552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888306B-8B4F-42F0-85CF-7E5425DE437C}"/>
                  </a:ext>
                </a:extLst>
              </p:cNvPr>
              <p:cNvSpPr/>
              <p:nvPr userDrawn="1"/>
            </p:nvSpPr>
            <p:spPr>
              <a:xfrm>
                <a:off x="10874124" y="6305550"/>
                <a:ext cx="1317875" cy="5524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A80AD45-5F14-4D42-93FA-730816762EB4}"/>
                  </a:ext>
                </a:extLst>
              </p:cNvPr>
              <p:cNvSpPr/>
              <p:nvPr userDrawn="1"/>
            </p:nvSpPr>
            <p:spPr>
              <a:xfrm>
                <a:off x="0" y="6572583"/>
                <a:ext cx="12192000" cy="2854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Graphic 22">
              <a:extLst>
                <a:ext uri="{FF2B5EF4-FFF2-40B4-BE49-F238E27FC236}">
                  <a16:creationId xmlns:a16="http://schemas.microsoft.com/office/drawing/2014/main" id="{BD04382B-05C3-4C1B-9858-ED5A438B114F}"/>
                </a:ext>
              </a:extLst>
            </p:cNvPr>
            <p:cNvPicPr>
              <a:picLocks noChangeAspect="1"/>
            </p:cNvPicPr>
            <p:nvPr userDrawn="1"/>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1068717" y="6440937"/>
              <a:ext cx="866378" cy="274353"/>
            </a:xfrm>
            <a:prstGeom prst="rect">
              <a:avLst/>
            </a:prstGeom>
          </p:spPr>
        </p:pic>
      </p:grpSp>
    </p:spTree>
    <p:extLst>
      <p:ext uri="{BB962C8B-B14F-4D97-AF65-F5344CB8AC3E}">
        <p14:creationId xmlns:p14="http://schemas.microsoft.com/office/powerpoint/2010/main" val="304184551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99" r:id="rId17"/>
    <p:sldLayoutId id="2147483700" r:id="rId18"/>
    <p:sldLayoutId id="2147483704" r:id="rId19"/>
    <p:sldLayoutId id="2147483705" r:id="rId20"/>
  </p:sldLayoutIdLst>
  <p:transition/>
  <p:timing/>
  <p:txStyles>
    <p:titleStyle>
      <a:lvl1pPr algn="l" defTabSz="914400" rtl="0" eaLnBrk="1" latinLnBrk="0" hangingPunct="1">
        <a:lnSpc>
          <a:spcPct val="90000"/>
        </a:lnSpc>
        <a:spcBef>
          <a:spcPct val="0"/>
        </a:spcBef>
        <a:buNone/>
        <a:defRPr sz="2800" b="1" kern="1200">
          <a:solidFill>
            <a:srgbClr val="484A42"/>
          </a:solidFill>
          <a:latin typeface="Barlow Semi Condensed SemiBold" panose="00000706000000000000" pitchFamily="50" charset="0"/>
          <a:ea typeface="Yu Gothic UI Semibold" panose="020b07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484A42"/>
          </a:solidFill>
          <a:latin typeface="Barlow" panose="00000500000000000000" pitchFamily="50" charset="0"/>
          <a:ea typeface="Yu Gothic Light" panose="020b03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rgbClr val="484A42"/>
          </a:solidFill>
          <a:latin typeface="Barlow" panose="00000500000000000000" pitchFamily="50" charset="0"/>
          <a:ea typeface="Yu Gothic Light" panose="020b03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84A42"/>
          </a:solidFill>
          <a:latin typeface="Barlow" panose="00000500000000000000" pitchFamily="50" charset="0"/>
          <a:ea typeface="Yu Gothic Light" panose="020b03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84A42"/>
          </a:solidFill>
          <a:latin typeface="Barlow" panose="00000500000000000000" pitchFamily="50" charset="0"/>
          <a:ea typeface="Yu Gothic Light" panose="020b03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84A42"/>
          </a:solidFill>
          <a:latin typeface="Barlow" panose="00000500000000000000" pitchFamily="50"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2" name="Title Placeholder 1">
            <a:extLst>
              <a:ext uri="{FF2B5EF4-FFF2-40B4-BE49-F238E27FC236}">
                <a16:creationId xmlns:a16="http://schemas.microsoft.com/office/drawing/2014/main" id="{449F2131-109C-4B4A-A247-E1DE5ECC6591}"/>
              </a:ext>
            </a:extLst>
          </p:cNvPr>
          <p:cNvSpPr>
            <a:spLocks noGrp="1"/>
          </p:cNvSpPr>
          <p:nvPr>
            <p:ph type="title"/>
          </p:nvPr>
        </p:nvSpPr>
        <p:spPr>
          <a:xfrm>
            <a:off x="742950" y="603251"/>
            <a:ext cx="10610850" cy="5397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E3E266-B196-4B35-84CF-C2407531EA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0" name="Group 19">
            <a:extLst>
              <a:ext uri="{FF2B5EF4-FFF2-40B4-BE49-F238E27FC236}">
                <a16:creationId xmlns:a16="http://schemas.microsoft.com/office/drawing/2014/main" id="{73350FC1-84A5-4649-A07D-BE1802543FDA}"/>
              </a:ext>
            </a:extLst>
          </p:cNvPr>
          <p:cNvGrpSpPr/>
          <p:nvPr userDrawn="1"/>
        </p:nvGrpSpPr>
        <p:grpSpPr>
          <a:xfrm>
            <a:off x="0" y="6305550"/>
            <a:ext cx="12192000" cy="552450"/>
            <a:chOff x="0" y="6305550"/>
            <a:chExt cx="12192000" cy="552450"/>
          </a:xfrm>
        </p:grpSpPr>
        <p:grpSp>
          <p:nvGrpSpPr>
            <p:cNvPr id="21" name="Group 20">
              <a:extLst>
                <a:ext uri="{FF2B5EF4-FFF2-40B4-BE49-F238E27FC236}">
                  <a16:creationId xmlns:a16="http://schemas.microsoft.com/office/drawing/2014/main" id="{05432B8C-DE91-45AE-880B-911315659195}"/>
                </a:ext>
              </a:extLst>
            </p:cNvPr>
            <p:cNvGrpSpPr/>
            <p:nvPr userDrawn="1"/>
          </p:nvGrpSpPr>
          <p:grpSpPr>
            <a:xfrm>
              <a:off x="0" y="6305550"/>
              <a:ext cx="12192000" cy="552450"/>
              <a:chOff x="0" y="6305550"/>
              <a:chExt cx="12192000" cy="552450"/>
            </a:xfrm>
            <a:solidFill>
              <a:schemeClr val="accent6">
                <a:lumMod val="20000"/>
                <a:lumOff val="80000"/>
              </a:schemeClr>
            </a:solidFill>
          </p:grpSpPr>
          <p:sp>
            <p:nvSpPr>
              <p:cNvPr id="23" name="Right Triangle 22">
                <a:extLst>
                  <a:ext uri="{FF2B5EF4-FFF2-40B4-BE49-F238E27FC236}">
                    <a16:creationId xmlns:a16="http://schemas.microsoft.com/office/drawing/2014/main" id="{348B1035-6FA9-4293-9D98-F2C27B606099}"/>
                  </a:ext>
                </a:extLst>
              </p:cNvPr>
              <p:cNvSpPr/>
              <p:nvPr userDrawn="1"/>
            </p:nvSpPr>
            <p:spPr>
              <a:xfrm flipH="1">
                <a:off x="10769639" y="6305847"/>
                <a:ext cx="104484" cy="552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BBAA1BA-463F-4A87-AA32-C5F0C030752C}"/>
                  </a:ext>
                </a:extLst>
              </p:cNvPr>
              <p:cNvSpPr/>
              <p:nvPr userDrawn="1"/>
            </p:nvSpPr>
            <p:spPr>
              <a:xfrm>
                <a:off x="10874124" y="6305550"/>
                <a:ext cx="1317875" cy="5524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6D563A2-0D04-4323-91D3-B3291BBC02FD}"/>
                  </a:ext>
                </a:extLst>
              </p:cNvPr>
              <p:cNvSpPr/>
              <p:nvPr userDrawn="1"/>
            </p:nvSpPr>
            <p:spPr>
              <a:xfrm>
                <a:off x="0" y="6572583"/>
                <a:ext cx="12192000" cy="2854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Graphic 21">
              <a:extLst>
                <a:ext uri="{FF2B5EF4-FFF2-40B4-BE49-F238E27FC236}">
                  <a16:creationId xmlns:a16="http://schemas.microsoft.com/office/drawing/2014/main" id="{BBCB14BE-6810-41F2-9421-DAC433774382}"/>
                </a:ext>
              </a:extLst>
            </p:cNvPr>
            <p:cNvPicPr>
              <a:picLocks noChangeAspect="1"/>
            </p:cNvPicPr>
            <p:nvPr userDrawn="1"/>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068717" y="6440937"/>
              <a:ext cx="866378" cy="274353"/>
            </a:xfrm>
            <a:prstGeom prst="rect">
              <a:avLst/>
            </a:prstGeom>
          </p:spPr>
        </p:pic>
      </p:grpSp>
      <p:sp>
        <p:nvSpPr>
          <p:cNvPr id="10" name="Slide Number Placeholder 5">
            <a:extLst>
              <a:ext uri="{FF2B5EF4-FFF2-40B4-BE49-F238E27FC236}">
                <a16:creationId xmlns:a16="http://schemas.microsoft.com/office/drawing/2014/main" id="{BABBF30B-6F89-4F33-A673-1426DDFDA81D}"/>
              </a:ext>
            </a:extLst>
          </p:cNvPr>
          <p:cNvSpPr txBox="1"/>
          <p:nvPr userDrawn="1"/>
        </p:nvSpPr>
        <p:spPr>
          <a:xfrm>
            <a:off x="256905" y="6072186"/>
            <a:ext cx="2743200" cy="365125"/>
          </a:xfrm>
          <a:prstGeom prst="rect">
            <a:avLst/>
          </a:prstGeom>
        </p:spPr>
        <p:txBody>
          <a:bodyPr anchor="b"/>
          <a:lstStyle>
            <a:defPPr>
              <a:defRPr lang="en-US"/>
            </a:defPPr>
            <a:lvl1pPr marL="0" algn="l" defTabSz="914400" rtl="0" eaLnBrk="1" latinLnBrk="0" hangingPunct="1">
              <a:defRPr sz="1000" kern="1200">
                <a:solidFill>
                  <a:srgbClr val="948D86"/>
                </a:solidFill>
                <a:latin typeface="Barlow Light" panose="00000400000000000000" pitchFamily="50" charset="0"/>
                <a:ea typeface="Yu Gothic Light" panose="020b0300000000000000"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A6F61B-2684-4A39-92CC-9C62EC3F5E6F}" type="slidenum">
              <a:rPr lang="en-US" smtClean="0">
                <a:latin typeface="Barlow" panose="00000500000000000000" pitchFamily="50" charset="0"/>
              </a:rPr>
              <a:t>‹#›</a:t>
            </a:fld>
            <a:endParaRPr lang="en-US">
              <a:latin typeface="Barlow" panose="00000500000000000000" pitchFamily="50" charset="0"/>
            </a:endParaRPr>
          </a:p>
        </p:txBody>
      </p:sp>
    </p:spTree>
    <p:extLst>
      <p:ext uri="{BB962C8B-B14F-4D97-AF65-F5344CB8AC3E}">
        <p14:creationId xmlns:p14="http://schemas.microsoft.com/office/powerpoint/2010/main" val="30917000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transition/>
  <p:timing/>
  <p:txStyles>
    <p:titleStyle>
      <a:lvl1pPr algn="l" defTabSz="914400" rtl="0" eaLnBrk="1" latinLnBrk="0" hangingPunct="1">
        <a:lnSpc>
          <a:spcPct val="90000"/>
        </a:lnSpc>
        <a:spcBef>
          <a:spcPct val="0"/>
        </a:spcBef>
        <a:buNone/>
        <a:defRPr sz="2800" b="1" kern="1200">
          <a:solidFill>
            <a:srgbClr val="484A42"/>
          </a:solidFill>
          <a:latin typeface="Barlow Semi Condensed SemiBold" panose="00000706000000000000" pitchFamily="50" charset="0"/>
          <a:ea typeface="Yu Gothic UI Semibold" panose="020b07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484A42"/>
          </a:solidFill>
          <a:latin typeface="Barlow" panose="00000500000000000000" pitchFamily="50" charset="0"/>
          <a:ea typeface="Yu Gothic Light" panose="020b03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rgbClr val="484A42"/>
          </a:solidFill>
          <a:latin typeface="Barlow" panose="00000500000000000000" pitchFamily="50" charset="0"/>
          <a:ea typeface="Yu Gothic Light" panose="020b03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84A42"/>
          </a:solidFill>
          <a:latin typeface="Barlow" panose="00000500000000000000" pitchFamily="50" charset="0"/>
          <a:ea typeface="Yu Gothic Light" panose="020b03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84A42"/>
          </a:solidFill>
          <a:latin typeface="Barlow" panose="00000500000000000000" pitchFamily="50" charset="0"/>
          <a:ea typeface="Yu Gothic Light" panose="020b03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84A42"/>
          </a:solidFill>
          <a:latin typeface="Barlow" panose="00000500000000000000" pitchFamily="50"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image" Target="../media/image13.png" /><Relationship Id="rId4" Type="http://schemas.openxmlformats.org/officeDocument/2006/relationships/image" Target="../media/image14.png" /><Relationship Id="rId5" Type="http://schemas.openxmlformats.org/officeDocument/2006/relationships/image" Target="../media/image15.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2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27.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28.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image" Target="../media/image16.pn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30.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31.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2.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33.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4.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5.xml" /><Relationship Id="rId3" Type="http://schemas.openxmlformats.org/officeDocument/2006/relationships/image" Target="../media/image19.pn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6.xml" /><Relationship Id="rId3" Type="http://schemas.openxmlformats.org/officeDocument/2006/relationships/image" Target="../media/image20.png" /><Relationship Id="rId4" Type="http://schemas.openxmlformats.org/officeDocument/2006/relationships/chart" Target="../charts/chart1.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7.xml" /><Relationship Id="rId3" Type="http://schemas.openxmlformats.org/officeDocument/2006/relationships/image" Target="../media/image21.pn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38.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39.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17.pn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40.xml" /><Relationship Id="rId3" Type="http://schemas.openxmlformats.org/officeDocument/2006/relationships/image" Target="../media/image22.pn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image" Target="../media/image30.svg" /><Relationship Id="rId11" Type="http://schemas.openxmlformats.org/officeDocument/2006/relationships/image" Target="../media/image31.png" /><Relationship Id="rId12" Type="http://schemas.openxmlformats.org/officeDocument/2006/relationships/image" Target="../media/image32.svg" /><Relationship Id="rId2" Type="http://schemas.openxmlformats.org/officeDocument/2006/relationships/notesSlide" Target="../notesSlides/notesSlide41.xml" /><Relationship Id="rId3" Type="http://schemas.openxmlformats.org/officeDocument/2006/relationships/image" Target="../media/image23.png" /><Relationship Id="rId4" Type="http://schemas.openxmlformats.org/officeDocument/2006/relationships/image" Target="../media/image24.svg" /><Relationship Id="rId5" Type="http://schemas.openxmlformats.org/officeDocument/2006/relationships/image" Target="../media/image25.png" /><Relationship Id="rId6" Type="http://schemas.openxmlformats.org/officeDocument/2006/relationships/image" Target="../media/image26.svg" /><Relationship Id="rId7" Type="http://schemas.openxmlformats.org/officeDocument/2006/relationships/image" Target="../media/image27.png" /><Relationship Id="rId8" Type="http://schemas.openxmlformats.org/officeDocument/2006/relationships/image" Target="../media/image28.svg" /><Relationship Id="rId9" Type="http://schemas.openxmlformats.org/officeDocument/2006/relationships/image" Target="../media/image29.pn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image" Target="../media/image40.svg" /><Relationship Id="rId2" Type="http://schemas.openxmlformats.org/officeDocument/2006/relationships/notesSlide" Target="../notesSlides/notesSlide42.xml" /><Relationship Id="rId3" Type="http://schemas.openxmlformats.org/officeDocument/2006/relationships/image" Target="../media/image33.png" /><Relationship Id="rId4" Type="http://schemas.openxmlformats.org/officeDocument/2006/relationships/image" Target="../media/image34.svg" /><Relationship Id="rId5" Type="http://schemas.openxmlformats.org/officeDocument/2006/relationships/image" Target="../media/image35.png" /><Relationship Id="rId6" Type="http://schemas.openxmlformats.org/officeDocument/2006/relationships/image" Target="../media/image36.svg" /><Relationship Id="rId7" Type="http://schemas.openxmlformats.org/officeDocument/2006/relationships/image" Target="../media/image37.png" /><Relationship Id="rId8" Type="http://schemas.openxmlformats.org/officeDocument/2006/relationships/image" Target="../media/image38.svg" /><Relationship Id="rId9" Type="http://schemas.openxmlformats.org/officeDocument/2006/relationships/image" Target="../media/image39.pn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43.xml" /><Relationship Id="rId3" Type="http://schemas.openxmlformats.org/officeDocument/2006/relationships/image" Target="../media/image41.wmf"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44.xml" /><Relationship Id="rId3" Type="http://schemas.openxmlformats.org/officeDocument/2006/relationships/tags" Target="../tags/tag2.x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45.xml" /><Relationship Id="rId3" Type="http://schemas.openxmlformats.org/officeDocument/2006/relationships/tags" Target="../tags/tag3.xm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46.xm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notesSlide" Target="../notesSlides/notesSlide47.xm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48.xm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49.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image" Target="../media/image18.png"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50.xml"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51.xml"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52.xml"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53.xml"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54.xml"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55.xml"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56.xml"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57.xml"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58.xml"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59.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6.xml" /><Relationship Id="rId3" Type="http://schemas.openxmlformats.org/officeDocument/2006/relationships/tags" Target="../tags/tag1.xml"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60.xml"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61.xml"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62.xml"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63.xml"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64.xml"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65.xml"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66.xml" /></Relationships>
</file>

<file path=ppt/slides/_rels/slide67.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67.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Subtitle 4">
            <a:extLst>
              <a:ext uri="{FF2B5EF4-FFF2-40B4-BE49-F238E27FC236}">
                <a16:creationId xmlns:a16="http://schemas.microsoft.com/office/drawing/2014/main" id="{10DB31D8-9499-49AC-BB82-480AAAB4DC69}"/>
              </a:ext>
            </a:extLst>
          </p:cNvPr>
          <p:cNvSpPr>
            <a:spLocks noGrp="1"/>
          </p:cNvSpPr>
          <p:nvPr>
            <p:ph type="subTitle" idx="1"/>
          </p:nvPr>
        </p:nvSpPr>
        <p:spPr/>
        <p:txBody>
          <a:bodyPr/>
          <a:lstStyle/>
          <a:p>
            <a:r>
              <a:rPr lang="en-US"/>
              <a:t>Paul Warburton | 9/16/22</a:t>
            </a:r>
          </a:p>
        </p:txBody>
      </p:sp>
      <p:pic>
        <p:nvPicPr>
          <p:cNvPr id="1026" name="Picture 2">
            <a:extLst>
              <a:ext uri="{FF2B5EF4-FFF2-40B4-BE49-F238E27FC236}">
                <a16:creationId xmlns:a16="http://schemas.microsoft.com/office/drawing/2014/main" id="{3E4E98BA-31A4-2BEE-B1A5-A270BA525A7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44256" y="275537"/>
            <a:ext cx="2075602" cy="140243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6B7D4707-5BF5-00A8-8B18-50E5888A4926}"/>
              </a:ext>
            </a:extLst>
          </p:cNvPr>
          <p:cNvSpPr>
            <a:spLocks noGrp="1"/>
          </p:cNvSpPr>
          <p:nvPr>
            <p:ph type="ctrTitle"/>
          </p:nvPr>
        </p:nvSpPr>
        <p:spPr/>
        <p:txBody>
          <a:bodyPr/>
          <a:lstStyle/>
          <a:p>
            <a:r>
              <a:rPr lang="en-US"/>
              <a:t>EMR and Population Health</a:t>
            </a:r>
          </a:p>
        </p:txBody>
      </p:sp>
    </p:spTree>
    <p:extLst>
      <p:ext uri="{BB962C8B-B14F-4D97-AF65-F5344CB8AC3E}">
        <p14:creationId xmlns:p14="http://schemas.microsoft.com/office/powerpoint/2010/main" val="954497063"/>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1"/>
          <p:cNvSpPr>
            <a:spLocks noGrp="1"/>
          </p:cNvSpPr>
          <p:nvPr>
            <p:ph type="title"/>
          </p:nvPr>
        </p:nvSpPr>
        <p:spPr/>
        <p:txBody>
          <a:bodyPr/>
          <a:lstStyle/>
          <a:p>
            <a:r>
              <a:t>Question Score Breakout</a:t>
            </a:r>
          </a:p>
        </p:txBody>
      </p:sp>
      <p:sp>
        <p:nvSpPr>
          <p:cNvPr id="2" name="SubTitle 2"/>
          <p:cNvSpPr>
            <a:spLocks noGrp="1"/>
          </p:cNvSpPr>
          <p:nvPr>
            <p:ph type="subTitle" idx="13"/>
          </p:nvPr>
        </p:nvSpPr>
        <p:spPr/>
        <p:txBody>
          <a:bodyPr/>
          <a:lstStyle/>
          <a:p>
            <a:r>
              <a:t>Ease of Use</a:t>
            </a:r>
          </a:p>
        </p:txBody>
      </p:sp>
      <p:grpSp>
        <p:nvGrpSpPr>
          <p:cNvPr id="27" name="grp2"/>
          <p:cNvGrpSpPr/>
          <p:nvPr/>
        </p:nvGrpSpPr>
        <p:grpSpPr>
          <a:xfrm>
            <a:off x="548640" y="1207008"/>
            <a:ext cx="10972800" cy="5303520"/>
            <a:chOff x="548640" y="1207008"/>
            <a:chExt cx="10972800" cy="5303520"/>
          </a:xfrm>
        </p:grpSpPr>
        <p:sp>
          <p:nvSpPr>
            <p:cNvPr id="4" name="rc4"/>
            <p:cNvSpPr/>
            <p:nvPr/>
          </p:nvSpPr>
          <p:spPr>
            <a:xfrm>
              <a:off x="548640" y="1207008"/>
              <a:ext cx="10972799" cy="5303520"/>
            </a:xfrm>
            <a:prstGeom prst="rect">
              <a:avLst/>
            </a:prstGeom>
          </p:spPr>
          <p:txBody>
            <a:bodyPr/>
            <a:lstStyle/>
            <a:p>
              <a:endParaRPr/>
            </a:p>
          </p:txBody>
        </p:sp>
        <p:sp>
          <p:nvSpPr>
            <p:cNvPr id="5" name="rc5"/>
            <p:cNvSpPr/>
            <p:nvPr/>
          </p:nvSpPr>
          <p:spPr>
            <a:xfrm>
              <a:off x="7063595" y="1276597"/>
              <a:ext cx="4388255" cy="4801538"/>
            </a:xfrm>
            <a:prstGeom prst="rect">
              <a:avLst/>
            </a:prstGeom>
          </p:spPr>
          <p:txBody>
            <a:bodyPr/>
            <a:lstStyle/>
            <a:p>
              <a:endParaRPr/>
            </a:p>
          </p:txBody>
        </p:sp>
        <p:sp>
          <p:nvSpPr>
            <p:cNvPr id="6" name="rc6"/>
            <p:cNvSpPr/>
            <p:nvPr/>
          </p:nvSpPr>
          <p:spPr>
            <a:xfrm>
              <a:off x="7063595" y="5205128"/>
              <a:ext cx="2411129"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7" name="rc7"/>
            <p:cNvSpPr/>
            <p:nvPr/>
          </p:nvSpPr>
          <p:spPr>
            <a:xfrm>
              <a:off x="7063595" y="4332121"/>
              <a:ext cx="2604019"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8" name="rc8"/>
            <p:cNvSpPr/>
            <p:nvPr/>
          </p:nvSpPr>
          <p:spPr>
            <a:xfrm>
              <a:off x="7063595" y="3459114"/>
              <a:ext cx="2700465"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9" name="rc9"/>
            <p:cNvSpPr/>
            <p:nvPr/>
          </p:nvSpPr>
          <p:spPr>
            <a:xfrm>
              <a:off x="7063595" y="2586107"/>
              <a:ext cx="2989800"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0" name="rc10"/>
            <p:cNvSpPr/>
            <p:nvPr/>
          </p:nvSpPr>
          <p:spPr>
            <a:xfrm>
              <a:off x="7063595" y="1713100"/>
              <a:ext cx="3086245"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1" name="pl11"/>
            <p:cNvSpPr/>
            <p:nvPr/>
          </p:nvSpPr>
          <p:spPr>
            <a:xfrm flipH="1">
              <a:off x="9908728" y="1276597"/>
              <a:ext cx="0" cy="4801538"/>
            </a:xfrm>
            <a:custGeom>
              <a:rect l="0" t="0" r="0" b="0"/>
              <a:pathLst>
                <a:path h="4801538">
                  <a:moveTo>
                    <a:pt x="0" y="4801538"/>
                  </a:moveTo>
                  <a:lnTo>
                    <a:pt x="0" y="0"/>
                  </a:lnTo>
                  <a:lnTo>
                    <a:pt x="0" y="0"/>
                  </a:lnTo>
                </a:path>
              </a:pathLst>
            </a:custGeom>
            <a:ln w="32521" cap="flat">
              <a:solidFill>
                <a:srgbClr val="2B333A">
                  <a:alpha val="100000"/>
                </a:srgbClr>
              </a:solidFill>
              <a:prstDash val="lgDash"/>
              <a:round/>
            </a:ln>
          </p:spPr>
          <p:txBody>
            <a:bodyPr/>
            <a:lstStyle/>
            <a:p>
              <a:endParaRPr/>
            </a:p>
          </p:txBody>
        </p:sp>
        <p:sp>
          <p:nvSpPr>
            <p:cNvPr id="12" name="tx12"/>
            <p:cNvSpPr/>
            <p:nvPr/>
          </p:nvSpPr>
          <p:spPr>
            <a:xfrm>
              <a:off x="9349456" y="1119136"/>
              <a:ext cx="1147476" cy="127992"/>
            </a:xfrm>
            <a:prstGeom prst="rect">
              <a:avLst/>
            </a:prstGeom>
            <a:noFill/>
          </p:spPr>
          <p:txBody>
            <a:bodyPr wrap="none" lIns="0" tIns="0" rIns="0" bIns="0" anchor="ctr" anchorCtr="1"/>
            <a:lstStyle/>
            <a:p>
              <a:pPr marL="0" marR="0" indent="0" algn="l">
                <a:lnSpc>
                  <a:spcPts val="1103"/>
                </a:lnSpc>
                <a:spcBef>
                  <a:spcPct val="0"/>
                </a:spcBef>
                <a:spcAft>
                  <a:spcPct val="0"/>
                </a:spcAft>
              </a:pPr>
              <a:r>
                <a:rPr sz="1103" b="1">
                  <a:solidFill>
                    <a:srgbClr val="2B333A">
                      <a:alpha val="100000"/>
                    </a:srgbClr>
                  </a:solidFill>
                  <a:latin typeface="Barlow Light"/>
                  <a:cs typeface="Barlow Light"/>
                </a:rPr>
                <a:t>Market Average 6.9</a:t>
              </a:r>
            </a:p>
          </p:txBody>
        </p:sp>
        <p:sp>
          <p:nvSpPr>
            <p:cNvPr id="13" name="tx13"/>
            <p:cNvSpPr/>
            <p:nvPr/>
          </p:nvSpPr>
          <p:spPr>
            <a:xfrm>
              <a:off x="9604173" y="5489615"/>
              <a:ext cx="258896" cy="13771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6.0</a:t>
              </a:r>
            </a:p>
          </p:txBody>
        </p:sp>
        <p:sp>
          <p:nvSpPr>
            <p:cNvPr id="14" name="tx14"/>
            <p:cNvSpPr/>
            <p:nvPr/>
          </p:nvSpPr>
          <p:spPr>
            <a:xfrm>
              <a:off x="9794574" y="4617204"/>
              <a:ext cx="253917"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6.4</a:t>
              </a:r>
            </a:p>
          </p:txBody>
        </p:sp>
        <p:sp>
          <p:nvSpPr>
            <p:cNvPr id="15" name="tx15"/>
            <p:cNvSpPr/>
            <p:nvPr/>
          </p:nvSpPr>
          <p:spPr>
            <a:xfrm>
              <a:off x="9888338" y="3744197"/>
              <a:ext cx="248556"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6.6</a:t>
              </a:r>
            </a:p>
          </p:txBody>
        </p:sp>
        <p:sp>
          <p:nvSpPr>
            <p:cNvPr id="16" name="tx16"/>
            <p:cNvSpPr/>
            <p:nvPr/>
          </p:nvSpPr>
          <p:spPr>
            <a:xfrm>
              <a:off x="10175663" y="2872777"/>
              <a:ext cx="244534" cy="135532"/>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7.2</a:t>
              </a:r>
            </a:p>
          </p:txBody>
        </p:sp>
        <p:sp>
          <p:nvSpPr>
            <p:cNvPr id="17" name="tx17"/>
            <p:cNvSpPr/>
            <p:nvPr/>
          </p:nvSpPr>
          <p:spPr>
            <a:xfrm>
              <a:off x="10272778" y="2001358"/>
              <a:ext cx="245875" cy="13394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7.4</a:t>
              </a:r>
            </a:p>
          </p:txBody>
        </p:sp>
        <p:sp>
          <p:nvSpPr>
            <p:cNvPr id="18" name="rc18"/>
            <p:cNvSpPr/>
            <p:nvPr/>
          </p:nvSpPr>
          <p:spPr>
            <a:xfrm>
              <a:off x="7063595" y="1276597"/>
              <a:ext cx="4388255" cy="4801538"/>
            </a:xfrm>
            <a:prstGeom prst="rect">
              <a:avLst/>
            </a:prstGeom>
          </p:spPr>
          <p:txBody>
            <a:bodyPr/>
            <a:lstStyle/>
            <a:p>
              <a:endParaRPr/>
            </a:p>
          </p:txBody>
        </p:sp>
        <p:sp>
          <p:nvSpPr>
            <p:cNvPr id="19" name="pl19"/>
            <p:cNvSpPr/>
            <p:nvPr/>
          </p:nvSpPr>
          <p:spPr>
            <a:xfrm flipH="1">
              <a:off x="7063595" y="1276597"/>
              <a:ext cx="0" cy="4801538"/>
            </a:xfrm>
            <a:custGeom>
              <a:rect l="0" t="0" r="0" b="0"/>
              <a:pathLst>
                <a:path h="4801538">
                  <a:moveTo>
                    <a:pt x="0" y="4801538"/>
                  </a:moveTo>
                  <a:lnTo>
                    <a:pt x="0" y="0"/>
                  </a:lnTo>
                </a:path>
              </a:pathLst>
            </a:custGeom>
            <a:ln w="13550" cap="flat">
              <a:solidFill>
                <a:srgbClr val="858D96">
                  <a:alpha val="100000"/>
                </a:srgbClr>
              </a:solidFill>
              <a:prstDash val="solid"/>
              <a:round/>
            </a:ln>
          </p:spPr>
          <p:txBody>
            <a:bodyPr/>
            <a:lstStyle/>
            <a:p>
              <a:endParaRPr/>
            </a:p>
          </p:txBody>
        </p:sp>
        <p:sp>
          <p:nvSpPr>
            <p:cNvPr id="20" name="tx20"/>
            <p:cNvSpPr/>
            <p:nvPr/>
          </p:nvSpPr>
          <p:spPr>
            <a:xfrm>
              <a:off x="3076960" y="5428819"/>
              <a:ext cx="3924004"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Altera Digital Health Sunrise (Allscripts) (n=19)</a:t>
              </a:r>
            </a:p>
          </p:txBody>
        </p:sp>
        <p:sp>
          <p:nvSpPr>
            <p:cNvPr id="21" name="tx21"/>
            <p:cNvSpPr/>
            <p:nvPr/>
          </p:nvSpPr>
          <p:spPr>
            <a:xfrm>
              <a:off x="4299618" y="4575457"/>
              <a:ext cx="2701346"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CPSI Evident Thrive EHR (n=28)</a:t>
              </a:r>
            </a:p>
          </p:txBody>
        </p:sp>
        <p:sp>
          <p:nvSpPr>
            <p:cNvPr id="22" name="tx22"/>
            <p:cNvSpPr/>
            <p:nvPr/>
          </p:nvSpPr>
          <p:spPr>
            <a:xfrm>
              <a:off x="776122" y="3683599"/>
              <a:ext cx="6224842"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Cerner Cerner Millennium PowerChart CommunityWorks Clinicals (n=111)</a:t>
              </a:r>
            </a:p>
          </p:txBody>
        </p:sp>
        <p:sp>
          <p:nvSpPr>
            <p:cNvPr id="23" name="tx23"/>
            <p:cNvSpPr/>
            <p:nvPr/>
          </p:nvSpPr>
          <p:spPr>
            <a:xfrm>
              <a:off x="3304343" y="2811386"/>
              <a:ext cx="3696622"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MEDITECH Expanse Acute Care EMR (n=41)</a:t>
              </a:r>
            </a:p>
          </p:txBody>
        </p:sp>
        <p:sp>
          <p:nvSpPr>
            <p:cNvPr id="24" name="tx24"/>
            <p:cNvSpPr/>
            <p:nvPr/>
          </p:nvSpPr>
          <p:spPr>
            <a:xfrm>
              <a:off x="3872084" y="1938379"/>
              <a:ext cx="3128880"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Epic EpicCare Inpatient EMR (n=123)</a:t>
              </a:r>
            </a:p>
          </p:txBody>
        </p:sp>
        <p:sp>
          <p:nvSpPr>
            <p:cNvPr id="25" name="tx25"/>
            <p:cNvSpPr/>
            <p:nvPr/>
          </p:nvSpPr>
          <p:spPr>
            <a:xfrm>
              <a:off x="7028136" y="6140765"/>
              <a:ext cx="70916" cy="142279"/>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1</a:t>
              </a:r>
            </a:p>
          </p:txBody>
        </p:sp>
        <p:sp>
          <p:nvSpPr>
            <p:cNvPr id="26" name="tx26"/>
            <p:cNvSpPr/>
            <p:nvPr/>
          </p:nvSpPr>
          <p:spPr>
            <a:xfrm>
              <a:off x="10868671" y="6137590"/>
              <a:ext cx="105461" cy="14545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9</a:t>
              </a:r>
            </a:p>
          </p:txBody>
        </p:sp>
      </p:grpSp>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1"/>
          <p:cNvSpPr>
            <a:spLocks noGrp="1"/>
          </p:cNvSpPr>
          <p:nvPr>
            <p:ph type="title"/>
          </p:nvPr>
        </p:nvSpPr>
        <p:spPr/>
        <p:txBody>
          <a:bodyPr/>
          <a:lstStyle/>
          <a:p>
            <a:r>
              <a:t>Question Score Breakout</a:t>
            </a:r>
          </a:p>
        </p:txBody>
      </p:sp>
      <p:sp>
        <p:nvSpPr>
          <p:cNvPr id="2" name="SubTitle 2"/>
          <p:cNvSpPr>
            <a:spLocks noGrp="1"/>
          </p:cNvSpPr>
          <p:nvPr>
            <p:ph type="subTitle" idx="13"/>
          </p:nvPr>
        </p:nvSpPr>
        <p:spPr/>
        <p:txBody>
          <a:bodyPr/>
          <a:lstStyle/>
          <a:p>
            <a:r>
              <a:t>Executive Involvement</a:t>
            </a:r>
          </a:p>
        </p:txBody>
      </p:sp>
      <p:grpSp>
        <p:nvGrpSpPr>
          <p:cNvPr id="27" name="grp2"/>
          <p:cNvGrpSpPr/>
          <p:nvPr/>
        </p:nvGrpSpPr>
        <p:grpSpPr>
          <a:xfrm>
            <a:off x="548640" y="1207008"/>
            <a:ext cx="10972800" cy="5303520"/>
            <a:chOff x="548640" y="1207008"/>
            <a:chExt cx="10972800" cy="5303520"/>
          </a:xfrm>
        </p:grpSpPr>
        <p:sp>
          <p:nvSpPr>
            <p:cNvPr id="4" name="rc4"/>
            <p:cNvSpPr/>
            <p:nvPr/>
          </p:nvSpPr>
          <p:spPr>
            <a:xfrm>
              <a:off x="548640" y="1207008"/>
              <a:ext cx="10972799" cy="5303520"/>
            </a:xfrm>
            <a:prstGeom prst="rect">
              <a:avLst/>
            </a:prstGeom>
          </p:spPr>
          <p:txBody>
            <a:bodyPr/>
            <a:lstStyle/>
            <a:p>
              <a:endParaRPr/>
            </a:p>
          </p:txBody>
        </p:sp>
        <p:sp>
          <p:nvSpPr>
            <p:cNvPr id="5" name="rc5"/>
            <p:cNvSpPr/>
            <p:nvPr/>
          </p:nvSpPr>
          <p:spPr>
            <a:xfrm>
              <a:off x="7107079" y="1276597"/>
              <a:ext cx="4344770" cy="4801538"/>
            </a:xfrm>
            <a:prstGeom prst="rect">
              <a:avLst/>
            </a:prstGeom>
          </p:spPr>
          <p:txBody>
            <a:bodyPr/>
            <a:lstStyle/>
            <a:p>
              <a:endParaRPr/>
            </a:p>
          </p:txBody>
        </p:sp>
        <p:sp>
          <p:nvSpPr>
            <p:cNvPr id="6" name="rc6"/>
            <p:cNvSpPr/>
            <p:nvPr/>
          </p:nvSpPr>
          <p:spPr>
            <a:xfrm>
              <a:off x="7107079" y="5205128"/>
              <a:ext cx="2721449"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7" name="rc7"/>
            <p:cNvSpPr/>
            <p:nvPr/>
          </p:nvSpPr>
          <p:spPr>
            <a:xfrm>
              <a:off x="7107079" y="4332121"/>
              <a:ext cx="2816939"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8" name="rc8"/>
            <p:cNvSpPr/>
            <p:nvPr/>
          </p:nvSpPr>
          <p:spPr>
            <a:xfrm>
              <a:off x="7107079" y="3459114"/>
              <a:ext cx="2816939"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9" name="rc9"/>
            <p:cNvSpPr/>
            <p:nvPr/>
          </p:nvSpPr>
          <p:spPr>
            <a:xfrm>
              <a:off x="7107079" y="2586107"/>
              <a:ext cx="3294386"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0" name="rc10"/>
            <p:cNvSpPr/>
            <p:nvPr/>
          </p:nvSpPr>
          <p:spPr>
            <a:xfrm>
              <a:off x="7107079" y="1713100"/>
              <a:ext cx="3294386"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1" name="pl11"/>
            <p:cNvSpPr/>
            <p:nvPr/>
          </p:nvSpPr>
          <p:spPr>
            <a:xfrm flipH="1">
              <a:off x="10162743" y="1276597"/>
              <a:ext cx="0" cy="4801538"/>
            </a:xfrm>
            <a:custGeom>
              <a:rect l="0" t="0" r="0" b="0"/>
              <a:pathLst>
                <a:path h="4801538">
                  <a:moveTo>
                    <a:pt x="0" y="4801538"/>
                  </a:moveTo>
                  <a:lnTo>
                    <a:pt x="0" y="0"/>
                  </a:lnTo>
                  <a:lnTo>
                    <a:pt x="0" y="0"/>
                  </a:lnTo>
                </a:path>
              </a:pathLst>
            </a:custGeom>
            <a:ln w="32521" cap="flat">
              <a:solidFill>
                <a:srgbClr val="2B333A">
                  <a:alpha val="100000"/>
                </a:srgbClr>
              </a:solidFill>
              <a:prstDash val="lgDash"/>
              <a:round/>
            </a:ln>
          </p:spPr>
          <p:txBody>
            <a:bodyPr/>
            <a:lstStyle/>
            <a:p>
              <a:endParaRPr/>
            </a:p>
          </p:txBody>
        </p:sp>
        <p:sp>
          <p:nvSpPr>
            <p:cNvPr id="12" name="tx12"/>
            <p:cNvSpPr/>
            <p:nvPr/>
          </p:nvSpPr>
          <p:spPr>
            <a:xfrm>
              <a:off x="9585913" y="1120327"/>
              <a:ext cx="1144109" cy="126801"/>
            </a:xfrm>
            <a:prstGeom prst="rect">
              <a:avLst/>
            </a:prstGeom>
            <a:noFill/>
          </p:spPr>
          <p:txBody>
            <a:bodyPr wrap="none" lIns="0" tIns="0" rIns="0" bIns="0" anchor="ctr" anchorCtr="1"/>
            <a:lstStyle/>
            <a:p>
              <a:pPr marL="0" marR="0" indent="0" algn="l">
                <a:lnSpc>
                  <a:spcPts val="1103"/>
                </a:lnSpc>
                <a:spcBef>
                  <a:spcPct val="0"/>
                </a:spcBef>
                <a:spcAft>
                  <a:spcPct val="0"/>
                </a:spcAft>
              </a:pPr>
              <a:r>
                <a:rPr sz="1103" b="1">
                  <a:solidFill>
                    <a:srgbClr val="2B333A">
                      <a:alpha val="100000"/>
                    </a:srgbClr>
                  </a:solidFill>
                  <a:latin typeface="Barlow Light"/>
                  <a:cs typeface="Barlow Light"/>
                </a:rPr>
                <a:t>Market Average 7.4</a:t>
              </a:r>
            </a:p>
          </p:txBody>
        </p:sp>
        <p:sp>
          <p:nvSpPr>
            <p:cNvPr id="13" name="tx13"/>
            <p:cNvSpPr/>
            <p:nvPr/>
          </p:nvSpPr>
          <p:spPr>
            <a:xfrm>
              <a:off x="9948786" y="5490211"/>
              <a:ext cx="240513"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6.7</a:t>
              </a:r>
            </a:p>
          </p:txBody>
        </p:sp>
        <p:sp>
          <p:nvSpPr>
            <p:cNvPr id="14" name="tx14"/>
            <p:cNvSpPr/>
            <p:nvPr/>
          </p:nvSpPr>
          <p:spPr>
            <a:xfrm>
              <a:off x="10049254" y="4617204"/>
              <a:ext cx="250470"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6.9</a:t>
              </a:r>
            </a:p>
          </p:txBody>
        </p:sp>
        <p:sp>
          <p:nvSpPr>
            <p:cNvPr id="15" name="tx15"/>
            <p:cNvSpPr/>
            <p:nvPr/>
          </p:nvSpPr>
          <p:spPr>
            <a:xfrm>
              <a:off x="10049254" y="3744197"/>
              <a:ext cx="250470"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6.9</a:t>
              </a:r>
            </a:p>
          </p:txBody>
        </p:sp>
        <p:sp>
          <p:nvSpPr>
            <p:cNvPr id="16" name="tx16"/>
            <p:cNvSpPr/>
            <p:nvPr/>
          </p:nvSpPr>
          <p:spPr>
            <a:xfrm>
              <a:off x="10522680" y="2871190"/>
              <a:ext cx="242428"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7.9</a:t>
              </a:r>
            </a:p>
          </p:txBody>
        </p:sp>
        <p:sp>
          <p:nvSpPr>
            <p:cNvPr id="17" name="tx17"/>
            <p:cNvSpPr/>
            <p:nvPr/>
          </p:nvSpPr>
          <p:spPr>
            <a:xfrm>
              <a:off x="10522680" y="1998183"/>
              <a:ext cx="242428"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7.9</a:t>
              </a:r>
            </a:p>
          </p:txBody>
        </p:sp>
        <p:sp>
          <p:nvSpPr>
            <p:cNvPr id="18" name="rc18"/>
            <p:cNvSpPr/>
            <p:nvPr/>
          </p:nvSpPr>
          <p:spPr>
            <a:xfrm>
              <a:off x="7107079" y="1276597"/>
              <a:ext cx="4344770" cy="4801538"/>
            </a:xfrm>
            <a:prstGeom prst="rect">
              <a:avLst/>
            </a:prstGeom>
          </p:spPr>
          <p:txBody>
            <a:bodyPr/>
            <a:lstStyle/>
            <a:p>
              <a:endParaRPr/>
            </a:p>
          </p:txBody>
        </p:sp>
        <p:sp>
          <p:nvSpPr>
            <p:cNvPr id="19" name="pl19"/>
            <p:cNvSpPr/>
            <p:nvPr/>
          </p:nvSpPr>
          <p:spPr>
            <a:xfrm flipH="1">
              <a:off x="7107079" y="1276597"/>
              <a:ext cx="0" cy="4801538"/>
            </a:xfrm>
            <a:custGeom>
              <a:rect l="0" t="0" r="0" b="0"/>
              <a:pathLst>
                <a:path h="4801538">
                  <a:moveTo>
                    <a:pt x="0" y="4801538"/>
                  </a:moveTo>
                  <a:lnTo>
                    <a:pt x="0" y="0"/>
                  </a:lnTo>
                </a:path>
              </a:pathLst>
            </a:custGeom>
            <a:ln w="13550" cap="flat">
              <a:solidFill>
                <a:srgbClr val="858D96">
                  <a:alpha val="100000"/>
                </a:srgbClr>
              </a:solidFill>
              <a:prstDash val="solid"/>
              <a:round/>
            </a:ln>
          </p:spPr>
          <p:txBody>
            <a:bodyPr/>
            <a:lstStyle/>
            <a:p>
              <a:endParaRPr/>
            </a:p>
          </p:txBody>
        </p:sp>
        <p:sp>
          <p:nvSpPr>
            <p:cNvPr id="20" name="tx20"/>
            <p:cNvSpPr/>
            <p:nvPr/>
          </p:nvSpPr>
          <p:spPr>
            <a:xfrm>
              <a:off x="4344932" y="5448464"/>
              <a:ext cx="2699517"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CPSI Evident Thrive EHR (n=25)</a:t>
              </a:r>
            </a:p>
          </p:txBody>
        </p:sp>
        <p:sp>
          <p:nvSpPr>
            <p:cNvPr id="21" name="tx21"/>
            <p:cNvSpPr/>
            <p:nvPr/>
          </p:nvSpPr>
          <p:spPr>
            <a:xfrm>
              <a:off x="776122" y="4556606"/>
              <a:ext cx="6268327"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Cerner Cerner Millennium PowerChart CommunityWorks Clinicals (n=101)</a:t>
              </a:r>
            </a:p>
          </p:txBody>
        </p:sp>
        <p:sp>
          <p:nvSpPr>
            <p:cNvPr id="22" name="tx22"/>
            <p:cNvSpPr/>
            <p:nvPr/>
          </p:nvSpPr>
          <p:spPr>
            <a:xfrm>
              <a:off x="3120851" y="3682805"/>
              <a:ext cx="3923597"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Altera Digital Health Sunrise (Allscripts) (n=18)</a:t>
              </a:r>
            </a:p>
          </p:txBody>
        </p:sp>
        <p:sp>
          <p:nvSpPr>
            <p:cNvPr id="23" name="tx23"/>
            <p:cNvSpPr/>
            <p:nvPr/>
          </p:nvSpPr>
          <p:spPr>
            <a:xfrm>
              <a:off x="3321208" y="2811386"/>
              <a:ext cx="3723241"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MEDITECH Expanse Acute Care EMR (n=35)</a:t>
              </a:r>
            </a:p>
          </p:txBody>
        </p:sp>
        <p:sp>
          <p:nvSpPr>
            <p:cNvPr id="24" name="tx24"/>
            <p:cNvSpPr/>
            <p:nvPr/>
          </p:nvSpPr>
          <p:spPr>
            <a:xfrm>
              <a:off x="3907238" y="1938379"/>
              <a:ext cx="3137211"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Epic EpicCare Inpatient EMR (n=108)</a:t>
              </a:r>
            </a:p>
          </p:txBody>
        </p:sp>
        <p:sp>
          <p:nvSpPr>
            <p:cNvPr id="25" name="tx25"/>
            <p:cNvSpPr/>
            <p:nvPr/>
          </p:nvSpPr>
          <p:spPr>
            <a:xfrm>
              <a:off x="7071621" y="6140765"/>
              <a:ext cx="70916" cy="142279"/>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1</a:t>
              </a:r>
            </a:p>
          </p:txBody>
        </p:sp>
        <p:sp>
          <p:nvSpPr>
            <p:cNvPr id="26" name="tx26"/>
            <p:cNvSpPr/>
            <p:nvPr/>
          </p:nvSpPr>
          <p:spPr>
            <a:xfrm>
              <a:off x="10873928" y="6137590"/>
              <a:ext cx="105461" cy="14545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9</a:t>
              </a:r>
            </a:p>
          </p:txBody>
        </p:sp>
      </p:grpSp>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1"/>
          <p:cNvSpPr>
            <a:spLocks noGrp="1"/>
          </p:cNvSpPr>
          <p:nvPr>
            <p:ph type="title"/>
          </p:nvPr>
        </p:nvSpPr>
        <p:spPr/>
        <p:txBody>
          <a:bodyPr/>
          <a:lstStyle/>
          <a:p>
            <a:r>
              <a:t>Question Score Breakout</a:t>
            </a:r>
          </a:p>
        </p:txBody>
      </p:sp>
      <p:sp>
        <p:nvSpPr>
          <p:cNvPr id="2" name="SubTitle 2"/>
          <p:cNvSpPr>
            <a:spLocks noGrp="1"/>
          </p:cNvSpPr>
          <p:nvPr>
            <p:ph type="subTitle" idx="13"/>
          </p:nvPr>
        </p:nvSpPr>
        <p:spPr/>
        <p:txBody>
          <a:bodyPr/>
          <a:lstStyle/>
          <a:p>
            <a:r>
              <a:t>Forecasted Overall Satisfaction</a:t>
            </a:r>
          </a:p>
        </p:txBody>
      </p:sp>
      <p:grpSp>
        <p:nvGrpSpPr>
          <p:cNvPr id="27" name="grp2"/>
          <p:cNvGrpSpPr/>
          <p:nvPr/>
        </p:nvGrpSpPr>
        <p:grpSpPr>
          <a:xfrm>
            <a:off x="548640" y="1207008"/>
            <a:ext cx="10972800" cy="5303520"/>
            <a:chOff x="548640" y="1207008"/>
            <a:chExt cx="10972800" cy="5303520"/>
          </a:xfrm>
        </p:grpSpPr>
        <p:sp>
          <p:nvSpPr>
            <p:cNvPr id="4" name="rc4"/>
            <p:cNvSpPr/>
            <p:nvPr/>
          </p:nvSpPr>
          <p:spPr>
            <a:xfrm>
              <a:off x="548640" y="1207008"/>
              <a:ext cx="10972799" cy="5303520"/>
            </a:xfrm>
            <a:prstGeom prst="rect">
              <a:avLst/>
            </a:prstGeom>
          </p:spPr>
          <p:txBody>
            <a:bodyPr/>
            <a:lstStyle/>
            <a:p>
              <a:endParaRPr/>
            </a:p>
          </p:txBody>
        </p:sp>
        <p:sp>
          <p:nvSpPr>
            <p:cNvPr id="5" name="rc5"/>
            <p:cNvSpPr/>
            <p:nvPr/>
          </p:nvSpPr>
          <p:spPr>
            <a:xfrm>
              <a:off x="7139591" y="1276597"/>
              <a:ext cx="4312259" cy="4801538"/>
            </a:xfrm>
            <a:prstGeom prst="rect">
              <a:avLst/>
            </a:prstGeom>
          </p:spPr>
          <p:txBody>
            <a:bodyPr/>
            <a:lstStyle/>
            <a:p>
              <a:endParaRPr/>
            </a:p>
          </p:txBody>
        </p:sp>
        <p:sp>
          <p:nvSpPr>
            <p:cNvPr id="6" name="rc6"/>
            <p:cNvSpPr/>
            <p:nvPr/>
          </p:nvSpPr>
          <p:spPr>
            <a:xfrm>
              <a:off x="7139591" y="5205128"/>
              <a:ext cx="2464148"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7" name="rc7"/>
            <p:cNvSpPr/>
            <p:nvPr/>
          </p:nvSpPr>
          <p:spPr>
            <a:xfrm>
              <a:off x="7139591" y="4332121"/>
              <a:ext cx="2606310"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8" name="rc8"/>
            <p:cNvSpPr/>
            <p:nvPr/>
          </p:nvSpPr>
          <p:spPr>
            <a:xfrm>
              <a:off x="7139591" y="3459114"/>
              <a:ext cx="2653697"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9" name="rc9"/>
            <p:cNvSpPr/>
            <p:nvPr/>
          </p:nvSpPr>
          <p:spPr>
            <a:xfrm>
              <a:off x="7139591" y="2586107"/>
              <a:ext cx="3174959"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0" name="rc10"/>
            <p:cNvSpPr/>
            <p:nvPr/>
          </p:nvSpPr>
          <p:spPr>
            <a:xfrm>
              <a:off x="7139591" y="1713100"/>
              <a:ext cx="3364509"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1" name="pl11"/>
            <p:cNvSpPr/>
            <p:nvPr/>
          </p:nvSpPr>
          <p:spPr>
            <a:xfrm flipH="1">
              <a:off x="10172389" y="1276597"/>
              <a:ext cx="0" cy="4801538"/>
            </a:xfrm>
            <a:custGeom>
              <a:rect l="0" t="0" r="0" b="0"/>
              <a:pathLst>
                <a:path h="4801538">
                  <a:moveTo>
                    <a:pt x="0" y="4801538"/>
                  </a:moveTo>
                  <a:lnTo>
                    <a:pt x="0" y="0"/>
                  </a:lnTo>
                  <a:lnTo>
                    <a:pt x="0" y="0"/>
                  </a:lnTo>
                </a:path>
              </a:pathLst>
            </a:custGeom>
            <a:ln w="32521" cap="flat">
              <a:solidFill>
                <a:srgbClr val="2B333A">
                  <a:alpha val="100000"/>
                </a:srgbClr>
              </a:solidFill>
              <a:prstDash val="lgDash"/>
              <a:round/>
            </a:ln>
          </p:spPr>
          <p:txBody>
            <a:bodyPr/>
            <a:lstStyle/>
            <a:p>
              <a:endParaRPr/>
            </a:p>
          </p:txBody>
        </p:sp>
        <p:sp>
          <p:nvSpPr>
            <p:cNvPr id="12" name="tx12"/>
            <p:cNvSpPr/>
            <p:nvPr/>
          </p:nvSpPr>
          <p:spPr>
            <a:xfrm>
              <a:off x="9576641" y="1120327"/>
              <a:ext cx="1144109" cy="126801"/>
            </a:xfrm>
            <a:prstGeom prst="rect">
              <a:avLst/>
            </a:prstGeom>
            <a:noFill/>
          </p:spPr>
          <p:txBody>
            <a:bodyPr wrap="none" lIns="0" tIns="0" rIns="0" bIns="0" anchor="ctr" anchorCtr="1"/>
            <a:lstStyle/>
            <a:p>
              <a:pPr marL="0" marR="0" indent="0" algn="l">
                <a:lnSpc>
                  <a:spcPts val="1103"/>
                </a:lnSpc>
                <a:spcBef>
                  <a:spcPct val="0"/>
                </a:spcBef>
                <a:spcAft>
                  <a:spcPct val="0"/>
                </a:spcAft>
              </a:pPr>
              <a:r>
                <a:rPr sz="1103" b="1">
                  <a:solidFill>
                    <a:srgbClr val="2B333A">
                      <a:alpha val="100000"/>
                    </a:srgbClr>
                  </a:solidFill>
                  <a:latin typeface="Barlow Light"/>
                  <a:cs typeface="Barlow Light"/>
                </a:rPr>
                <a:t>Market Average 7.4</a:t>
              </a:r>
            </a:p>
          </p:txBody>
        </p:sp>
        <p:sp>
          <p:nvSpPr>
            <p:cNvPr id="13" name="tx13"/>
            <p:cNvSpPr/>
            <p:nvPr/>
          </p:nvSpPr>
          <p:spPr>
            <a:xfrm>
              <a:off x="9730028" y="5490211"/>
              <a:ext cx="252577"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6.2</a:t>
              </a:r>
            </a:p>
          </p:txBody>
        </p:sp>
        <p:sp>
          <p:nvSpPr>
            <p:cNvPr id="14" name="tx14"/>
            <p:cNvSpPr/>
            <p:nvPr/>
          </p:nvSpPr>
          <p:spPr>
            <a:xfrm>
              <a:off x="9870084" y="4617204"/>
              <a:ext cx="248364"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6.5</a:t>
              </a:r>
            </a:p>
          </p:txBody>
        </p:sp>
        <p:sp>
          <p:nvSpPr>
            <p:cNvPr id="15" name="tx15"/>
            <p:cNvSpPr/>
            <p:nvPr/>
          </p:nvSpPr>
          <p:spPr>
            <a:xfrm>
              <a:off x="9917567" y="3744197"/>
              <a:ext cx="248556"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6.6</a:t>
              </a:r>
            </a:p>
          </p:txBody>
        </p:sp>
        <p:sp>
          <p:nvSpPr>
            <p:cNvPr id="16" name="tx16"/>
            <p:cNvSpPr/>
            <p:nvPr/>
          </p:nvSpPr>
          <p:spPr>
            <a:xfrm>
              <a:off x="10430787" y="2874365"/>
              <a:ext cx="232470" cy="13394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7.7</a:t>
              </a:r>
            </a:p>
          </p:txBody>
        </p:sp>
        <p:sp>
          <p:nvSpPr>
            <p:cNvPr id="17" name="tx17"/>
            <p:cNvSpPr/>
            <p:nvPr/>
          </p:nvSpPr>
          <p:spPr>
            <a:xfrm>
              <a:off x="10613826" y="1997984"/>
              <a:ext cx="219449"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8.1</a:t>
              </a:r>
            </a:p>
          </p:txBody>
        </p:sp>
        <p:sp>
          <p:nvSpPr>
            <p:cNvPr id="18" name="rc18"/>
            <p:cNvSpPr/>
            <p:nvPr/>
          </p:nvSpPr>
          <p:spPr>
            <a:xfrm>
              <a:off x="7139591" y="1276597"/>
              <a:ext cx="4312259" cy="4801538"/>
            </a:xfrm>
            <a:prstGeom prst="rect">
              <a:avLst/>
            </a:prstGeom>
          </p:spPr>
          <p:txBody>
            <a:bodyPr/>
            <a:lstStyle/>
            <a:p>
              <a:endParaRPr/>
            </a:p>
          </p:txBody>
        </p:sp>
        <p:sp>
          <p:nvSpPr>
            <p:cNvPr id="19" name="pl19"/>
            <p:cNvSpPr/>
            <p:nvPr/>
          </p:nvSpPr>
          <p:spPr>
            <a:xfrm flipH="1">
              <a:off x="7139591" y="1276597"/>
              <a:ext cx="0" cy="4801538"/>
            </a:xfrm>
            <a:custGeom>
              <a:rect l="0" t="0" r="0" b="0"/>
              <a:pathLst>
                <a:path h="4801538">
                  <a:moveTo>
                    <a:pt x="0" y="4801538"/>
                  </a:moveTo>
                  <a:lnTo>
                    <a:pt x="0" y="0"/>
                  </a:lnTo>
                </a:path>
              </a:pathLst>
            </a:custGeom>
            <a:ln w="13550" cap="flat">
              <a:solidFill>
                <a:srgbClr val="858D96">
                  <a:alpha val="100000"/>
                </a:srgbClr>
              </a:solidFill>
              <a:prstDash val="solid"/>
              <a:round/>
            </a:ln>
          </p:spPr>
          <p:txBody>
            <a:bodyPr/>
            <a:lstStyle/>
            <a:p>
              <a:endParaRPr/>
            </a:p>
          </p:txBody>
        </p:sp>
        <p:sp>
          <p:nvSpPr>
            <p:cNvPr id="20" name="tx20"/>
            <p:cNvSpPr/>
            <p:nvPr/>
          </p:nvSpPr>
          <p:spPr>
            <a:xfrm>
              <a:off x="3154989" y="5428819"/>
              <a:ext cx="3921972"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Altera Digital Health Sunrise (Allscripts) (n=16)</a:t>
              </a:r>
            </a:p>
          </p:txBody>
        </p:sp>
        <p:sp>
          <p:nvSpPr>
            <p:cNvPr id="21" name="tx21"/>
            <p:cNvSpPr/>
            <p:nvPr/>
          </p:nvSpPr>
          <p:spPr>
            <a:xfrm>
              <a:off x="4377444" y="4575457"/>
              <a:ext cx="2699517"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CPSI Evident Thrive EHR (n=25)</a:t>
              </a:r>
            </a:p>
          </p:txBody>
        </p:sp>
        <p:sp>
          <p:nvSpPr>
            <p:cNvPr id="22" name="tx22"/>
            <p:cNvSpPr/>
            <p:nvPr/>
          </p:nvSpPr>
          <p:spPr>
            <a:xfrm>
              <a:off x="776122" y="3683599"/>
              <a:ext cx="6300839"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Cerner Cerner Millennium PowerChart CommunityWorks Clinicals (n=106)</a:t>
              </a:r>
            </a:p>
          </p:txBody>
        </p:sp>
        <p:sp>
          <p:nvSpPr>
            <p:cNvPr id="23" name="tx23"/>
            <p:cNvSpPr/>
            <p:nvPr/>
          </p:nvSpPr>
          <p:spPr>
            <a:xfrm>
              <a:off x="3336855" y="2811386"/>
              <a:ext cx="3740106"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MEDITECH Expanse Acute Care EMR (n=40)</a:t>
              </a:r>
            </a:p>
          </p:txBody>
        </p:sp>
        <p:sp>
          <p:nvSpPr>
            <p:cNvPr id="24" name="tx24"/>
            <p:cNvSpPr/>
            <p:nvPr/>
          </p:nvSpPr>
          <p:spPr>
            <a:xfrm>
              <a:off x="3948081" y="1938379"/>
              <a:ext cx="3128880"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Epic EpicCare Inpatient EMR (n=123)</a:t>
              </a:r>
            </a:p>
          </p:txBody>
        </p:sp>
        <p:sp>
          <p:nvSpPr>
            <p:cNvPr id="25" name="tx25"/>
            <p:cNvSpPr/>
            <p:nvPr/>
          </p:nvSpPr>
          <p:spPr>
            <a:xfrm>
              <a:off x="7104133" y="6140765"/>
              <a:ext cx="70916" cy="142279"/>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1</a:t>
              </a:r>
            </a:p>
          </p:txBody>
        </p:sp>
        <p:sp>
          <p:nvSpPr>
            <p:cNvPr id="26" name="tx26"/>
            <p:cNvSpPr/>
            <p:nvPr/>
          </p:nvSpPr>
          <p:spPr>
            <a:xfrm>
              <a:off x="10877858" y="6137590"/>
              <a:ext cx="105461" cy="14545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9</a:t>
              </a:r>
            </a:p>
          </p:txBody>
        </p:sp>
      </p:grpSp>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1"/>
          <p:cNvSpPr>
            <a:spLocks noGrp="1"/>
          </p:cNvSpPr>
          <p:nvPr>
            <p:ph type="title"/>
          </p:nvPr>
        </p:nvSpPr>
        <p:spPr/>
        <p:txBody>
          <a:bodyPr/>
          <a:lstStyle/>
          <a:p>
            <a:r>
              <a:t>Question Score Breakout</a:t>
            </a:r>
          </a:p>
        </p:txBody>
      </p:sp>
      <p:sp>
        <p:nvSpPr>
          <p:cNvPr id="2" name="SubTitle 2"/>
          <p:cNvSpPr>
            <a:spLocks noGrp="1"/>
          </p:cNvSpPr>
          <p:nvPr>
            <p:ph type="subTitle" idx="13"/>
          </p:nvPr>
        </p:nvSpPr>
        <p:spPr/>
        <p:txBody>
          <a:bodyPr/>
          <a:lstStyle/>
          <a:p>
            <a:r>
              <a:t>Likely to Recommend</a:t>
            </a:r>
          </a:p>
        </p:txBody>
      </p:sp>
      <p:grpSp>
        <p:nvGrpSpPr>
          <p:cNvPr id="27" name="grp2"/>
          <p:cNvGrpSpPr/>
          <p:nvPr/>
        </p:nvGrpSpPr>
        <p:grpSpPr>
          <a:xfrm>
            <a:off x="548640" y="1207008"/>
            <a:ext cx="10972800" cy="5303520"/>
            <a:chOff x="548640" y="1207008"/>
            <a:chExt cx="10972800" cy="5303520"/>
          </a:xfrm>
        </p:grpSpPr>
        <p:sp>
          <p:nvSpPr>
            <p:cNvPr id="4" name="rc4"/>
            <p:cNvSpPr/>
            <p:nvPr/>
          </p:nvSpPr>
          <p:spPr>
            <a:xfrm>
              <a:off x="548640" y="1207008"/>
              <a:ext cx="10972799" cy="5303520"/>
            </a:xfrm>
            <a:prstGeom prst="rect">
              <a:avLst/>
            </a:prstGeom>
          </p:spPr>
          <p:txBody>
            <a:bodyPr/>
            <a:lstStyle/>
            <a:p>
              <a:endParaRPr/>
            </a:p>
          </p:txBody>
        </p:sp>
        <p:sp>
          <p:nvSpPr>
            <p:cNvPr id="5" name="rc5"/>
            <p:cNvSpPr/>
            <p:nvPr/>
          </p:nvSpPr>
          <p:spPr>
            <a:xfrm>
              <a:off x="7100374" y="1276597"/>
              <a:ext cx="4351476" cy="4801538"/>
            </a:xfrm>
            <a:prstGeom prst="rect">
              <a:avLst/>
            </a:prstGeom>
          </p:spPr>
          <p:txBody>
            <a:bodyPr/>
            <a:lstStyle/>
            <a:p>
              <a:endParaRPr/>
            </a:p>
          </p:txBody>
        </p:sp>
        <p:sp>
          <p:nvSpPr>
            <p:cNvPr id="6" name="rc6"/>
            <p:cNvSpPr/>
            <p:nvPr/>
          </p:nvSpPr>
          <p:spPr>
            <a:xfrm>
              <a:off x="7100374" y="5205128"/>
              <a:ext cx="1673644"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7" name="rc7"/>
            <p:cNvSpPr/>
            <p:nvPr/>
          </p:nvSpPr>
          <p:spPr>
            <a:xfrm>
              <a:off x="7100374" y="4332121"/>
              <a:ext cx="2343102"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8" name="rc8"/>
            <p:cNvSpPr/>
            <p:nvPr/>
          </p:nvSpPr>
          <p:spPr>
            <a:xfrm>
              <a:off x="7100374" y="3459114"/>
              <a:ext cx="2486558"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9" name="rc9"/>
            <p:cNvSpPr/>
            <p:nvPr/>
          </p:nvSpPr>
          <p:spPr>
            <a:xfrm>
              <a:off x="7100374" y="2586107"/>
              <a:ext cx="3108197"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0" name="rc10"/>
            <p:cNvSpPr/>
            <p:nvPr/>
          </p:nvSpPr>
          <p:spPr>
            <a:xfrm>
              <a:off x="7100374" y="1713100"/>
              <a:ext cx="3586381"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1" name="pl11"/>
            <p:cNvSpPr/>
            <p:nvPr/>
          </p:nvSpPr>
          <p:spPr>
            <a:xfrm flipH="1">
              <a:off x="10065116" y="1276597"/>
              <a:ext cx="0" cy="4801538"/>
            </a:xfrm>
            <a:custGeom>
              <a:rect l="0" t="0" r="0" b="0"/>
              <a:pathLst>
                <a:path h="4801538">
                  <a:moveTo>
                    <a:pt x="0" y="4801538"/>
                  </a:moveTo>
                  <a:lnTo>
                    <a:pt x="0" y="0"/>
                  </a:lnTo>
                  <a:lnTo>
                    <a:pt x="0" y="0"/>
                  </a:lnTo>
                </a:path>
              </a:pathLst>
            </a:custGeom>
            <a:ln w="32521" cap="flat">
              <a:solidFill>
                <a:srgbClr val="2B333A">
                  <a:alpha val="100000"/>
                </a:srgbClr>
              </a:solidFill>
              <a:prstDash val="lgDash"/>
              <a:round/>
            </a:ln>
          </p:spPr>
          <p:txBody>
            <a:bodyPr/>
            <a:lstStyle/>
            <a:p>
              <a:endParaRPr/>
            </a:p>
          </p:txBody>
        </p:sp>
        <p:sp>
          <p:nvSpPr>
            <p:cNvPr id="12" name="tx12"/>
            <p:cNvSpPr/>
            <p:nvPr/>
          </p:nvSpPr>
          <p:spPr>
            <a:xfrm>
              <a:off x="9479207" y="1119136"/>
              <a:ext cx="1143127" cy="127992"/>
            </a:xfrm>
            <a:prstGeom prst="rect">
              <a:avLst/>
            </a:prstGeom>
            <a:noFill/>
          </p:spPr>
          <p:txBody>
            <a:bodyPr wrap="none" lIns="0" tIns="0" rIns="0" bIns="0" anchor="ctr" anchorCtr="1"/>
            <a:lstStyle/>
            <a:p>
              <a:pPr marL="0" marR="0" indent="0" algn="l">
                <a:lnSpc>
                  <a:spcPts val="1103"/>
                </a:lnSpc>
                <a:spcBef>
                  <a:spcPct val="0"/>
                </a:spcBef>
                <a:spcAft>
                  <a:spcPct val="0"/>
                </a:spcAft>
              </a:pPr>
              <a:r>
                <a:rPr sz="1103" b="1">
                  <a:solidFill>
                    <a:srgbClr val="2B333A">
                      <a:alpha val="100000"/>
                    </a:srgbClr>
                  </a:solidFill>
                  <a:latin typeface="Barlow Light"/>
                  <a:cs typeface="Barlow Light"/>
                </a:rPr>
                <a:t>Market Average 7.2</a:t>
              </a:r>
            </a:p>
          </p:txBody>
        </p:sp>
        <p:sp>
          <p:nvSpPr>
            <p:cNvPr id="13" name="tx13"/>
            <p:cNvSpPr/>
            <p:nvPr/>
          </p:nvSpPr>
          <p:spPr>
            <a:xfrm>
              <a:off x="8900882" y="5491798"/>
              <a:ext cx="253726" cy="135532"/>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4.5</a:t>
              </a:r>
            </a:p>
          </p:txBody>
        </p:sp>
        <p:sp>
          <p:nvSpPr>
            <p:cNvPr id="14" name="tx14"/>
            <p:cNvSpPr/>
            <p:nvPr/>
          </p:nvSpPr>
          <p:spPr>
            <a:xfrm>
              <a:off x="9568616" y="4617204"/>
              <a:ext cx="250279"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5.9</a:t>
              </a:r>
            </a:p>
          </p:txBody>
        </p:sp>
        <p:sp>
          <p:nvSpPr>
            <p:cNvPr id="15" name="tx15"/>
            <p:cNvSpPr/>
            <p:nvPr/>
          </p:nvSpPr>
          <p:spPr>
            <a:xfrm>
              <a:off x="9713221" y="3744197"/>
              <a:ext cx="252577"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6.2</a:t>
              </a:r>
            </a:p>
          </p:txBody>
        </p:sp>
        <p:sp>
          <p:nvSpPr>
            <p:cNvPr id="16" name="tx16"/>
            <p:cNvSpPr/>
            <p:nvPr/>
          </p:nvSpPr>
          <p:spPr>
            <a:xfrm>
              <a:off x="10328732" y="2872777"/>
              <a:ext cx="240321" cy="135532"/>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7.5</a:t>
              </a:r>
            </a:p>
          </p:txBody>
        </p:sp>
        <p:sp>
          <p:nvSpPr>
            <p:cNvPr id="17" name="tx17"/>
            <p:cNvSpPr/>
            <p:nvPr/>
          </p:nvSpPr>
          <p:spPr>
            <a:xfrm>
              <a:off x="10811704" y="1997984"/>
              <a:ext cx="249896"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8.5</a:t>
              </a:r>
            </a:p>
          </p:txBody>
        </p:sp>
        <p:sp>
          <p:nvSpPr>
            <p:cNvPr id="18" name="rc18"/>
            <p:cNvSpPr/>
            <p:nvPr/>
          </p:nvSpPr>
          <p:spPr>
            <a:xfrm>
              <a:off x="7100374" y="1276597"/>
              <a:ext cx="4351476" cy="4801538"/>
            </a:xfrm>
            <a:prstGeom prst="rect">
              <a:avLst/>
            </a:prstGeom>
          </p:spPr>
          <p:txBody>
            <a:bodyPr/>
            <a:lstStyle/>
            <a:p>
              <a:endParaRPr/>
            </a:p>
          </p:txBody>
        </p:sp>
        <p:sp>
          <p:nvSpPr>
            <p:cNvPr id="19" name="pl19"/>
            <p:cNvSpPr/>
            <p:nvPr/>
          </p:nvSpPr>
          <p:spPr>
            <a:xfrm flipH="1">
              <a:off x="7100374" y="1276597"/>
              <a:ext cx="0" cy="4801538"/>
            </a:xfrm>
            <a:custGeom>
              <a:rect l="0" t="0" r="0" b="0"/>
              <a:pathLst>
                <a:path h="4801538">
                  <a:moveTo>
                    <a:pt x="0" y="4801538"/>
                  </a:moveTo>
                  <a:lnTo>
                    <a:pt x="0" y="0"/>
                  </a:lnTo>
                </a:path>
              </a:pathLst>
            </a:custGeom>
            <a:ln w="13550" cap="flat">
              <a:solidFill>
                <a:srgbClr val="858D96">
                  <a:alpha val="100000"/>
                </a:srgbClr>
              </a:solidFill>
              <a:prstDash val="solid"/>
              <a:round/>
            </a:ln>
          </p:spPr>
          <p:txBody>
            <a:bodyPr/>
            <a:lstStyle/>
            <a:p>
              <a:endParaRPr/>
            </a:p>
          </p:txBody>
        </p:sp>
        <p:sp>
          <p:nvSpPr>
            <p:cNvPr id="20" name="tx20"/>
            <p:cNvSpPr/>
            <p:nvPr/>
          </p:nvSpPr>
          <p:spPr>
            <a:xfrm>
              <a:off x="3113739" y="5428819"/>
              <a:ext cx="3924004"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Altera Digital Health Sunrise (Allscripts) (n=19)</a:t>
              </a:r>
            </a:p>
          </p:txBody>
        </p:sp>
        <p:sp>
          <p:nvSpPr>
            <p:cNvPr id="21" name="tx21"/>
            <p:cNvSpPr/>
            <p:nvPr/>
          </p:nvSpPr>
          <p:spPr>
            <a:xfrm>
              <a:off x="4336398" y="4575457"/>
              <a:ext cx="2701346"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CPSI Evident Thrive EHR (n=28)</a:t>
              </a:r>
            </a:p>
          </p:txBody>
        </p:sp>
        <p:sp>
          <p:nvSpPr>
            <p:cNvPr id="22" name="tx22"/>
            <p:cNvSpPr/>
            <p:nvPr/>
          </p:nvSpPr>
          <p:spPr>
            <a:xfrm>
              <a:off x="776122" y="3683599"/>
              <a:ext cx="6261621"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Cerner Cerner Millennium PowerChart CommunityWorks Clinicals (n=112)</a:t>
              </a:r>
            </a:p>
          </p:txBody>
        </p:sp>
        <p:sp>
          <p:nvSpPr>
            <p:cNvPr id="23" name="tx23"/>
            <p:cNvSpPr/>
            <p:nvPr/>
          </p:nvSpPr>
          <p:spPr>
            <a:xfrm>
              <a:off x="3341122" y="2811386"/>
              <a:ext cx="3696622"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MEDITECH Expanse Acute Care EMR (n=41)</a:t>
              </a:r>
            </a:p>
          </p:txBody>
        </p:sp>
        <p:sp>
          <p:nvSpPr>
            <p:cNvPr id="24" name="tx24"/>
            <p:cNvSpPr/>
            <p:nvPr/>
          </p:nvSpPr>
          <p:spPr>
            <a:xfrm>
              <a:off x="3908864" y="1938379"/>
              <a:ext cx="3128880"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Epic EpicCare Inpatient EMR (n=123)</a:t>
              </a:r>
            </a:p>
          </p:txBody>
        </p:sp>
        <p:sp>
          <p:nvSpPr>
            <p:cNvPr id="25" name="tx25"/>
            <p:cNvSpPr/>
            <p:nvPr/>
          </p:nvSpPr>
          <p:spPr>
            <a:xfrm>
              <a:off x="7064915" y="6140765"/>
              <a:ext cx="70916" cy="142279"/>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1</a:t>
              </a:r>
            </a:p>
          </p:txBody>
        </p:sp>
        <p:sp>
          <p:nvSpPr>
            <p:cNvPr id="26" name="tx26"/>
            <p:cNvSpPr/>
            <p:nvPr/>
          </p:nvSpPr>
          <p:spPr>
            <a:xfrm>
              <a:off x="10873117" y="6137590"/>
              <a:ext cx="105461" cy="14545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9</a:t>
              </a:r>
            </a:p>
          </p:txBody>
        </p:sp>
      </p:grpSp>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1"/>
          <p:cNvSpPr>
            <a:spLocks noGrp="1"/>
          </p:cNvSpPr>
          <p:nvPr>
            <p:ph type="title"/>
          </p:nvPr>
        </p:nvSpPr>
        <p:spPr/>
        <p:txBody>
          <a:bodyPr/>
          <a:lstStyle/>
          <a:p>
            <a:r>
              <a:t>Question Score Breakout</a:t>
            </a:r>
          </a:p>
        </p:txBody>
      </p:sp>
      <p:sp>
        <p:nvSpPr>
          <p:cNvPr id="2" name="SubTitle 2"/>
          <p:cNvSpPr>
            <a:spLocks noGrp="1"/>
          </p:cNvSpPr>
          <p:nvPr>
            <p:ph type="subTitle" idx="13"/>
          </p:nvPr>
        </p:nvSpPr>
        <p:spPr/>
        <p:txBody>
          <a:bodyPr/>
          <a:lstStyle/>
          <a:p>
            <a:r>
              <a:t>Money's Worth</a:t>
            </a:r>
          </a:p>
        </p:txBody>
      </p:sp>
      <p:grpSp>
        <p:nvGrpSpPr>
          <p:cNvPr id="27" name="grp2"/>
          <p:cNvGrpSpPr/>
          <p:nvPr/>
        </p:nvGrpSpPr>
        <p:grpSpPr>
          <a:xfrm>
            <a:off x="548640" y="1207008"/>
            <a:ext cx="10972800" cy="5303520"/>
            <a:chOff x="548640" y="1207008"/>
            <a:chExt cx="10972800" cy="5303520"/>
          </a:xfrm>
        </p:grpSpPr>
        <p:sp>
          <p:nvSpPr>
            <p:cNvPr id="4" name="rc4"/>
            <p:cNvSpPr/>
            <p:nvPr/>
          </p:nvSpPr>
          <p:spPr>
            <a:xfrm>
              <a:off x="548640" y="1207008"/>
              <a:ext cx="10972799" cy="5303520"/>
            </a:xfrm>
            <a:prstGeom prst="rect">
              <a:avLst/>
            </a:prstGeom>
          </p:spPr>
          <p:txBody>
            <a:bodyPr/>
            <a:lstStyle/>
            <a:p>
              <a:endParaRPr/>
            </a:p>
          </p:txBody>
        </p:sp>
        <p:sp>
          <p:nvSpPr>
            <p:cNvPr id="5" name="rc5"/>
            <p:cNvSpPr/>
            <p:nvPr/>
          </p:nvSpPr>
          <p:spPr>
            <a:xfrm>
              <a:off x="7143859" y="1276597"/>
              <a:ext cx="4307991" cy="4801538"/>
            </a:xfrm>
            <a:prstGeom prst="rect">
              <a:avLst/>
            </a:prstGeom>
          </p:spPr>
          <p:txBody>
            <a:bodyPr/>
            <a:lstStyle/>
            <a:p>
              <a:endParaRPr/>
            </a:p>
          </p:txBody>
        </p:sp>
        <p:sp>
          <p:nvSpPr>
            <p:cNvPr id="6" name="rc6"/>
            <p:cNvSpPr/>
            <p:nvPr/>
          </p:nvSpPr>
          <p:spPr>
            <a:xfrm>
              <a:off x="7143859" y="5205128"/>
              <a:ext cx="2414369"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7" name="rc7"/>
            <p:cNvSpPr/>
            <p:nvPr/>
          </p:nvSpPr>
          <p:spPr>
            <a:xfrm>
              <a:off x="7143859" y="4332121"/>
              <a:ext cx="2461709"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8" name="rc8"/>
            <p:cNvSpPr/>
            <p:nvPr/>
          </p:nvSpPr>
          <p:spPr>
            <a:xfrm>
              <a:off x="7143859" y="3459114"/>
              <a:ext cx="2651071"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9" name="rc9"/>
            <p:cNvSpPr/>
            <p:nvPr/>
          </p:nvSpPr>
          <p:spPr>
            <a:xfrm>
              <a:off x="7143859" y="2586107"/>
              <a:ext cx="3219158"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0" name="rc10"/>
            <p:cNvSpPr/>
            <p:nvPr/>
          </p:nvSpPr>
          <p:spPr>
            <a:xfrm>
              <a:off x="7143859" y="1713100"/>
              <a:ext cx="3219158"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1" name="pl11"/>
            <p:cNvSpPr/>
            <p:nvPr/>
          </p:nvSpPr>
          <p:spPr>
            <a:xfrm flipH="1">
              <a:off x="9984293" y="1276597"/>
              <a:ext cx="0" cy="4801538"/>
            </a:xfrm>
            <a:custGeom>
              <a:rect l="0" t="0" r="0" b="0"/>
              <a:pathLst>
                <a:path h="4801538">
                  <a:moveTo>
                    <a:pt x="0" y="4801538"/>
                  </a:moveTo>
                  <a:lnTo>
                    <a:pt x="0" y="0"/>
                  </a:lnTo>
                  <a:lnTo>
                    <a:pt x="0" y="0"/>
                  </a:lnTo>
                </a:path>
              </a:pathLst>
            </a:custGeom>
            <a:ln w="32521" cap="flat">
              <a:solidFill>
                <a:srgbClr val="2B333A">
                  <a:alpha val="100000"/>
                </a:srgbClr>
              </a:solidFill>
              <a:prstDash val="lgDash"/>
              <a:round/>
            </a:ln>
          </p:spPr>
          <p:txBody>
            <a:bodyPr/>
            <a:lstStyle/>
            <a:p>
              <a:endParaRPr/>
            </a:p>
          </p:txBody>
        </p:sp>
        <p:sp>
          <p:nvSpPr>
            <p:cNvPr id="12" name="tx12"/>
            <p:cNvSpPr/>
            <p:nvPr/>
          </p:nvSpPr>
          <p:spPr>
            <a:xfrm>
              <a:off x="9400946" y="1119136"/>
              <a:ext cx="1147757" cy="127992"/>
            </a:xfrm>
            <a:prstGeom prst="rect">
              <a:avLst/>
            </a:prstGeom>
            <a:noFill/>
          </p:spPr>
          <p:txBody>
            <a:bodyPr wrap="none" lIns="0" tIns="0" rIns="0" bIns="0" anchor="ctr" anchorCtr="1"/>
            <a:lstStyle/>
            <a:p>
              <a:pPr marL="0" marR="0" indent="0" algn="l">
                <a:lnSpc>
                  <a:spcPts val="1103"/>
                </a:lnSpc>
                <a:spcBef>
                  <a:spcPct val="0"/>
                </a:spcBef>
                <a:spcAft>
                  <a:spcPct val="0"/>
                </a:spcAft>
              </a:pPr>
              <a:r>
                <a:rPr sz="1103" b="1">
                  <a:solidFill>
                    <a:srgbClr val="2B333A">
                      <a:alpha val="100000"/>
                    </a:srgbClr>
                  </a:solidFill>
                  <a:latin typeface="Barlow Light"/>
                  <a:cs typeface="Barlow Light"/>
                </a:rPr>
                <a:t>Market Average 7.0</a:t>
              </a:r>
            </a:p>
          </p:txBody>
        </p:sp>
        <p:sp>
          <p:nvSpPr>
            <p:cNvPr id="13" name="tx13"/>
            <p:cNvSpPr/>
            <p:nvPr/>
          </p:nvSpPr>
          <p:spPr>
            <a:xfrm>
              <a:off x="9667186" y="5490211"/>
              <a:ext cx="217917"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6.1</a:t>
              </a:r>
            </a:p>
          </p:txBody>
        </p:sp>
        <p:sp>
          <p:nvSpPr>
            <p:cNvPr id="14" name="tx14"/>
            <p:cNvSpPr/>
            <p:nvPr/>
          </p:nvSpPr>
          <p:spPr>
            <a:xfrm>
              <a:off x="9731857" y="4617204"/>
              <a:ext cx="252577"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6.2</a:t>
              </a:r>
            </a:p>
          </p:txBody>
        </p:sp>
        <p:sp>
          <p:nvSpPr>
            <p:cNvPr id="15" name="tx15"/>
            <p:cNvSpPr/>
            <p:nvPr/>
          </p:nvSpPr>
          <p:spPr>
            <a:xfrm>
              <a:off x="9919209" y="3744197"/>
              <a:ext cx="248556"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6.6</a:t>
              </a:r>
            </a:p>
          </p:txBody>
        </p:sp>
        <p:sp>
          <p:nvSpPr>
            <p:cNvPr id="16" name="tx16"/>
            <p:cNvSpPr/>
            <p:nvPr/>
          </p:nvSpPr>
          <p:spPr>
            <a:xfrm>
              <a:off x="10484040" y="2870991"/>
              <a:ext cx="242045"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7.8</a:t>
              </a:r>
            </a:p>
          </p:txBody>
        </p:sp>
        <p:sp>
          <p:nvSpPr>
            <p:cNvPr id="17" name="tx17"/>
            <p:cNvSpPr/>
            <p:nvPr/>
          </p:nvSpPr>
          <p:spPr>
            <a:xfrm>
              <a:off x="10484040" y="1997984"/>
              <a:ext cx="242045"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7.8</a:t>
              </a:r>
            </a:p>
          </p:txBody>
        </p:sp>
        <p:sp>
          <p:nvSpPr>
            <p:cNvPr id="18" name="rc18"/>
            <p:cNvSpPr/>
            <p:nvPr/>
          </p:nvSpPr>
          <p:spPr>
            <a:xfrm>
              <a:off x="7143859" y="1276597"/>
              <a:ext cx="4307991" cy="4801538"/>
            </a:xfrm>
            <a:prstGeom prst="rect">
              <a:avLst/>
            </a:prstGeom>
          </p:spPr>
          <p:txBody>
            <a:bodyPr/>
            <a:lstStyle/>
            <a:p>
              <a:endParaRPr/>
            </a:p>
          </p:txBody>
        </p:sp>
        <p:sp>
          <p:nvSpPr>
            <p:cNvPr id="19" name="pl19"/>
            <p:cNvSpPr/>
            <p:nvPr/>
          </p:nvSpPr>
          <p:spPr>
            <a:xfrm flipH="1">
              <a:off x="7143859" y="1276597"/>
              <a:ext cx="0" cy="4801538"/>
            </a:xfrm>
            <a:custGeom>
              <a:rect l="0" t="0" r="0" b="0"/>
              <a:pathLst>
                <a:path h="4801538">
                  <a:moveTo>
                    <a:pt x="0" y="4801538"/>
                  </a:moveTo>
                  <a:lnTo>
                    <a:pt x="0" y="0"/>
                  </a:lnTo>
                </a:path>
              </a:pathLst>
            </a:custGeom>
            <a:ln w="13550" cap="flat">
              <a:solidFill>
                <a:srgbClr val="858D96">
                  <a:alpha val="100000"/>
                </a:srgbClr>
              </a:solidFill>
              <a:prstDash val="solid"/>
              <a:round/>
            </a:ln>
          </p:spPr>
          <p:txBody>
            <a:bodyPr/>
            <a:lstStyle/>
            <a:p>
              <a:endParaRPr/>
            </a:p>
          </p:txBody>
        </p:sp>
        <p:sp>
          <p:nvSpPr>
            <p:cNvPr id="20" name="tx20"/>
            <p:cNvSpPr/>
            <p:nvPr/>
          </p:nvSpPr>
          <p:spPr>
            <a:xfrm>
              <a:off x="776122" y="5429613"/>
              <a:ext cx="6305106"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Cerner Cerner Millennium PowerChart CommunityWorks Clinicals (n=102)</a:t>
              </a:r>
            </a:p>
          </p:txBody>
        </p:sp>
        <p:sp>
          <p:nvSpPr>
            <p:cNvPr id="21" name="tx21"/>
            <p:cNvSpPr/>
            <p:nvPr/>
          </p:nvSpPr>
          <p:spPr>
            <a:xfrm>
              <a:off x="3167791" y="4555812"/>
              <a:ext cx="3913437"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Altera Digital Health Sunrise (Allscripts) (n=17)</a:t>
              </a:r>
            </a:p>
          </p:txBody>
        </p:sp>
        <p:sp>
          <p:nvSpPr>
            <p:cNvPr id="22" name="tx22"/>
            <p:cNvSpPr/>
            <p:nvPr/>
          </p:nvSpPr>
          <p:spPr>
            <a:xfrm>
              <a:off x="4375818" y="3702450"/>
              <a:ext cx="2705410"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CPSI Evident Thrive EHR (n=24)</a:t>
              </a:r>
            </a:p>
          </p:txBody>
        </p:sp>
        <p:sp>
          <p:nvSpPr>
            <p:cNvPr id="23" name="tx23"/>
            <p:cNvSpPr/>
            <p:nvPr/>
          </p:nvSpPr>
          <p:spPr>
            <a:xfrm>
              <a:off x="3357987" y="2811386"/>
              <a:ext cx="3723241"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MEDITECH Expanse Acute Care EMR (n=35)</a:t>
              </a:r>
            </a:p>
          </p:txBody>
        </p:sp>
        <p:sp>
          <p:nvSpPr>
            <p:cNvPr id="24" name="tx24"/>
            <p:cNvSpPr/>
            <p:nvPr/>
          </p:nvSpPr>
          <p:spPr>
            <a:xfrm>
              <a:off x="3945846" y="1938379"/>
              <a:ext cx="3135382"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Epic EpicCare Inpatient EMR (n=105)</a:t>
              </a:r>
            </a:p>
          </p:txBody>
        </p:sp>
        <p:sp>
          <p:nvSpPr>
            <p:cNvPr id="25" name="tx25"/>
            <p:cNvSpPr/>
            <p:nvPr/>
          </p:nvSpPr>
          <p:spPr>
            <a:xfrm>
              <a:off x="7108400" y="6140765"/>
              <a:ext cx="70916" cy="142279"/>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1</a:t>
              </a:r>
            </a:p>
          </p:txBody>
        </p:sp>
        <p:sp>
          <p:nvSpPr>
            <p:cNvPr id="26" name="tx26"/>
            <p:cNvSpPr/>
            <p:nvPr/>
          </p:nvSpPr>
          <p:spPr>
            <a:xfrm>
              <a:off x="10878374" y="6137590"/>
              <a:ext cx="105461" cy="14545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9</a:t>
              </a:r>
            </a:p>
          </p:txBody>
        </p:sp>
      </p:grpSp>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1"/>
          <p:cNvSpPr>
            <a:spLocks noGrp="1"/>
          </p:cNvSpPr>
          <p:nvPr>
            <p:ph type="title"/>
          </p:nvPr>
        </p:nvSpPr>
        <p:spPr/>
        <p:txBody>
          <a:bodyPr/>
          <a:lstStyle/>
          <a:p>
            <a:r>
              <a:t>Question Score Breakout</a:t>
            </a:r>
          </a:p>
        </p:txBody>
      </p:sp>
      <p:sp>
        <p:nvSpPr>
          <p:cNvPr id="2" name="SubTitle 2"/>
          <p:cNvSpPr>
            <a:spLocks noGrp="1"/>
          </p:cNvSpPr>
          <p:nvPr>
            <p:ph type="subTitle" idx="13"/>
          </p:nvPr>
        </p:nvSpPr>
        <p:spPr/>
        <p:txBody>
          <a:bodyPr/>
          <a:lstStyle/>
          <a:p>
            <a:r>
              <a:t>Overall Product Quality</a:t>
            </a:r>
          </a:p>
        </p:txBody>
      </p:sp>
      <p:grpSp>
        <p:nvGrpSpPr>
          <p:cNvPr id="27" name="grp2"/>
          <p:cNvGrpSpPr/>
          <p:nvPr/>
        </p:nvGrpSpPr>
        <p:grpSpPr>
          <a:xfrm>
            <a:off x="548640" y="1207008"/>
            <a:ext cx="10972800" cy="5303520"/>
            <a:chOff x="548640" y="1207008"/>
            <a:chExt cx="10972800" cy="5303520"/>
          </a:xfrm>
        </p:grpSpPr>
        <p:sp>
          <p:nvSpPr>
            <p:cNvPr id="4" name="rc4"/>
            <p:cNvSpPr/>
            <p:nvPr/>
          </p:nvSpPr>
          <p:spPr>
            <a:xfrm>
              <a:off x="548640" y="1207008"/>
              <a:ext cx="10972799" cy="5303520"/>
            </a:xfrm>
            <a:prstGeom prst="rect">
              <a:avLst/>
            </a:prstGeom>
          </p:spPr>
          <p:txBody>
            <a:bodyPr/>
            <a:lstStyle/>
            <a:p>
              <a:endParaRPr/>
            </a:p>
          </p:txBody>
        </p:sp>
        <p:sp>
          <p:nvSpPr>
            <p:cNvPr id="5" name="rc5"/>
            <p:cNvSpPr/>
            <p:nvPr/>
          </p:nvSpPr>
          <p:spPr>
            <a:xfrm>
              <a:off x="7100374" y="1276597"/>
              <a:ext cx="4351476" cy="4801538"/>
            </a:xfrm>
            <a:prstGeom prst="rect">
              <a:avLst/>
            </a:prstGeom>
          </p:spPr>
          <p:txBody>
            <a:bodyPr/>
            <a:lstStyle/>
            <a:p>
              <a:endParaRPr/>
            </a:p>
          </p:txBody>
        </p:sp>
        <p:sp>
          <p:nvSpPr>
            <p:cNvPr id="6" name="rc6"/>
            <p:cNvSpPr/>
            <p:nvPr/>
          </p:nvSpPr>
          <p:spPr>
            <a:xfrm>
              <a:off x="7100374" y="5205128"/>
              <a:ext cx="2295284"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7" name="rc7"/>
            <p:cNvSpPr/>
            <p:nvPr/>
          </p:nvSpPr>
          <p:spPr>
            <a:xfrm>
              <a:off x="7100374" y="4332121"/>
              <a:ext cx="2630013"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8" name="rc8"/>
            <p:cNvSpPr/>
            <p:nvPr/>
          </p:nvSpPr>
          <p:spPr>
            <a:xfrm>
              <a:off x="7100374" y="3459114"/>
              <a:ext cx="2821287"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9" name="rc9"/>
            <p:cNvSpPr/>
            <p:nvPr/>
          </p:nvSpPr>
          <p:spPr>
            <a:xfrm>
              <a:off x="7100374" y="2586107"/>
              <a:ext cx="3156015"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0" name="rc10"/>
            <p:cNvSpPr/>
            <p:nvPr/>
          </p:nvSpPr>
          <p:spPr>
            <a:xfrm>
              <a:off x="7100374" y="1713100"/>
              <a:ext cx="3442926"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1" name="pl11"/>
            <p:cNvSpPr/>
            <p:nvPr/>
          </p:nvSpPr>
          <p:spPr>
            <a:xfrm flipH="1">
              <a:off x="10160753" y="1276597"/>
              <a:ext cx="0" cy="4801538"/>
            </a:xfrm>
            <a:custGeom>
              <a:rect l="0" t="0" r="0" b="0"/>
              <a:pathLst>
                <a:path h="4801538">
                  <a:moveTo>
                    <a:pt x="0" y="4801538"/>
                  </a:moveTo>
                  <a:lnTo>
                    <a:pt x="0" y="0"/>
                  </a:lnTo>
                  <a:lnTo>
                    <a:pt x="0" y="0"/>
                  </a:lnTo>
                </a:path>
              </a:pathLst>
            </a:custGeom>
            <a:ln w="32521" cap="flat">
              <a:solidFill>
                <a:srgbClr val="2B333A">
                  <a:alpha val="100000"/>
                </a:srgbClr>
              </a:solidFill>
              <a:prstDash val="lgDash"/>
              <a:round/>
            </a:ln>
          </p:spPr>
          <p:txBody>
            <a:bodyPr/>
            <a:lstStyle/>
            <a:p>
              <a:endParaRPr/>
            </a:p>
          </p:txBody>
        </p:sp>
        <p:sp>
          <p:nvSpPr>
            <p:cNvPr id="12" name="tx12"/>
            <p:cNvSpPr/>
            <p:nvPr/>
          </p:nvSpPr>
          <p:spPr>
            <a:xfrm>
              <a:off x="9588698" y="1120327"/>
              <a:ext cx="1144109" cy="126801"/>
            </a:xfrm>
            <a:prstGeom prst="rect">
              <a:avLst/>
            </a:prstGeom>
            <a:noFill/>
          </p:spPr>
          <p:txBody>
            <a:bodyPr wrap="none" lIns="0" tIns="0" rIns="0" bIns="0" anchor="ctr" anchorCtr="1"/>
            <a:lstStyle/>
            <a:p>
              <a:pPr marL="0" marR="0" indent="0" algn="l">
                <a:lnSpc>
                  <a:spcPts val="1103"/>
                </a:lnSpc>
                <a:spcBef>
                  <a:spcPct val="0"/>
                </a:spcBef>
                <a:spcAft>
                  <a:spcPct val="0"/>
                </a:spcAft>
              </a:pPr>
              <a:r>
                <a:rPr sz="1103" b="1">
                  <a:solidFill>
                    <a:srgbClr val="2B333A">
                      <a:alpha val="100000"/>
                    </a:srgbClr>
                  </a:solidFill>
                  <a:latin typeface="Barlow Light"/>
                  <a:cs typeface="Barlow Light"/>
                </a:rPr>
                <a:t>Market Average 7.4</a:t>
              </a:r>
            </a:p>
          </p:txBody>
        </p:sp>
        <p:sp>
          <p:nvSpPr>
            <p:cNvPr id="13" name="tx13"/>
            <p:cNvSpPr/>
            <p:nvPr/>
          </p:nvSpPr>
          <p:spPr>
            <a:xfrm>
              <a:off x="9520606" y="5490012"/>
              <a:ext cx="249896"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5.8</a:t>
              </a:r>
            </a:p>
          </p:txBody>
        </p:sp>
        <p:sp>
          <p:nvSpPr>
            <p:cNvPr id="14" name="tx14"/>
            <p:cNvSpPr/>
            <p:nvPr/>
          </p:nvSpPr>
          <p:spPr>
            <a:xfrm>
              <a:off x="9854569" y="4617204"/>
              <a:ext cx="248364"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6.5</a:t>
              </a:r>
            </a:p>
          </p:txBody>
        </p:sp>
        <p:sp>
          <p:nvSpPr>
            <p:cNvPr id="15" name="tx15"/>
            <p:cNvSpPr/>
            <p:nvPr/>
          </p:nvSpPr>
          <p:spPr>
            <a:xfrm>
              <a:off x="10046896" y="3744197"/>
              <a:ext cx="250470"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6.9</a:t>
              </a:r>
            </a:p>
          </p:txBody>
        </p:sp>
        <p:sp>
          <p:nvSpPr>
            <p:cNvPr id="16" name="tx16"/>
            <p:cNvSpPr/>
            <p:nvPr/>
          </p:nvSpPr>
          <p:spPr>
            <a:xfrm>
              <a:off x="10376647" y="2871190"/>
              <a:ext cx="240513"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7.6</a:t>
              </a:r>
            </a:p>
          </p:txBody>
        </p:sp>
        <p:sp>
          <p:nvSpPr>
            <p:cNvPr id="17" name="tx17"/>
            <p:cNvSpPr/>
            <p:nvPr/>
          </p:nvSpPr>
          <p:spPr>
            <a:xfrm>
              <a:off x="10670355" y="1997984"/>
              <a:ext cx="254109"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8.2</a:t>
              </a:r>
            </a:p>
          </p:txBody>
        </p:sp>
        <p:sp>
          <p:nvSpPr>
            <p:cNvPr id="18" name="rc18"/>
            <p:cNvSpPr/>
            <p:nvPr/>
          </p:nvSpPr>
          <p:spPr>
            <a:xfrm>
              <a:off x="7100374" y="1276597"/>
              <a:ext cx="4351476" cy="4801538"/>
            </a:xfrm>
            <a:prstGeom prst="rect">
              <a:avLst/>
            </a:prstGeom>
          </p:spPr>
          <p:txBody>
            <a:bodyPr/>
            <a:lstStyle/>
            <a:p>
              <a:endParaRPr/>
            </a:p>
          </p:txBody>
        </p:sp>
        <p:sp>
          <p:nvSpPr>
            <p:cNvPr id="19" name="pl19"/>
            <p:cNvSpPr/>
            <p:nvPr/>
          </p:nvSpPr>
          <p:spPr>
            <a:xfrm flipH="1">
              <a:off x="7100374" y="1276597"/>
              <a:ext cx="0" cy="4801538"/>
            </a:xfrm>
            <a:custGeom>
              <a:rect l="0" t="0" r="0" b="0"/>
              <a:pathLst>
                <a:path h="4801538">
                  <a:moveTo>
                    <a:pt x="0" y="4801538"/>
                  </a:moveTo>
                  <a:lnTo>
                    <a:pt x="0" y="0"/>
                  </a:lnTo>
                </a:path>
              </a:pathLst>
            </a:custGeom>
            <a:ln w="13550" cap="flat">
              <a:solidFill>
                <a:srgbClr val="858D96">
                  <a:alpha val="100000"/>
                </a:srgbClr>
              </a:solidFill>
              <a:prstDash val="solid"/>
              <a:round/>
            </a:ln>
          </p:spPr>
          <p:txBody>
            <a:bodyPr/>
            <a:lstStyle/>
            <a:p>
              <a:endParaRPr/>
            </a:p>
          </p:txBody>
        </p:sp>
        <p:sp>
          <p:nvSpPr>
            <p:cNvPr id="20" name="tx20"/>
            <p:cNvSpPr/>
            <p:nvPr/>
          </p:nvSpPr>
          <p:spPr>
            <a:xfrm>
              <a:off x="3113739" y="5428819"/>
              <a:ext cx="3924004"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Altera Digital Health Sunrise (Allscripts) (n=19)</a:t>
              </a:r>
            </a:p>
          </p:txBody>
        </p:sp>
        <p:sp>
          <p:nvSpPr>
            <p:cNvPr id="21" name="tx21"/>
            <p:cNvSpPr/>
            <p:nvPr/>
          </p:nvSpPr>
          <p:spPr>
            <a:xfrm>
              <a:off x="4336398" y="4575457"/>
              <a:ext cx="2701346"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CPSI Evident Thrive EHR (n=28)</a:t>
              </a:r>
            </a:p>
          </p:txBody>
        </p:sp>
        <p:sp>
          <p:nvSpPr>
            <p:cNvPr id="22" name="tx22"/>
            <p:cNvSpPr/>
            <p:nvPr/>
          </p:nvSpPr>
          <p:spPr>
            <a:xfrm>
              <a:off x="776122" y="3683599"/>
              <a:ext cx="6261621"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Cerner Cerner Millennium PowerChart CommunityWorks Clinicals (n=112)</a:t>
              </a:r>
            </a:p>
          </p:txBody>
        </p:sp>
        <p:sp>
          <p:nvSpPr>
            <p:cNvPr id="23" name="tx23"/>
            <p:cNvSpPr/>
            <p:nvPr/>
          </p:nvSpPr>
          <p:spPr>
            <a:xfrm>
              <a:off x="3341122" y="2811386"/>
              <a:ext cx="3696622"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MEDITECH Expanse Acute Care EMR (n=41)</a:t>
              </a:r>
            </a:p>
          </p:txBody>
        </p:sp>
        <p:sp>
          <p:nvSpPr>
            <p:cNvPr id="24" name="tx24"/>
            <p:cNvSpPr/>
            <p:nvPr/>
          </p:nvSpPr>
          <p:spPr>
            <a:xfrm>
              <a:off x="3903174" y="1938379"/>
              <a:ext cx="3134569"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Epic EpicCare Inpatient EMR (n=124)</a:t>
              </a:r>
            </a:p>
          </p:txBody>
        </p:sp>
        <p:sp>
          <p:nvSpPr>
            <p:cNvPr id="25" name="tx25"/>
            <p:cNvSpPr/>
            <p:nvPr/>
          </p:nvSpPr>
          <p:spPr>
            <a:xfrm>
              <a:off x="7064915" y="6140765"/>
              <a:ext cx="70916" cy="142279"/>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1</a:t>
              </a:r>
            </a:p>
          </p:txBody>
        </p:sp>
        <p:sp>
          <p:nvSpPr>
            <p:cNvPr id="26" name="tx26"/>
            <p:cNvSpPr/>
            <p:nvPr/>
          </p:nvSpPr>
          <p:spPr>
            <a:xfrm>
              <a:off x="10873117" y="6137590"/>
              <a:ext cx="105461" cy="14545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9</a:t>
              </a:r>
            </a:p>
          </p:txBody>
        </p:sp>
      </p:grpSp>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1"/>
          <p:cNvSpPr>
            <a:spLocks noGrp="1"/>
          </p:cNvSpPr>
          <p:nvPr>
            <p:ph type="title"/>
          </p:nvPr>
        </p:nvSpPr>
        <p:spPr/>
        <p:txBody>
          <a:bodyPr/>
          <a:lstStyle/>
          <a:p>
            <a:r>
              <a:t>Question Score Breakout</a:t>
            </a:r>
          </a:p>
        </p:txBody>
      </p:sp>
      <p:sp>
        <p:nvSpPr>
          <p:cNvPr id="2" name="SubTitle 2"/>
          <p:cNvSpPr>
            <a:spLocks noGrp="1"/>
          </p:cNvSpPr>
          <p:nvPr>
            <p:ph type="subTitle" idx="13"/>
          </p:nvPr>
        </p:nvSpPr>
        <p:spPr/>
        <p:txBody>
          <a:bodyPr/>
          <a:lstStyle/>
          <a:p>
            <a:r>
              <a:t>Overall Satisfaction</a:t>
            </a:r>
          </a:p>
        </p:txBody>
      </p:sp>
      <p:grpSp>
        <p:nvGrpSpPr>
          <p:cNvPr id="27" name="grp2"/>
          <p:cNvGrpSpPr/>
          <p:nvPr/>
        </p:nvGrpSpPr>
        <p:grpSpPr>
          <a:xfrm>
            <a:off x="548640" y="1207008"/>
            <a:ext cx="10972800" cy="5303520"/>
            <a:chOff x="548640" y="1207008"/>
            <a:chExt cx="10972800" cy="5303520"/>
          </a:xfrm>
        </p:grpSpPr>
        <p:sp>
          <p:nvSpPr>
            <p:cNvPr id="4" name="rc4"/>
            <p:cNvSpPr/>
            <p:nvPr/>
          </p:nvSpPr>
          <p:spPr>
            <a:xfrm>
              <a:off x="548640" y="1207008"/>
              <a:ext cx="10972799" cy="5303520"/>
            </a:xfrm>
            <a:prstGeom prst="rect">
              <a:avLst/>
            </a:prstGeom>
          </p:spPr>
          <p:txBody>
            <a:bodyPr/>
            <a:lstStyle/>
            <a:p>
              <a:endParaRPr/>
            </a:p>
          </p:txBody>
        </p:sp>
        <p:sp>
          <p:nvSpPr>
            <p:cNvPr id="5" name="rc5"/>
            <p:cNvSpPr/>
            <p:nvPr/>
          </p:nvSpPr>
          <p:spPr>
            <a:xfrm>
              <a:off x="7100374" y="1276597"/>
              <a:ext cx="4351476" cy="4801538"/>
            </a:xfrm>
            <a:prstGeom prst="rect">
              <a:avLst/>
            </a:prstGeom>
          </p:spPr>
          <p:txBody>
            <a:bodyPr/>
            <a:lstStyle/>
            <a:p>
              <a:endParaRPr/>
            </a:p>
          </p:txBody>
        </p:sp>
        <p:sp>
          <p:nvSpPr>
            <p:cNvPr id="6" name="rc6"/>
            <p:cNvSpPr/>
            <p:nvPr/>
          </p:nvSpPr>
          <p:spPr>
            <a:xfrm>
              <a:off x="7100374" y="5205128"/>
              <a:ext cx="2247465"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7" name="rc7"/>
            <p:cNvSpPr/>
            <p:nvPr/>
          </p:nvSpPr>
          <p:spPr>
            <a:xfrm>
              <a:off x="7100374" y="4332121"/>
              <a:ext cx="2582194"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8" name="rc8"/>
            <p:cNvSpPr/>
            <p:nvPr/>
          </p:nvSpPr>
          <p:spPr>
            <a:xfrm>
              <a:off x="7100374" y="3459114"/>
              <a:ext cx="2630013"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9" name="rc9"/>
            <p:cNvSpPr/>
            <p:nvPr/>
          </p:nvSpPr>
          <p:spPr>
            <a:xfrm>
              <a:off x="7100374" y="2586107"/>
              <a:ext cx="3108197"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0" name="rc10"/>
            <p:cNvSpPr/>
            <p:nvPr/>
          </p:nvSpPr>
          <p:spPr>
            <a:xfrm>
              <a:off x="7100374" y="1713100"/>
              <a:ext cx="3395108"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1" name="pl11"/>
            <p:cNvSpPr/>
            <p:nvPr/>
          </p:nvSpPr>
          <p:spPr>
            <a:xfrm flipH="1">
              <a:off x="10065116" y="1276597"/>
              <a:ext cx="0" cy="4801538"/>
            </a:xfrm>
            <a:custGeom>
              <a:rect l="0" t="0" r="0" b="0"/>
              <a:pathLst>
                <a:path h="4801538">
                  <a:moveTo>
                    <a:pt x="0" y="4801538"/>
                  </a:moveTo>
                  <a:lnTo>
                    <a:pt x="0" y="0"/>
                  </a:lnTo>
                  <a:lnTo>
                    <a:pt x="0" y="0"/>
                  </a:lnTo>
                </a:path>
              </a:pathLst>
            </a:custGeom>
            <a:ln w="32521" cap="flat">
              <a:solidFill>
                <a:srgbClr val="2B333A">
                  <a:alpha val="100000"/>
                </a:srgbClr>
              </a:solidFill>
              <a:prstDash val="lgDash"/>
              <a:round/>
            </a:ln>
          </p:spPr>
          <p:txBody>
            <a:bodyPr/>
            <a:lstStyle/>
            <a:p>
              <a:endParaRPr/>
            </a:p>
          </p:txBody>
        </p:sp>
        <p:sp>
          <p:nvSpPr>
            <p:cNvPr id="12" name="tx12"/>
            <p:cNvSpPr/>
            <p:nvPr/>
          </p:nvSpPr>
          <p:spPr>
            <a:xfrm>
              <a:off x="9483989" y="1119136"/>
              <a:ext cx="1143127" cy="127992"/>
            </a:xfrm>
            <a:prstGeom prst="rect">
              <a:avLst/>
            </a:prstGeom>
            <a:noFill/>
          </p:spPr>
          <p:txBody>
            <a:bodyPr wrap="none" lIns="0" tIns="0" rIns="0" bIns="0" anchor="ctr" anchorCtr="1"/>
            <a:lstStyle/>
            <a:p>
              <a:pPr marL="0" marR="0" indent="0" algn="l">
                <a:lnSpc>
                  <a:spcPts val="1103"/>
                </a:lnSpc>
                <a:spcBef>
                  <a:spcPct val="0"/>
                </a:spcBef>
                <a:spcAft>
                  <a:spcPct val="0"/>
                </a:spcAft>
              </a:pPr>
              <a:r>
                <a:rPr sz="1103" b="1">
                  <a:solidFill>
                    <a:srgbClr val="2B333A">
                      <a:alpha val="100000"/>
                    </a:srgbClr>
                  </a:solidFill>
                  <a:latin typeface="Barlow Light"/>
                  <a:cs typeface="Barlow Light"/>
                </a:rPr>
                <a:t>Market Average 7.2</a:t>
              </a:r>
            </a:p>
          </p:txBody>
        </p:sp>
        <p:sp>
          <p:nvSpPr>
            <p:cNvPr id="13" name="tx13"/>
            <p:cNvSpPr/>
            <p:nvPr/>
          </p:nvSpPr>
          <p:spPr>
            <a:xfrm>
              <a:off x="9468001" y="5491798"/>
              <a:ext cx="240321" cy="135532"/>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5.7</a:t>
              </a:r>
            </a:p>
          </p:txBody>
        </p:sp>
        <p:sp>
          <p:nvSpPr>
            <p:cNvPr id="14" name="tx14"/>
            <p:cNvSpPr/>
            <p:nvPr/>
          </p:nvSpPr>
          <p:spPr>
            <a:xfrm>
              <a:off x="9809528" y="4617204"/>
              <a:ext cx="253917"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6.4</a:t>
              </a:r>
            </a:p>
          </p:txBody>
        </p:sp>
        <p:sp>
          <p:nvSpPr>
            <p:cNvPr id="15" name="tx15"/>
            <p:cNvSpPr/>
            <p:nvPr/>
          </p:nvSpPr>
          <p:spPr>
            <a:xfrm>
              <a:off x="9854569" y="3744197"/>
              <a:ext cx="248364"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6.5</a:t>
              </a:r>
            </a:p>
          </p:txBody>
        </p:sp>
        <p:sp>
          <p:nvSpPr>
            <p:cNvPr id="16" name="tx16"/>
            <p:cNvSpPr/>
            <p:nvPr/>
          </p:nvSpPr>
          <p:spPr>
            <a:xfrm>
              <a:off x="10328732" y="2872777"/>
              <a:ext cx="240321" cy="135532"/>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7.5</a:t>
              </a:r>
            </a:p>
          </p:txBody>
        </p:sp>
        <p:sp>
          <p:nvSpPr>
            <p:cNvPr id="17" name="tx17"/>
            <p:cNvSpPr/>
            <p:nvPr/>
          </p:nvSpPr>
          <p:spPr>
            <a:xfrm>
              <a:off x="10605207" y="1997984"/>
              <a:ext cx="219449"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8.1</a:t>
              </a:r>
            </a:p>
          </p:txBody>
        </p:sp>
        <p:sp>
          <p:nvSpPr>
            <p:cNvPr id="18" name="rc18"/>
            <p:cNvSpPr/>
            <p:nvPr/>
          </p:nvSpPr>
          <p:spPr>
            <a:xfrm>
              <a:off x="7100374" y="1276597"/>
              <a:ext cx="4351476" cy="4801538"/>
            </a:xfrm>
            <a:prstGeom prst="rect">
              <a:avLst/>
            </a:prstGeom>
          </p:spPr>
          <p:txBody>
            <a:bodyPr/>
            <a:lstStyle/>
            <a:p>
              <a:endParaRPr/>
            </a:p>
          </p:txBody>
        </p:sp>
        <p:sp>
          <p:nvSpPr>
            <p:cNvPr id="19" name="pl19"/>
            <p:cNvSpPr/>
            <p:nvPr/>
          </p:nvSpPr>
          <p:spPr>
            <a:xfrm flipH="1">
              <a:off x="7100374" y="1276597"/>
              <a:ext cx="0" cy="4801538"/>
            </a:xfrm>
            <a:custGeom>
              <a:rect l="0" t="0" r="0" b="0"/>
              <a:pathLst>
                <a:path h="4801538">
                  <a:moveTo>
                    <a:pt x="0" y="4801538"/>
                  </a:moveTo>
                  <a:lnTo>
                    <a:pt x="0" y="0"/>
                  </a:lnTo>
                </a:path>
              </a:pathLst>
            </a:custGeom>
            <a:ln w="13550" cap="flat">
              <a:solidFill>
                <a:srgbClr val="858D96">
                  <a:alpha val="100000"/>
                </a:srgbClr>
              </a:solidFill>
              <a:prstDash val="solid"/>
              <a:round/>
            </a:ln>
          </p:spPr>
          <p:txBody>
            <a:bodyPr/>
            <a:lstStyle/>
            <a:p>
              <a:endParaRPr/>
            </a:p>
          </p:txBody>
        </p:sp>
        <p:sp>
          <p:nvSpPr>
            <p:cNvPr id="20" name="tx20"/>
            <p:cNvSpPr/>
            <p:nvPr/>
          </p:nvSpPr>
          <p:spPr>
            <a:xfrm>
              <a:off x="3113739" y="5428819"/>
              <a:ext cx="3924004"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Altera Digital Health Sunrise (Allscripts) (n=19)</a:t>
              </a:r>
            </a:p>
          </p:txBody>
        </p:sp>
        <p:sp>
          <p:nvSpPr>
            <p:cNvPr id="21" name="tx21"/>
            <p:cNvSpPr/>
            <p:nvPr/>
          </p:nvSpPr>
          <p:spPr>
            <a:xfrm>
              <a:off x="776122" y="4556606"/>
              <a:ext cx="6261621"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Cerner Cerner Millennium PowerChart CommunityWorks Clinicals (n=112)</a:t>
              </a:r>
            </a:p>
          </p:txBody>
        </p:sp>
        <p:sp>
          <p:nvSpPr>
            <p:cNvPr id="22" name="tx22"/>
            <p:cNvSpPr/>
            <p:nvPr/>
          </p:nvSpPr>
          <p:spPr>
            <a:xfrm>
              <a:off x="4346558" y="3702450"/>
              <a:ext cx="2691186"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CPSI Evident Thrive EHR (n=27)</a:t>
              </a:r>
            </a:p>
          </p:txBody>
        </p:sp>
        <p:sp>
          <p:nvSpPr>
            <p:cNvPr id="23" name="tx23"/>
            <p:cNvSpPr/>
            <p:nvPr/>
          </p:nvSpPr>
          <p:spPr>
            <a:xfrm>
              <a:off x="3341122" y="2811386"/>
              <a:ext cx="3696622"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MEDITECH Expanse Acute Care EMR (n=41)</a:t>
              </a:r>
            </a:p>
          </p:txBody>
        </p:sp>
        <p:sp>
          <p:nvSpPr>
            <p:cNvPr id="24" name="tx24"/>
            <p:cNvSpPr/>
            <p:nvPr/>
          </p:nvSpPr>
          <p:spPr>
            <a:xfrm>
              <a:off x="3903174" y="1938379"/>
              <a:ext cx="3134569"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Epic EpicCare Inpatient EMR (n=124)</a:t>
              </a:r>
            </a:p>
          </p:txBody>
        </p:sp>
        <p:sp>
          <p:nvSpPr>
            <p:cNvPr id="25" name="tx25"/>
            <p:cNvSpPr/>
            <p:nvPr/>
          </p:nvSpPr>
          <p:spPr>
            <a:xfrm>
              <a:off x="7064915" y="6140765"/>
              <a:ext cx="70916" cy="142279"/>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1</a:t>
              </a:r>
            </a:p>
          </p:txBody>
        </p:sp>
        <p:sp>
          <p:nvSpPr>
            <p:cNvPr id="26" name="tx26"/>
            <p:cNvSpPr/>
            <p:nvPr/>
          </p:nvSpPr>
          <p:spPr>
            <a:xfrm>
              <a:off x="10873117" y="6137590"/>
              <a:ext cx="105461" cy="14545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9</a:t>
              </a:r>
            </a:p>
          </p:txBody>
        </p:sp>
      </p:grpSp>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1"/>
          <p:cNvSpPr>
            <a:spLocks noGrp="1"/>
          </p:cNvSpPr>
          <p:nvPr>
            <p:ph type="title"/>
          </p:nvPr>
        </p:nvSpPr>
        <p:spPr/>
        <p:txBody>
          <a:bodyPr/>
          <a:lstStyle/>
          <a:p>
            <a:r>
              <a:t>Question Score Breakout</a:t>
            </a:r>
          </a:p>
        </p:txBody>
      </p:sp>
      <p:sp>
        <p:nvSpPr>
          <p:cNvPr id="2" name="SubTitle 2"/>
          <p:cNvSpPr>
            <a:spLocks noGrp="1"/>
          </p:cNvSpPr>
          <p:nvPr>
            <p:ph type="subTitle" idx="13"/>
          </p:nvPr>
        </p:nvSpPr>
        <p:spPr/>
        <p:txBody>
          <a:bodyPr/>
          <a:lstStyle/>
          <a:p>
            <a:r>
              <a:t>Proactive Service</a:t>
            </a:r>
          </a:p>
        </p:txBody>
      </p:sp>
      <p:grpSp>
        <p:nvGrpSpPr>
          <p:cNvPr id="27" name="grp2"/>
          <p:cNvGrpSpPr/>
          <p:nvPr/>
        </p:nvGrpSpPr>
        <p:grpSpPr>
          <a:xfrm>
            <a:off x="548640" y="1207008"/>
            <a:ext cx="10972800" cy="5303520"/>
            <a:chOff x="548640" y="1207008"/>
            <a:chExt cx="10972800" cy="5303520"/>
          </a:xfrm>
        </p:grpSpPr>
        <p:sp>
          <p:nvSpPr>
            <p:cNvPr id="4" name="rc4"/>
            <p:cNvSpPr/>
            <p:nvPr/>
          </p:nvSpPr>
          <p:spPr>
            <a:xfrm>
              <a:off x="548640" y="1207008"/>
              <a:ext cx="10972799" cy="5303520"/>
            </a:xfrm>
            <a:prstGeom prst="rect">
              <a:avLst/>
            </a:prstGeom>
          </p:spPr>
          <p:txBody>
            <a:bodyPr/>
            <a:lstStyle/>
            <a:p>
              <a:endParaRPr/>
            </a:p>
          </p:txBody>
        </p:sp>
        <p:sp>
          <p:nvSpPr>
            <p:cNvPr id="5" name="rc5"/>
            <p:cNvSpPr/>
            <p:nvPr/>
          </p:nvSpPr>
          <p:spPr>
            <a:xfrm>
              <a:off x="7141624" y="1276597"/>
              <a:ext cx="4310226" cy="4801538"/>
            </a:xfrm>
            <a:prstGeom prst="rect">
              <a:avLst/>
            </a:prstGeom>
          </p:spPr>
          <p:txBody>
            <a:bodyPr/>
            <a:lstStyle/>
            <a:p>
              <a:endParaRPr/>
            </a:p>
          </p:txBody>
        </p:sp>
        <p:sp>
          <p:nvSpPr>
            <p:cNvPr id="6" name="rc6"/>
            <p:cNvSpPr/>
            <p:nvPr/>
          </p:nvSpPr>
          <p:spPr>
            <a:xfrm>
              <a:off x="7141624" y="5205128"/>
              <a:ext cx="2226161"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7" name="rc7"/>
            <p:cNvSpPr/>
            <p:nvPr/>
          </p:nvSpPr>
          <p:spPr>
            <a:xfrm>
              <a:off x="7141624" y="4332121"/>
              <a:ext cx="2368256"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8" name="rc8"/>
            <p:cNvSpPr/>
            <p:nvPr/>
          </p:nvSpPr>
          <p:spPr>
            <a:xfrm>
              <a:off x="7141624" y="3459114"/>
              <a:ext cx="2605082"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9" name="rc9"/>
            <p:cNvSpPr/>
            <p:nvPr/>
          </p:nvSpPr>
          <p:spPr>
            <a:xfrm>
              <a:off x="7141624" y="2586107"/>
              <a:ext cx="2652447"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0" name="rc10"/>
            <p:cNvSpPr/>
            <p:nvPr/>
          </p:nvSpPr>
          <p:spPr>
            <a:xfrm>
              <a:off x="7141624" y="1713100"/>
              <a:ext cx="3268194"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1" name="pl11"/>
            <p:cNvSpPr/>
            <p:nvPr/>
          </p:nvSpPr>
          <p:spPr>
            <a:xfrm flipH="1">
              <a:off x="9888801" y="1276597"/>
              <a:ext cx="0" cy="4801538"/>
            </a:xfrm>
            <a:custGeom>
              <a:rect l="0" t="0" r="0" b="0"/>
              <a:pathLst>
                <a:path h="4801538">
                  <a:moveTo>
                    <a:pt x="0" y="4801538"/>
                  </a:moveTo>
                  <a:lnTo>
                    <a:pt x="0" y="0"/>
                  </a:lnTo>
                  <a:lnTo>
                    <a:pt x="0" y="0"/>
                  </a:lnTo>
                </a:path>
              </a:pathLst>
            </a:custGeom>
            <a:ln w="32521" cap="flat">
              <a:solidFill>
                <a:srgbClr val="2B333A">
                  <a:alpha val="100000"/>
                </a:srgbClr>
              </a:solidFill>
              <a:prstDash val="lgDash"/>
              <a:round/>
            </a:ln>
          </p:spPr>
          <p:txBody>
            <a:bodyPr/>
            <a:lstStyle/>
            <a:p>
              <a:endParaRPr/>
            </a:p>
          </p:txBody>
        </p:sp>
        <p:sp>
          <p:nvSpPr>
            <p:cNvPr id="12" name="tx12"/>
            <p:cNvSpPr/>
            <p:nvPr/>
          </p:nvSpPr>
          <p:spPr>
            <a:xfrm>
              <a:off x="9324676" y="1119136"/>
              <a:ext cx="1147196" cy="127992"/>
            </a:xfrm>
            <a:prstGeom prst="rect">
              <a:avLst/>
            </a:prstGeom>
            <a:noFill/>
          </p:spPr>
          <p:txBody>
            <a:bodyPr wrap="none" lIns="0" tIns="0" rIns="0" bIns="0" anchor="ctr" anchorCtr="1"/>
            <a:lstStyle/>
            <a:p>
              <a:pPr marL="0" marR="0" indent="0" algn="l">
                <a:lnSpc>
                  <a:spcPts val="1103"/>
                </a:lnSpc>
                <a:spcBef>
                  <a:spcPct val="0"/>
                </a:spcBef>
                <a:spcAft>
                  <a:spcPct val="0"/>
                </a:spcAft>
              </a:pPr>
              <a:r>
                <a:rPr sz="1103" b="1">
                  <a:solidFill>
                    <a:srgbClr val="2B333A">
                      <a:alpha val="100000"/>
                    </a:srgbClr>
                  </a:solidFill>
                  <a:latin typeface="Barlow Light"/>
                  <a:cs typeface="Barlow Light"/>
                </a:rPr>
                <a:t>Market Average 6.8</a:t>
              </a:r>
            </a:p>
          </p:txBody>
        </p:sp>
        <p:sp>
          <p:nvSpPr>
            <p:cNvPr id="13" name="tx13"/>
            <p:cNvSpPr/>
            <p:nvPr/>
          </p:nvSpPr>
          <p:spPr>
            <a:xfrm>
              <a:off x="9487946" y="5491798"/>
              <a:ext cx="240321" cy="135532"/>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5.7</a:t>
              </a:r>
            </a:p>
          </p:txBody>
        </p:sp>
        <p:sp>
          <p:nvSpPr>
            <p:cNvPr id="14" name="tx14"/>
            <p:cNvSpPr/>
            <p:nvPr/>
          </p:nvSpPr>
          <p:spPr>
            <a:xfrm>
              <a:off x="9639328" y="4616608"/>
              <a:ext cx="258896" cy="13771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6.0</a:t>
              </a:r>
            </a:p>
          </p:txBody>
        </p:sp>
        <p:sp>
          <p:nvSpPr>
            <p:cNvPr id="15" name="tx15"/>
            <p:cNvSpPr/>
            <p:nvPr/>
          </p:nvSpPr>
          <p:spPr>
            <a:xfrm>
              <a:off x="9870888" y="3744197"/>
              <a:ext cx="248364"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6.5</a:t>
              </a:r>
            </a:p>
          </p:txBody>
        </p:sp>
        <p:sp>
          <p:nvSpPr>
            <p:cNvPr id="16" name="tx16"/>
            <p:cNvSpPr/>
            <p:nvPr/>
          </p:nvSpPr>
          <p:spPr>
            <a:xfrm>
              <a:off x="9918349" y="2871190"/>
              <a:ext cx="248556"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6.6</a:t>
              </a:r>
            </a:p>
          </p:txBody>
        </p:sp>
        <p:sp>
          <p:nvSpPr>
            <p:cNvPr id="17" name="tx17"/>
            <p:cNvSpPr/>
            <p:nvPr/>
          </p:nvSpPr>
          <p:spPr>
            <a:xfrm>
              <a:off x="10531032" y="1998183"/>
              <a:ext cx="242428"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7.9</a:t>
              </a:r>
            </a:p>
          </p:txBody>
        </p:sp>
        <p:sp>
          <p:nvSpPr>
            <p:cNvPr id="18" name="rc18"/>
            <p:cNvSpPr/>
            <p:nvPr/>
          </p:nvSpPr>
          <p:spPr>
            <a:xfrm>
              <a:off x="7141624" y="1276597"/>
              <a:ext cx="4310226" cy="4801538"/>
            </a:xfrm>
            <a:prstGeom prst="rect">
              <a:avLst/>
            </a:prstGeom>
          </p:spPr>
          <p:txBody>
            <a:bodyPr/>
            <a:lstStyle/>
            <a:p>
              <a:endParaRPr/>
            </a:p>
          </p:txBody>
        </p:sp>
        <p:sp>
          <p:nvSpPr>
            <p:cNvPr id="19" name="pl19"/>
            <p:cNvSpPr/>
            <p:nvPr/>
          </p:nvSpPr>
          <p:spPr>
            <a:xfrm flipH="1">
              <a:off x="7141624" y="1276597"/>
              <a:ext cx="0" cy="4801538"/>
            </a:xfrm>
            <a:custGeom>
              <a:rect l="0" t="0" r="0" b="0"/>
              <a:pathLst>
                <a:path h="4801538">
                  <a:moveTo>
                    <a:pt x="0" y="4801538"/>
                  </a:moveTo>
                  <a:lnTo>
                    <a:pt x="0" y="0"/>
                  </a:lnTo>
                </a:path>
              </a:pathLst>
            </a:custGeom>
            <a:ln w="13550" cap="flat">
              <a:solidFill>
                <a:srgbClr val="858D96">
                  <a:alpha val="100000"/>
                </a:srgbClr>
              </a:solidFill>
              <a:prstDash val="solid"/>
              <a:round/>
            </a:ln>
          </p:spPr>
          <p:txBody>
            <a:bodyPr/>
            <a:lstStyle/>
            <a:p>
              <a:endParaRPr/>
            </a:p>
          </p:txBody>
        </p:sp>
        <p:sp>
          <p:nvSpPr>
            <p:cNvPr id="20" name="tx20"/>
            <p:cNvSpPr/>
            <p:nvPr/>
          </p:nvSpPr>
          <p:spPr>
            <a:xfrm>
              <a:off x="3154989" y="5428819"/>
              <a:ext cx="3924004"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Altera Digital Health Sunrise (Allscripts) (n=19)</a:t>
              </a:r>
            </a:p>
          </p:txBody>
        </p:sp>
        <p:sp>
          <p:nvSpPr>
            <p:cNvPr id="21" name="tx21"/>
            <p:cNvSpPr/>
            <p:nvPr/>
          </p:nvSpPr>
          <p:spPr>
            <a:xfrm>
              <a:off x="776122" y="4556606"/>
              <a:ext cx="6302871"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Cerner Cerner Millennium PowerChart CommunityWorks Clinicals (n=109)</a:t>
              </a:r>
            </a:p>
          </p:txBody>
        </p:sp>
        <p:sp>
          <p:nvSpPr>
            <p:cNvPr id="22" name="tx22"/>
            <p:cNvSpPr/>
            <p:nvPr/>
          </p:nvSpPr>
          <p:spPr>
            <a:xfrm>
              <a:off x="3353517" y="3684393"/>
              <a:ext cx="3725476"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MEDITECH Expanse Acute Care EMR (n=39)</a:t>
              </a:r>
            </a:p>
          </p:txBody>
        </p:sp>
        <p:sp>
          <p:nvSpPr>
            <p:cNvPr id="23" name="tx23"/>
            <p:cNvSpPr/>
            <p:nvPr/>
          </p:nvSpPr>
          <p:spPr>
            <a:xfrm>
              <a:off x="4379273" y="2829443"/>
              <a:ext cx="2699720"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CPSI Evident Thrive EHR (n=26)</a:t>
              </a:r>
            </a:p>
          </p:txBody>
        </p:sp>
        <p:sp>
          <p:nvSpPr>
            <p:cNvPr id="24" name="tx24"/>
            <p:cNvSpPr/>
            <p:nvPr/>
          </p:nvSpPr>
          <p:spPr>
            <a:xfrm>
              <a:off x="3986892" y="1938379"/>
              <a:ext cx="3092100"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Epic EpicCare Inpatient EMR (n=113)</a:t>
              </a:r>
            </a:p>
          </p:txBody>
        </p:sp>
        <p:sp>
          <p:nvSpPr>
            <p:cNvPr id="25" name="tx25"/>
            <p:cNvSpPr/>
            <p:nvPr/>
          </p:nvSpPr>
          <p:spPr>
            <a:xfrm>
              <a:off x="7106165" y="6140765"/>
              <a:ext cx="70916" cy="142279"/>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1</a:t>
              </a:r>
            </a:p>
          </p:txBody>
        </p:sp>
        <p:sp>
          <p:nvSpPr>
            <p:cNvPr id="26" name="tx26"/>
            <p:cNvSpPr/>
            <p:nvPr/>
          </p:nvSpPr>
          <p:spPr>
            <a:xfrm>
              <a:off x="10878104" y="6137590"/>
              <a:ext cx="105461" cy="14545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9</a:t>
              </a:r>
            </a:p>
          </p:txBody>
        </p:sp>
      </p:grpSp>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1"/>
          <p:cNvSpPr>
            <a:spLocks noGrp="1"/>
          </p:cNvSpPr>
          <p:nvPr>
            <p:ph type="title"/>
          </p:nvPr>
        </p:nvSpPr>
        <p:spPr/>
        <p:txBody>
          <a:bodyPr/>
          <a:lstStyle/>
          <a:p>
            <a:r>
              <a:t>Question Score Breakout</a:t>
            </a:r>
          </a:p>
        </p:txBody>
      </p:sp>
      <p:sp>
        <p:nvSpPr>
          <p:cNvPr id="2" name="SubTitle 2"/>
          <p:cNvSpPr>
            <a:spLocks noGrp="1"/>
          </p:cNvSpPr>
          <p:nvPr>
            <p:ph type="subTitle" idx="13"/>
          </p:nvPr>
        </p:nvSpPr>
        <p:spPr/>
        <p:txBody>
          <a:bodyPr/>
          <a:lstStyle/>
          <a:p>
            <a:r>
              <a:t>Product Works as Promoted</a:t>
            </a:r>
          </a:p>
        </p:txBody>
      </p:sp>
      <p:grpSp>
        <p:nvGrpSpPr>
          <p:cNvPr id="27" name="grp2"/>
          <p:cNvGrpSpPr/>
          <p:nvPr/>
        </p:nvGrpSpPr>
        <p:grpSpPr>
          <a:xfrm>
            <a:off x="548640" y="1207008"/>
            <a:ext cx="10972800" cy="5303520"/>
            <a:chOff x="548640" y="1207008"/>
            <a:chExt cx="10972800" cy="5303520"/>
          </a:xfrm>
        </p:grpSpPr>
        <p:sp>
          <p:nvSpPr>
            <p:cNvPr id="4" name="rc4"/>
            <p:cNvSpPr/>
            <p:nvPr/>
          </p:nvSpPr>
          <p:spPr>
            <a:xfrm>
              <a:off x="548640" y="1207008"/>
              <a:ext cx="10972799" cy="5303520"/>
            </a:xfrm>
            <a:prstGeom prst="rect">
              <a:avLst/>
            </a:prstGeom>
          </p:spPr>
          <p:txBody>
            <a:bodyPr/>
            <a:lstStyle/>
            <a:p>
              <a:endParaRPr/>
            </a:p>
          </p:txBody>
        </p:sp>
        <p:sp>
          <p:nvSpPr>
            <p:cNvPr id="5" name="rc5"/>
            <p:cNvSpPr/>
            <p:nvPr/>
          </p:nvSpPr>
          <p:spPr>
            <a:xfrm>
              <a:off x="7100374" y="1276597"/>
              <a:ext cx="4351476" cy="4801538"/>
            </a:xfrm>
            <a:prstGeom prst="rect">
              <a:avLst/>
            </a:prstGeom>
          </p:spPr>
          <p:txBody>
            <a:bodyPr/>
            <a:lstStyle/>
            <a:p>
              <a:endParaRPr/>
            </a:p>
          </p:txBody>
        </p:sp>
        <p:sp>
          <p:nvSpPr>
            <p:cNvPr id="6" name="rc6"/>
            <p:cNvSpPr/>
            <p:nvPr/>
          </p:nvSpPr>
          <p:spPr>
            <a:xfrm>
              <a:off x="7100374" y="5205128"/>
              <a:ext cx="2582194"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7" name="rc7"/>
            <p:cNvSpPr/>
            <p:nvPr/>
          </p:nvSpPr>
          <p:spPr>
            <a:xfrm>
              <a:off x="7100374" y="4332121"/>
              <a:ext cx="2677831"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8" name="rc8"/>
            <p:cNvSpPr/>
            <p:nvPr/>
          </p:nvSpPr>
          <p:spPr>
            <a:xfrm>
              <a:off x="7100374" y="3459114"/>
              <a:ext cx="2773468"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9" name="rc9"/>
            <p:cNvSpPr/>
            <p:nvPr/>
          </p:nvSpPr>
          <p:spPr>
            <a:xfrm>
              <a:off x="7100374" y="2586107"/>
              <a:ext cx="3251652"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0" name="rc10"/>
            <p:cNvSpPr/>
            <p:nvPr/>
          </p:nvSpPr>
          <p:spPr>
            <a:xfrm>
              <a:off x="7100374" y="1713100"/>
              <a:ext cx="3395108"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1" name="pl11"/>
            <p:cNvSpPr/>
            <p:nvPr/>
          </p:nvSpPr>
          <p:spPr>
            <a:xfrm flipH="1">
              <a:off x="10160753" y="1276597"/>
              <a:ext cx="0" cy="4801538"/>
            </a:xfrm>
            <a:custGeom>
              <a:rect l="0" t="0" r="0" b="0"/>
              <a:pathLst>
                <a:path h="4801538">
                  <a:moveTo>
                    <a:pt x="0" y="4801538"/>
                  </a:moveTo>
                  <a:lnTo>
                    <a:pt x="0" y="0"/>
                  </a:lnTo>
                  <a:lnTo>
                    <a:pt x="0" y="0"/>
                  </a:lnTo>
                </a:path>
              </a:pathLst>
            </a:custGeom>
            <a:ln w="32521" cap="flat">
              <a:solidFill>
                <a:srgbClr val="2B333A">
                  <a:alpha val="100000"/>
                </a:srgbClr>
              </a:solidFill>
              <a:prstDash val="lgDash"/>
              <a:round/>
            </a:ln>
          </p:spPr>
          <p:txBody>
            <a:bodyPr/>
            <a:lstStyle/>
            <a:p>
              <a:endParaRPr/>
            </a:p>
          </p:txBody>
        </p:sp>
        <p:sp>
          <p:nvSpPr>
            <p:cNvPr id="12" name="tx12"/>
            <p:cNvSpPr/>
            <p:nvPr/>
          </p:nvSpPr>
          <p:spPr>
            <a:xfrm>
              <a:off x="9593480" y="1120327"/>
              <a:ext cx="1144109" cy="126801"/>
            </a:xfrm>
            <a:prstGeom prst="rect">
              <a:avLst/>
            </a:prstGeom>
            <a:noFill/>
          </p:spPr>
          <p:txBody>
            <a:bodyPr wrap="none" lIns="0" tIns="0" rIns="0" bIns="0" anchor="ctr" anchorCtr="1"/>
            <a:lstStyle/>
            <a:p>
              <a:pPr marL="0" marR="0" indent="0" algn="l">
                <a:lnSpc>
                  <a:spcPts val="1103"/>
                </a:lnSpc>
                <a:spcBef>
                  <a:spcPct val="0"/>
                </a:spcBef>
                <a:spcAft>
                  <a:spcPct val="0"/>
                </a:spcAft>
              </a:pPr>
              <a:r>
                <a:rPr sz="1103" b="1">
                  <a:solidFill>
                    <a:srgbClr val="2B333A">
                      <a:alpha val="100000"/>
                    </a:srgbClr>
                  </a:solidFill>
                  <a:latin typeface="Barlow Light"/>
                  <a:cs typeface="Barlow Light"/>
                </a:rPr>
                <a:t>Market Average 7.4</a:t>
              </a:r>
            </a:p>
          </p:txBody>
        </p:sp>
        <p:sp>
          <p:nvSpPr>
            <p:cNvPr id="13" name="tx13"/>
            <p:cNvSpPr/>
            <p:nvPr/>
          </p:nvSpPr>
          <p:spPr>
            <a:xfrm>
              <a:off x="9809528" y="5490211"/>
              <a:ext cx="253917"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6.4</a:t>
              </a:r>
            </a:p>
          </p:txBody>
        </p:sp>
        <p:sp>
          <p:nvSpPr>
            <p:cNvPr id="14" name="tx14"/>
            <p:cNvSpPr/>
            <p:nvPr/>
          </p:nvSpPr>
          <p:spPr>
            <a:xfrm>
              <a:off x="9902484" y="4617204"/>
              <a:ext cx="248556"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6.6</a:t>
              </a:r>
            </a:p>
          </p:txBody>
        </p:sp>
        <p:sp>
          <p:nvSpPr>
            <p:cNvPr id="15" name="tx15"/>
            <p:cNvSpPr/>
            <p:nvPr/>
          </p:nvSpPr>
          <p:spPr>
            <a:xfrm>
              <a:off x="9998886" y="3743998"/>
              <a:ext cx="250088"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6.8</a:t>
              </a:r>
            </a:p>
          </p:txBody>
        </p:sp>
        <p:sp>
          <p:nvSpPr>
            <p:cNvPr id="16" name="tx16"/>
            <p:cNvSpPr/>
            <p:nvPr/>
          </p:nvSpPr>
          <p:spPr>
            <a:xfrm>
              <a:off x="10473049" y="2870991"/>
              <a:ext cx="242045"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7.8</a:t>
              </a:r>
            </a:p>
          </p:txBody>
        </p:sp>
        <p:sp>
          <p:nvSpPr>
            <p:cNvPr id="17" name="tx17"/>
            <p:cNvSpPr/>
            <p:nvPr/>
          </p:nvSpPr>
          <p:spPr>
            <a:xfrm>
              <a:off x="10605207" y="1997984"/>
              <a:ext cx="219449"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8.1</a:t>
              </a:r>
            </a:p>
          </p:txBody>
        </p:sp>
        <p:sp>
          <p:nvSpPr>
            <p:cNvPr id="18" name="rc18"/>
            <p:cNvSpPr/>
            <p:nvPr/>
          </p:nvSpPr>
          <p:spPr>
            <a:xfrm>
              <a:off x="7100374" y="1276597"/>
              <a:ext cx="4351476" cy="4801538"/>
            </a:xfrm>
            <a:prstGeom prst="rect">
              <a:avLst/>
            </a:prstGeom>
          </p:spPr>
          <p:txBody>
            <a:bodyPr/>
            <a:lstStyle/>
            <a:p>
              <a:endParaRPr/>
            </a:p>
          </p:txBody>
        </p:sp>
        <p:sp>
          <p:nvSpPr>
            <p:cNvPr id="19" name="pl19"/>
            <p:cNvSpPr/>
            <p:nvPr/>
          </p:nvSpPr>
          <p:spPr>
            <a:xfrm flipH="1">
              <a:off x="7100374" y="1276597"/>
              <a:ext cx="0" cy="4801538"/>
            </a:xfrm>
            <a:custGeom>
              <a:rect l="0" t="0" r="0" b="0"/>
              <a:pathLst>
                <a:path h="4801538">
                  <a:moveTo>
                    <a:pt x="0" y="4801538"/>
                  </a:moveTo>
                  <a:lnTo>
                    <a:pt x="0" y="0"/>
                  </a:lnTo>
                </a:path>
              </a:pathLst>
            </a:custGeom>
            <a:ln w="13550" cap="flat">
              <a:solidFill>
                <a:srgbClr val="858D96">
                  <a:alpha val="100000"/>
                </a:srgbClr>
              </a:solidFill>
              <a:prstDash val="solid"/>
              <a:round/>
            </a:ln>
          </p:spPr>
          <p:txBody>
            <a:bodyPr/>
            <a:lstStyle/>
            <a:p>
              <a:endParaRPr/>
            </a:p>
          </p:txBody>
        </p:sp>
        <p:sp>
          <p:nvSpPr>
            <p:cNvPr id="20" name="tx20"/>
            <p:cNvSpPr/>
            <p:nvPr/>
          </p:nvSpPr>
          <p:spPr>
            <a:xfrm>
              <a:off x="3113739" y="5428819"/>
              <a:ext cx="3924004"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Altera Digital Health Sunrise (Allscripts) (n=19)</a:t>
              </a:r>
            </a:p>
          </p:txBody>
        </p:sp>
        <p:sp>
          <p:nvSpPr>
            <p:cNvPr id="21" name="tx21"/>
            <p:cNvSpPr/>
            <p:nvPr/>
          </p:nvSpPr>
          <p:spPr>
            <a:xfrm>
              <a:off x="4346558" y="4575457"/>
              <a:ext cx="2691186"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CPSI Evident Thrive EHR (n=27)</a:t>
              </a:r>
            </a:p>
          </p:txBody>
        </p:sp>
        <p:sp>
          <p:nvSpPr>
            <p:cNvPr id="22" name="tx22"/>
            <p:cNvSpPr/>
            <p:nvPr/>
          </p:nvSpPr>
          <p:spPr>
            <a:xfrm>
              <a:off x="776122" y="3683599"/>
              <a:ext cx="6261621"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Cerner Cerner Millennium PowerChart CommunityWorks Clinicals (n=112)</a:t>
              </a:r>
            </a:p>
          </p:txBody>
        </p:sp>
        <p:sp>
          <p:nvSpPr>
            <p:cNvPr id="23" name="tx23"/>
            <p:cNvSpPr/>
            <p:nvPr/>
          </p:nvSpPr>
          <p:spPr>
            <a:xfrm>
              <a:off x="3341122" y="2811386"/>
              <a:ext cx="3696622"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MEDITECH Expanse Acute Care EMR (n=41)</a:t>
              </a:r>
            </a:p>
          </p:txBody>
        </p:sp>
        <p:sp>
          <p:nvSpPr>
            <p:cNvPr id="24" name="tx24"/>
            <p:cNvSpPr/>
            <p:nvPr/>
          </p:nvSpPr>
          <p:spPr>
            <a:xfrm>
              <a:off x="3904596" y="1938379"/>
              <a:ext cx="3133147"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Epic EpicCare Inpatient EMR (n=122)</a:t>
              </a:r>
            </a:p>
          </p:txBody>
        </p:sp>
        <p:sp>
          <p:nvSpPr>
            <p:cNvPr id="25" name="tx25"/>
            <p:cNvSpPr/>
            <p:nvPr/>
          </p:nvSpPr>
          <p:spPr>
            <a:xfrm>
              <a:off x="7064915" y="6140765"/>
              <a:ext cx="70916" cy="142279"/>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1</a:t>
              </a:r>
            </a:p>
          </p:txBody>
        </p:sp>
        <p:sp>
          <p:nvSpPr>
            <p:cNvPr id="26" name="tx26"/>
            <p:cNvSpPr/>
            <p:nvPr/>
          </p:nvSpPr>
          <p:spPr>
            <a:xfrm>
              <a:off x="10873117" y="6137590"/>
              <a:ext cx="105461" cy="14545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9</a:t>
              </a:r>
            </a:p>
          </p:txBody>
        </p:sp>
      </p:grpSp>
    </p:spTree>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1"/>
          <p:cNvSpPr>
            <a:spLocks noGrp="1"/>
          </p:cNvSpPr>
          <p:nvPr>
            <p:ph type="title"/>
          </p:nvPr>
        </p:nvSpPr>
        <p:spPr/>
        <p:txBody>
          <a:bodyPr/>
          <a:lstStyle/>
          <a:p>
            <a:r>
              <a:t>Question Score Breakout</a:t>
            </a:r>
          </a:p>
        </p:txBody>
      </p:sp>
      <p:sp>
        <p:nvSpPr>
          <p:cNvPr id="2" name="SubTitle 2"/>
          <p:cNvSpPr>
            <a:spLocks noGrp="1"/>
          </p:cNvSpPr>
          <p:nvPr>
            <p:ph type="subTitle" idx="13"/>
          </p:nvPr>
        </p:nvSpPr>
        <p:spPr/>
        <p:txBody>
          <a:bodyPr/>
          <a:lstStyle/>
          <a:p>
            <a:r>
              <a:t>Quality of Implementation</a:t>
            </a:r>
          </a:p>
        </p:txBody>
      </p:sp>
      <p:grpSp>
        <p:nvGrpSpPr>
          <p:cNvPr id="27" name="grp2"/>
          <p:cNvGrpSpPr/>
          <p:nvPr/>
        </p:nvGrpSpPr>
        <p:grpSpPr>
          <a:xfrm>
            <a:off x="548640" y="1207008"/>
            <a:ext cx="10972800" cy="5303520"/>
            <a:chOff x="548640" y="1207008"/>
            <a:chExt cx="10972800" cy="5303520"/>
          </a:xfrm>
        </p:grpSpPr>
        <p:sp>
          <p:nvSpPr>
            <p:cNvPr id="4" name="rc4"/>
            <p:cNvSpPr/>
            <p:nvPr/>
          </p:nvSpPr>
          <p:spPr>
            <a:xfrm>
              <a:off x="548640" y="1207008"/>
              <a:ext cx="10972799" cy="5303520"/>
            </a:xfrm>
            <a:prstGeom prst="rect">
              <a:avLst/>
            </a:prstGeom>
          </p:spPr>
          <p:txBody>
            <a:bodyPr/>
            <a:lstStyle/>
            <a:p>
              <a:endParaRPr/>
            </a:p>
          </p:txBody>
        </p:sp>
        <p:sp>
          <p:nvSpPr>
            <p:cNvPr id="5" name="rc5"/>
            <p:cNvSpPr/>
            <p:nvPr/>
          </p:nvSpPr>
          <p:spPr>
            <a:xfrm>
              <a:off x="7131057" y="1276597"/>
              <a:ext cx="4320793" cy="4801538"/>
            </a:xfrm>
            <a:prstGeom prst="rect">
              <a:avLst/>
            </a:prstGeom>
          </p:spPr>
          <p:txBody>
            <a:bodyPr/>
            <a:lstStyle/>
            <a:p>
              <a:endParaRPr/>
            </a:p>
          </p:txBody>
        </p:sp>
        <p:sp>
          <p:nvSpPr>
            <p:cNvPr id="6" name="rc6"/>
            <p:cNvSpPr/>
            <p:nvPr/>
          </p:nvSpPr>
          <p:spPr>
            <a:xfrm>
              <a:off x="7131057" y="5205128"/>
              <a:ext cx="2279099"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7" name="rc7"/>
            <p:cNvSpPr/>
            <p:nvPr/>
          </p:nvSpPr>
          <p:spPr>
            <a:xfrm>
              <a:off x="7131057" y="4332121"/>
              <a:ext cx="2421543"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8" name="rc8"/>
            <p:cNvSpPr/>
            <p:nvPr/>
          </p:nvSpPr>
          <p:spPr>
            <a:xfrm>
              <a:off x="7131057" y="3459114"/>
              <a:ext cx="2658949"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9" name="rc9"/>
            <p:cNvSpPr/>
            <p:nvPr/>
          </p:nvSpPr>
          <p:spPr>
            <a:xfrm>
              <a:off x="7131057" y="2586107"/>
              <a:ext cx="2991318"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0" name="rc10"/>
            <p:cNvSpPr/>
            <p:nvPr/>
          </p:nvSpPr>
          <p:spPr>
            <a:xfrm>
              <a:off x="7131057" y="1713100"/>
              <a:ext cx="3276205"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1" name="pl11"/>
            <p:cNvSpPr/>
            <p:nvPr/>
          </p:nvSpPr>
          <p:spPr>
            <a:xfrm flipH="1">
              <a:off x="10027413" y="1276597"/>
              <a:ext cx="0" cy="4801538"/>
            </a:xfrm>
            <a:custGeom>
              <a:rect l="0" t="0" r="0" b="0"/>
              <a:pathLst>
                <a:path h="4801538">
                  <a:moveTo>
                    <a:pt x="0" y="4801538"/>
                  </a:moveTo>
                  <a:lnTo>
                    <a:pt x="0" y="0"/>
                  </a:lnTo>
                  <a:lnTo>
                    <a:pt x="0" y="0"/>
                  </a:lnTo>
                </a:path>
              </a:pathLst>
            </a:custGeom>
            <a:ln w="32521" cap="flat">
              <a:solidFill>
                <a:srgbClr val="2B333A">
                  <a:alpha val="100000"/>
                </a:srgbClr>
              </a:solidFill>
              <a:prstDash val="lgDash"/>
              <a:round/>
            </a:ln>
          </p:spPr>
          <p:txBody>
            <a:bodyPr/>
            <a:lstStyle/>
            <a:p>
              <a:endParaRPr/>
            </a:p>
          </p:txBody>
        </p:sp>
        <p:sp>
          <p:nvSpPr>
            <p:cNvPr id="12" name="tx12"/>
            <p:cNvSpPr/>
            <p:nvPr/>
          </p:nvSpPr>
          <p:spPr>
            <a:xfrm>
              <a:off x="9478042" y="1120327"/>
              <a:ext cx="1117733" cy="126801"/>
            </a:xfrm>
            <a:prstGeom prst="rect">
              <a:avLst/>
            </a:prstGeom>
            <a:noFill/>
          </p:spPr>
          <p:txBody>
            <a:bodyPr wrap="none" lIns="0" tIns="0" rIns="0" bIns="0" anchor="ctr" anchorCtr="1"/>
            <a:lstStyle/>
            <a:p>
              <a:pPr marL="0" marR="0" indent="0" algn="l">
                <a:lnSpc>
                  <a:spcPts val="1103"/>
                </a:lnSpc>
                <a:spcBef>
                  <a:spcPct val="0"/>
                </a:spcBef>
                <a:spcAft>
                  <a:spcPct val="0"/>
                </a:spcAft>
              </a:pPr>
              <a:r>
                <a:rPr sz="1103" b="1">
                  <a:solidFill>
                    <a:srgbClr val="2B333A">
                      <a:alpha val="100000"/>
                    </a:srgbClr>
                  </a:solidFill>
                  <a:latin typeface="Barlow Light"/>
                  <a:cs typeface="Barlow Light"/>
                </a:rPr>
                <a:t>Market Average 7.1</a:t>
              </a:r>
            </a:p>
          </p:txBody>
        </p:sp>
        <p:sp>
          <p:nvSpPr>
            <p:cNvPr id="13" name="tx13"/>
            <p:cNvSpPr/>
            <p:nvPr/>
          </p:nvSpPr>
          <p:spPr>
            <a:xfrm>
              <a:off x="9535105" y="5490012"/>
              <a:ext cx="249896"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5.8</a:t>
              </a:r>
            </a:p>
          </p:txBody>
        </p:sp>
        <p:sp>
          <p:nvSpPr>
            <p:cNvPr id="14" name="tx14"/>
            <p:cNvSpPr/>
            <p:nvPr/>
          </p:nvSpPr>
          <p:spPr>
            <a:xfrm>
              <a:off x="9661559" y="4617204"/>
              <a:ext cx="217917"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6.1</a:t>
              </a:r>
            </a:p>
          </p:txBody>
        </p:sp>
        <p:sp>
          <p:nvSpPr>
            <p:cNvPr id="15" name="tx15"/>
            <p:cNvSpPr/>
            <p:nvPr/>
          </p:nvSpPr>
          <p:spPr>
            <a:xfrm>
              <a:off x="9914285" y="3744197"/>
              <a:ext cx="248556"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6.6</a:t>
              </a:r>
            </a:p>
          </p:txBody>
        </p:sp>
        <p:sp>
          <p:nvSpPr>
            <p:cNvPr id="16" name="tx16"/>
            <p:cNvSpPr/>
            <p:nvPr/>
          </p:nvSpPr>
          <p:spPr>
            <a:xfrm>
              <a:off x="10242632" y="2872777"/>
              <a:ext cx="240513" cy="135532"/>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7.3</a:t>
              </a:r>
            </a:p>
          </p:txBody>
        </p:sp>
        <p:sp>
          <p:nvSpPr>
            <p:cNvPr id="17" name="tx17"/>
            <p:cNvSpPr/>
            <p:nvPr/>
          </p:nvSpPr>
          <p:spPr>
            <a:xfrm>
              <a:off x="10528477" y="1998183"/>
              <a:ext cx="242428"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7.9</a:t>
              </a:r>
            </a:p>
          </p:txBody>
        </p:sp>
        <p:sp>
          <p:nvSpPr>
            <p:cNvPr id="18" name="rc18"/>
            <p:cNvSpPr/>
            <p:nvPr/>
          </p:nvSpPr>
          <p:spPr>
            <a:xfrm>
              <a:off x="7131057" y="1276597"/>
              <a:ext cx="4320793" cy="4801538"/>
            </a:xfrm>
            <a:prstGeom prst="rect">
              <a:avLst/>
            </a:prstGeom>
          </p:spPr>
          <p:txBody>
            <a:bodyPr/>
            <a:lstStyle/>
            <a:p>
              <a:endParaRPr/>
            </a:p>
          </p:txBody>
        </p:sp>
        <p:sp>
          <p:nvSpPr>
            <p:cNvPr id="19" name="pl19"/>
            <p:cNvSpPr/>
            <p:nvPr/>
          </p:nvSpPr>
          <p:spPr>
            <a:xfrm flipH="1">
              <a:off x="7131057" y="1276597"/>
              <a:ext cx="0" cy="4801538"/>
            </a:xfrm>
            <a:custGeom>
              <a:rect l="0" t="0" r="0" b="0"/>
              <a:pathLst>
                <a:path h="4801538">
                  <a:moveTo>
                    <a:pt x="0" y="4801538"/>
                  </a:moveTo>
                  <a:lnTo>
                    <a:pt x="0" y="0"/>
                  </a:lnTo>
                </a:path>
              </a:pathLst>
            </a:custGeom>
            <a:ln w="13550" cap="flat">
              <a:solidFill>
                <a:srgbClr val="858D96">
                  <a:alpha val="100000"/>
                </a:srgbClr>
              </a:solidFill>
              <a:prstDash val="solid"/>
              <a:round/>
            </a:ln>
          </p:spPr>
          <p:txBody>
            <a:bodyPr/>
            <a:lstStyle/>
            <a:p>
              <a:endParaRPr/>
            </a:p>
          </p:txBody>
        </p:sp>
        <p:sp>
          <p:nvSpPr>
            <p:cNvPr id="20" name="tx20"/>
            <p:cNvSpPr/>
            <p:nvPr/>
          </p:nvSpPr>
          <p:spPr>
            <a:xfrm>
              <a:off x="3154989" y="5428819"/>
              <a:ext cx="3913437"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Altera Digital Health Sunrise (Allscripts) (n=17)</a:t>
              </a:r>
            </a:p>
          </p:txBody>
        </p:sp>
        <p:sp>
          <p:nvSpPr>
            <p:cNvPr id="21" name="tx21"/>
            <p:cNvSpPr/>
            <p:nvPr/>
          </p:nvSpPr>
          <p:spPr>
            <a:xfrm>
              <a:off x="4377241" y="4575457"/>
              <a:ext cx="2691186"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CPSI Evident Thrive EHR (n=27)</a:t>
              </a:r>
            </a:p>
          </p:txBody>
        </p:sp>
        <p:sp>
          <p:nvSpPr>
            <p:cNvPr id="22" name="tx22"/>
            <p:cNvSpPr/>
            <p:nvPr/>
          </p:nvSpPr>
          <p:spPr>
            <a:xfrm>
              <a:off x="776122" y="3683599"/>
              <a:ext cx="6292304"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Cerner Cerner Millennium PowerChart CommunityWorks Clinicals (n=107)</a:t>
              </a:r>
            </a:p>
          </p:txBody>
        </p:sp>
        <p:sp>
          <p:nvSpPr>
            <p:cNvPr id="23" name="tx23"/>
            <p:cNvSpPr/>
            <p:nvPr/>
          </p:nvSpPr>
          <p:spPr>
            <a:xfrm>
              <a:off x="3371805" y="2811386"/>
              <a:ext cx="3696622"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MEDITECH Expanse Acute Care EMR (n=41)</a:t>
              </a:r>
            </a:p>
          </p:txBody>
        </p:sp>
        <p:sp>
          <p:nvSpPr>
            <p:cNvPr id="24" name="tx24"/>
            <p:cNvSpPr/>
            <p:nvPr/>
          </p:nvSpPr>
          <p:spPr>
            <a:xfrm>
              <a:off x="3928574" y="1938379"/>
              <a:ext cx="3139852"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Epic EpicCare Inpatient EMR (n=120)</a:t>
              </a:r>
            </a:p>
          </p:txBody>
        </p:sp>
        <p:sp>
          <p:nvSpPr>
            <p:cNvPr id="25" name="tx25"/>
            <p:cNvSpPr/>
            <p:nvPr/>
          </p:nvSpPr>
          <p:spPr>
            <a:xfrm>
              <a:off x="7095599" y="6140765"/>
              <a:ext cx="70916" cy="142279"/>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1</a:t>
              </a:r>
            </a:p>
          </p:txBody>
        </p:sp>
        <p:sp>
          <p:nvSpPr>
            <p:cNvPr id="26" name="tx26"/>
            <p:cNvSpPr/>
            <p:nvPr/>
          </p:nvSpPr>
          <p:spPr>
            <a:xfrm>
              <a:off x="10876826" y="6137590"/>
              <a:ext cx="105461" cy="14545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9</a:t>
              </a:r>
            </a:p>
          </p:txBody>
        </p:sp>
      </p:grpSp>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Slide Number Placeholder 3">
            <a:extLst>
              <a:ext uri="{FF2B5EF4-FFF2-40B4-BE49-F238E27FC236}">
                <a16:creationId xmlns:a16="http://schemas.microsoft.com/office/drawing/2014/main" id="{25977737-38CE-4F21-BEDA-0EBD1FD31E36}"/>
              </a:ext>
            </a:extLst>
          </p:cNvPr>
          <p:cNvSpPr>
            <a:spLocks noGrp="1"/>
          </p:cNvSpPr>
          <p:nvPr>
            <p:ph type="sldNum" sz="quarter" idx="11"/>
          </p:nvPr>
        </p:nvSpPr>
        <p:spPr>
          <a:xfrm>
            <a:off x="10809287" y="6424051"/>
            <a:ext cx="544513" cy="274638"/>
          </a:xfrm>
          <a:prstGeom prst="rect">
            <a:avLst/>
          </a:prstGeom>
        </p:spPr>
        <p:txBody>
          <a:bodyPr/>
          <a:lstStyle>
            <a:defPPr>
              <a:defRPr lang="en-US"/>
            </a:defPPr>
            <a:lvl1pPr marL="0" algn="r" defTabSz="914400" rtl="0" eaLnBrk="1" fontAlgn="auto" latinLnBrk="0" hangingPunct="1">
              <a:spcBef>
                <a:spcPct val="0"/>
              </a:spcBef>
              <a:spcAft>
                <a:spcPct val="0"/>
              </a:spcAft>
              <a:defRPr sz="1000" kern="1200" smtClean="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C0981C7-A933-AA48-82F2-853C800CCD94}" type="slidenum">
              <a:rPr lang="en-US" smtClean="0"/>
              <a:pPr>
                <a:defRPr/>
              </a:pPr>
              <a:t>2</a:t>
            </a:fld>
            <a:endParaRPr lang="en-US"/>
          </a:p>
        </p:txBody>
      </p:sp>
      <p:sp>
        <p:nvSpPr>
          <p:cNvPr id="5" name="Footer Placeholder 4">
            <a:extLst>
              <a:ext uri="{FF2B5EF4-FFF2-40B4-BE49-F238E27FC236}">
                <a16:creationId xmlns:a16="http://schemas.microsoft.com/office/drawing/2014/main" id="{4A3A0E65-6F1C-4A86-890D-B75981DD2462}"/>
              </a:ext>
            </a:extLst>
          </p:cNvPr>
          <p:cNvSpPr>
            <a:spLocks noGrp="1"/>
          </p:cNvSpPr>
          <p:nvPr>
            <p:ph type="ftr" sz="quarter" idx="3"/>
          </p:nvPr>
        </p:nvSpPr>
        <p:spPr>
          <a:xfrm>
            <a:off x="483624" y="6352611"/>
            <a:ext cx="2219325" cy="274638"/>
          </a:xfrm>
          <a:prstGeom prst="rect">
            <a:avLst/>
          </a:prstGeom>
          <a:noFill/>
        </p:spPr>
        <p:txBody>
          <a:bodyPr rIns="9144"/>
          <a:lstStyle>
            <a:defPPr>
              <a:defRPr lang="en-US"/>
            </a:defPPr>
            <a:lvl1pPr marL="0" algn="ctr" defTabSz="914400" rtl="0" eaLnBrk="1" fontAlgn="auto" latinLnBrk="0" hangingPunct="1">
              <a:spcBef>
                <a:spcPct val="0"/>
              </a:spcBef>
              <a:spcAft>
                <a:spcPct val="0"/>
              </a:spcAft>
              <a:defRPr sz="1000" kern="1200" smtClean="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 Copyright KLAS 2020</a:t>
            </a:r>
            <a:endParaRPr lang="en-US"/>
          </a:p>
        </p:txBody>
      </p:sp>
      <p:pic>
        <p:nvPicPr>
          <p:cNvPr id="6" name="Picture 5">
            <a:extLst>
              <a:ext uri="{FF2B5EF4-FFF2-40B4-BE49-F238E27FC236}">
                <a16:creationId xmlns:a16="http://schemas.microsoft.com/office/drawing/2014/main" id="{47094DFC-5386-5E17-EDB1-91F80DF8638E}"/>
              </a:ext>
            </a:extLst>
          </p:cNvPr>
          <p:cNvPicPr>
            <a:picLocks noChangeAspect="1"/>
          </p:cNvPicPr>
          <p:nvPr/>
        </p:nvPicPr>
        <p:blipFill>
          <a:blip r:embed="rId3"/>
          <a:stretch>
            <a:fillRect/>
          </a:stretch>
        </p:blipFill>
        <p:spPr>
          <a:xfrm>
            <a:off x="2389524" y="754233"/>
            <a:ext cx="8964276" cy="2238687"/>
          </a:xfrm>
          <a:prstGeom prst="rect">
            <a:avLst/>
          </a:prstGeom>
        </p:spPr>
      </p:pic>
      <p:pic>
        <p:nvPicPr>
          <p:cNvPr id="8" name="Picture 7">
            <a:extLst>
              <a:ext uri="{FF2B5EF4-FFF2-40B4-BE49-F238E27FC236}">
                <a16:creationId xmlns:a16="http://schemas.microsoft.com/office/drawing/2014/main" id="{2A85AAAE-1DD2-BC6D-ADC3-4AD57609D353}"/>
              </a:ext>
            </a:extLst>
          </p:cNvPr>
          <p:cNvPicPr>
            <a:picLocks noChangeAspect="1"/>
          </p:cNvPicPr>
          <p:nvPr/>
        </p:nvPicPr>
        <p:blipFill>
          <a:blip r:embed="rId4"/>
          <a:stretch>
            <a:fillRect/>
          </a:stretch>
        </p:blipFill>
        <p:spPr>
          <a:xfrm>
            <a:off x="3341060" y="3273513"/>
            <a:ext cx="2182437" cy="3079098"/>
          </a:xfrm>
          <a:prstGeom prst="rect">
            <a:avLst/>
          </a:prstGeom>
        </p:spPr>
      </p:pic>
      <p:pic>
        <p:nvPicPr>
          <p:cNvPr id="10" name="Picture 9">
            <a:extLst>
              <a:ext uri="{FF2B5EF4-FFF2-40B4-BE49-F238E27FC236}">
                <a16:creationId xmlns:a16="http://schemas.microsoft.com/office/drawing/2014/main" id="{CC4578AD-031A-F33B-47B3-9A52DCF5C682}"/>
              </a:ext>
            </a:extLst>
          </p:cNvPr>
          <p:cNvPicPr>
            <a:picLocks noChangeAspect="1"/>
          </p:cNvPicPr>
          <p:nvPr/>
        </p:nvPicPr>
        <p:blipFill>
          <a:blip r:embed="rId5"/>
          <a:stretch>
            <a:fillRect/>
          </a:stretch>
        </p:blipFill>
        <p:spPr>
          <a:xfrm>
            <a:off x="7145989" y="3273513"/>
            <a:ext cx="2365656" cy="2802210"/>
          </a:xfrm>
          <a:prstGeom prst="rect">
            <a:avLst/>
          </a:prstGeom>
        </p:spPr>
      </p:pic>
    </p:spTree>
    <p:extLst>
      <p:ext uri="{BB962C8B-B14F-4D97-AF65-F5344CB8AC3E}">
        <p14:creationId xmlns:p14="http://schemas.microsoft.com/office/powerpoint/2010/main" val="3467874207"/>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1"/>
          <p:cNvSpPr>
            <a:spLocks noGrp="1"/>
          </p:cNvSpPr>
          <p:nvPr>
            <p:ph type="title"/>
          </p:nvPr>
        </p:nvSpPr>
        <p:spPr/>
        <p:txBody>
          <a:bodyPr/>
          <a:lstStyle/>
          <a:p>
            <a:r>
              <a:t>Question Score Breakout</a:t>
            </a:r>
          </a:p>
        </p:txBody>
      </p:sp>
      <p:sp>
        <p:nvSpPr>
          <p:cNvPr id="2" name="SubTitle 2"/>
          <p:cNvSpPr>
            <a:spLocks noGrp="1"/>
          </p:cNvSpPr>
          <p:nvPr>
            <p:ph type="subTitle" idx="13"/>
          </p:nvPr>
        </p:nvSpPr>
        <p:spPr/>
        <p:txBody>
          <a:bodyPr/>
          <a:lstStyle/>
          <a:p>
            <a:r>
              <a:t>Quality of Phone/Web Support</a:t>
            </a:r>
          </a:p>
        </p:txBody>
      </p:sp>
      <p:grpSp>
        <p:nvGrpSpPr>
          <p:cNvPr id="27" name="grp2"/>
          <p:cNvGrpSpPr/>
          <p:nvPr/>
        </p:nvGrpSpPr>
        <p:grpSpPr>
          <a:xfrm>
            <a:off x="548640" y="1207008"/>
            <a:ext cx="10972800" cy="5303520"/>
            <a:chOff x="548640" y="1207008"/>
            <a:chExt cx="10972800" cy="5303520"/>
          </a:xfrm>
        </p:grpSpPr>
        <p:sp>
          <p:nvSpPr>
            <p:cNvPr id="4" name="rc4"/>
            <p:cNvSpPr/>
            <p:nvPr/>
          </p:nvSpPr>
          <p:spPr>
            <a:xfrm>
              <a:off x="548640" y="1207008"/>
              <a:ext cx="10972799" cy="5303520"/>
            </a:xfrm>
            <a:prstGeom prst="rect">
              <a:avLst/>
            </a:prstGeom>
          </p:spPr>
          <p:txBody>
            <a:bodyPr/>
            <a:lstStyle/>
            <a:p>
              <a:endParaRPr/>
            </a:p>
          </p:txBody>
        </p:sp>
        <p:sp>
          <p:nvSpPr>
            <p:cNvPr id="5" name="rc5"/>
            <p:cNvSpPr/>
            <p:nvPr/>
          </p:nvSpPr>
          <p:spPr>
            <a:xfrm>
              <a:off x="7107079" y="1276597"/>
              <a:ext cx="4344770" cy="4801538"/>
            </a:xfrm>
            <a:prstGeom prst="rect">
              <a:avLst/>
            </a:prstGeom>
          </p:spPr>
          <p:txBody>
            <a:bodyPr/>
            <a:lstStyle/>
            <a:p>
              <a:endParaRPr/>
            </a:p>
          </p:txBody>
        </p:sp>
        <p:sp>
          <p:nvSpPr>
            <p:cNvPr id="6" name="rc6"/>
            <p:cNvSpPr/>
            <p:nvPr/>
          </p:nvSpPr>
          <p:spPr>
            <a:xfrm>
              <a:off x="7107079" y="5205128"/>
              <a:ext cx="2434981"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7" name="rc7"/>
            <p:cNvSpPr/>
            <p:nvPr/>
          </p:nvSpPr>
          <p:spPr>
            <a:xfrm>
              <a:off x="7107079" y="4332121"/>
              <a:ext cx="2530471"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8" name="rc8"/>
            <p:cNvSpPr/>
            <p:nvPr/>
          </p:nvSpPr>
          <p:spPr>
            <a:xfrm>
              <a:off x="7107079" y="3459114"/>
              <a:ext cx="2721449"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9" name="rc9"/>
            <p:cNvSpPr/>
            <p:nvPr/>
          </p:nvSpPr>
          <p:spPr>
            <a:xfrm>
              <a:off x="7107079" y="2586107"/>
              <a:ext cx="3103407"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0" name="rc10"/>
            <p:cNvSpPr/>
            <p:nvPr/>
          </p:nvSpPr>
          <p:spPr>
            <a:xfrm>
              <a:off x="7107079" y="1713100"/>
              <a:ext cx="3389876"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1" name="pl11"/>
            <p:cNvSpPr/>
            <p:nvPr/>
          </p:nvSpPr>
          <p:spPr>
            <a:xfrm flipH="1">
              <a:off x="10019508" y="1276597"/>
              <a:ext cx="0" cy="4801538"/>
            </a:xfrm>
            <a:custGeom>
              <a:rect l="0" t="0" r="0" b="0"/>
              <a:pathLst>
                <a:path h="4801538">
                  <a:moveTo>
                    <a:pt x="0" y="4801538"/>
                  </a:moveTo>
                  <a:lnTo>
                    <a:pt x="0" y="0"/>
                  </a:lnTo>
                  <a:lnTo>
                    <a:pt x="0" y="0"/>
                  </a:lnTo>
                </a:path>
              </a:pathLst>
            </a:custGeom>
            <a:ln w="32521" cap="flat">
              <a:solidFill>
                <a:srgbClr val="2B333A">
                  <a:alpha val="100000"/>
                </a:srgbClr>
              </a:solidFill>
              <a:prstDash val="lgDash"/>
              <a:round/>
            </a:ln>
          </p:spPr>
          <p:txBody>
            <a:bodyPr/>
            <a:lstStyle/>
            <a:p>
              <a:endParaRPr/>
            </a:p>
          </p:txBody>
        </p:sp>
        <p:sp>
          <p:nvSpPr>
            <p:cNvPr id="12" name="tx12"/>
            <p:cNvSpPr/>
            <p:nvPr/>
          </p:nvSpPr>
          <p:spPr>
            <a:xfrm>
              <a:off x="9474965" y="1120327"/>
              <a:ext cx="1117733" cy="126801"/>
            </a:xfrm>
            <a:prstGeom prst="rect">
              <a:avLst/>
            </a:prstGeom>
            <a:noFill/>
          </p:spPr>
          <p:txBody>
            <a:bodyPr wrap="none" lIns="0" tIns="0" rIns="0" bIns="0" anchor="ctr" anchorCtr="1"/>
            <a:lstStyle/>
            <a:p>
              <a:pPr marL="0" marR="0" indent="0" algn="l">
                <a:lnSpc>
                  <a:spcPts val="1103"/>
                </a:lnSpc>
                <a:spcBef>
                  <a:spcPct val="0"/>
                </a:spcBef>
                <a:spcAft>
                  <a:spcPct val="0"/>
                </a:spcAft>
              </a:pPr>
              <a:r>
                <a:rPr sz="1103" b="1">
                  <a:solidFill>
                    <a:srgbClr val="2B333A">
                      <a:alpha val="100000"/>
                    </a:srgbClr>
                  </a:solidFill>
                  <a:latin typeface="Barlow Light"/>
                  <a:cs typeface="Barlow Light"/>
                </a:rPr>
                <a:t>Market Average 7.1</a:t>
              </a:r>
            </a:p>
          </p:txBody>
        </p:sp>
        <p:sp>
          <p:nvSpPr>
            <p:cNvPr id="13" name="tx13"/>
            <p:cNvSpPr/>
            <p:nvPr/>
          </p:nvSpPr>
          <p:spPr>
            <a:xfrm>
              <a:off x="9651020" y="5490211"/>
              <a:ext cx="217917"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6.1</a:t>
              </a:r>
            </a:p>
          </p:txBody>
        </p:sp>
        <p:sp>
          <p:nvSpPr>
            <p:cNvPr id="14" name="tx14"/>
            <p:cNvSpPr/>
            <p:nvPr/>
          </p:nvSpPr>
          <p:spPr>
            <a:xfrm>
              <a:off x="9761829" y="4617204"/>
              <a:ext cx="248556"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6.3</a:t>
              </a:r>
            </a:p>
          </p:txBody>
        </p:sp>
        <p:sp>
          <p:nvSpPr>
            <p:cNvPr id="15" name="tx15"/>
            <p:cNvSpPr/>
            <p:nvPr/>
          </p:nvSpPr>
          <p:spPr>
            <a:xfrm>
              <a:off x="9948786" y="3744197"/>
              <a:ext cx="240513"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6.7</a:t>
              </a:r>
            </a:p>
          </p:txBody>
        </p:sp>
        <p:sp>
          <p:nvSpPr>
            <p:cNvPr id="16" name="tx16"/>
            <p:cNvSpPr/>
            <p:nvPr/>
          </p:nvSpPr>
          <p:spPr>
            <a:xfrm>
              <a:off x="10330648" y="2872777"/>
              <a:ext cx="240321" cy="135532"/>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7.5</a:t>
              </a:r>
            </a:p>
          </p:txBody>
        </p:sp>
        <p:sp>
          <p:nvSpPr>
            <p:cNvPr id="17" name="tx17"/>
            <p:cNvSpPr/>
            <p:nvPr/>
          </p:nvSpPr>
          <p:spPr>
            <a:xfrm>
              <a:off x="10606680" y="1997984"/>
              <a:ext cx="219449"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8.1</a:t>
              </a:r>
            </a:p>
          </p:txBody>
        </p:sp>
        <p:sp>
          <p:nvSpPr>
            <p:cNvPr id="18" name="rc18"/>
            <p:cNvSpPr/>
            <p:nvPr/>
          </p:nvSpPr>
          <p:spPr>
            <a:xfrm>
              <a:off x="7107079" y="1276597"/>
              <a:ext cx="4344770" cy="4801538"/>
            </a:xfrm>
            <a:prstGeom prst="rect">
              <a:avLst/>
            </a:prstGeom>
          </p:spPr>
          <p:txBody>
            <a:bodyPr/>
            <a:lstStyle/>
            <a:p>
              <a:endParaRPr/>
            </a:p>
          </p:txBody>
        </p:sp>
        <p:sp>
          <p:nvSpPr>
            <p:cNvPr id="19" name="pl19"/>
            <p:cNvSpPr/>
            <p:nvPr/>
          </p:nvSpPr>
          <p:spPr>
            <a:xfrm flipH="1">
              <a:off x="7107079" y="1276597"/>
              <a:ext cx="0" cy="4801538"/>
            </a:xfrm>
            <a:custGeom>
              <a:rect l="0" t="0" r="0" b="0"/>
              <a:pathLst>
                <a:path h="4801538">
                  <a:moveTo>
                    <a:pt x="0" y="4801538"/>
                  </a:moveTo>
                  <a:lnTo>
                    <a:pt x="0" y="0"/>
                  </a:lnTo>
                </a:path>
              </a:pathLst>
            </a:custGeom>
            <a:ln w="13550" cap="flat">
              <a:solidFill>
                <a:srgbClr val="858D96">
                  <a:alpha val="100000"/>
                </a:srgbClr>
              </a:solidFill>
              <a:prstDash val="solid"/>
              <a:round/>
            </a:ln>
          </p:spPr>
          <p:txBody>
            <a:bodyPr/>
            <a:lstStyle/>
            <a:p>
              <a:endParaRPr/>
            </a:p>
          </p:txBody>
        </p:sp>
        <p:sp>
          <p:nvSpPr>
            <p:cNvPr id="20" name="tx20"/>
            <p:cNvSpPr/>
            <p:nvPr/>
          </p:nvSpPr>
          <p:spPr>
            <a:xfrm>
              <a:off x="776122" y="5429613"/>
              <a:ext cx="6268327"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Cerner Cerner Millennium PowerChart CommunityWorks Clinicals (n=101)</a:t>
              </a:r>
            </a:p>
          </p:txBody>
        </p:sp>
        <p:sp>
          <p:nvSpPr>
            <p:cNvPr id="21" name="tx21"/>
            <p:cNvSpPr/>
            <p:nvPr/>
          </p:nvSpPr>
          <p:spPr>
            <a:xfrm>
              <a:off x="3120851" y="4555812"/>
              <a:ext cx="3923597"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Altera Digital Health Sunrise (Allscripts) (n=18)</a:t>
              </a:r>
            </a:p>
          </p:txBody>
        </p:sp>
        <p:sp>
          <p:nvSpPr>
            <p:cNvPr id="22" name="tx22"/>
            <p:cNvSpPr/>
            <p:nvPr/>
          </p:nvSpPr>
          <p:spPr>
            <a:xfrm>
              <a:off x="4353263" y="3702450"/>
              <a:ext cx="2691186"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CPSI Evident Thrive EHR (n=27)</a:t>
              </a:r>
            </a:p>
          </p:txBody>
        </p:sp>
        <p:sp>
          <p:nvSpPr>
            <p:cNvPr id="23" name="tx23"/>
            <p:cNvSpPr/>
            <p:nvPr/>
          </p:nvSpPr>
          <p:spPr>
            <a:xfrm>
              <a:off x="3318973" y="2811386"/>
              <a:ext cx="3725476"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MEDITECH Expanse Acute Care EMR (n=39)</a:t>
              </a:r>
            </a:p>
          </p:txBody>
        </p:sp>
        <p:sp>
          <p:nvSpPr>
            <p:cNvPr id="24" name="tx24"/>
            <p:cNvSpPr/>
            <p:nvPr/>
          </p:nvSpPr>
          <p:spPr>
            <a:xfrm>
              <a:off x="3906832" y="1938379"/>
              <a:ext cx="3137617"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Epic EpicCare Inpatient EMR (n=109)</a:t>
              </a:r>
            </a:p>
          </p:txBody>
        </p:sp>
        <p:sp>
          <p:nvSpPr>
            <p:cNvPr id="25" name="tx25"/>
            <p:cNvSpPr/>
            <p:nvPr/>
          </p:nvSpPr>
          <p:spPr>
            <a:xfrm>
              <a:off x="7071621" y="6140765"/>
              <a:ext cx="70916" cy="142279"/>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1</a:t>
              </a:r>
            </a:p>
          </p:txBody>
        </p:sp>
        <p:sp>
          <p:nvSpPr>
            <p:cNvPr id="26" name="tx26"/>
            <p:cNvSpPr/>
            <p:nvPr/>
          </p:nvSpPr>
          <p:spPr>
            <a:xfrm>
              <a:off x="10873928" y="6137590"/>
              <a:ext cx="105461" cy="14545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9</a:t>
              </a:r>
            </a:p>
          </p:txBody>
        </p:sp>
      </p:grpSp>
    </p:spTree>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1"/>
          <p:cNvSpPr>
            <a:spLocks noGrp="1"/>
          </p:cNvSpPr>
          <p:nvPr>
            <p:ph type="title"/>
          </p:nvPr>
        </p:nvSpPr>
        <p:spPr/>
        <p:txBody>
          <a:bodyPr/>
          <a:lstStyle/>
          <a:p>
            <a:r>
              <a:t>Question Score Breakout</a:t>
            </a:r>
          </a:p>
        </p:txBody>
      </p:sp>
      <p:sp>
        <p:nvSpPr>
          <p:cNvPr id="2" name="SubTitle 2"/>
          <p:cNvSpPr>
            <a:spLocks noGrp="1"/>
          </p:cNvSpPr>
          <p:nvPr>
            <p:ph type="subTitle" idx="13"/>
          </p:nvPr>
        </p:nvSpPr>
        <p:spPr/>
        <p:txBody>
          <a:bodyPr/>
          <a:lstStyle/>
          <a:p>
            <a:r>
              <a:t>Quality of Training</a:t>
            </a:r>
          </a:p>
        </p:txBody>
      </p:sp>
      <p:grpSp>
        <p:nvGrpSpPr>
          <p:cNvPr id="47" name="grp2"/>
          <p:cNvGrpSpPr/>
          <p:nvPr/>
        </p:nvGrpSpPr>
        <p:grpSpPr>
          <a:xfrm>
            <a:off x="548640" y="1207008"/>
            <a:ext cx="10972800" cy="5303520"/>
            <a:chOff x="548640" y="1207008"/>
            <a:chExt cx="10972800" cy="5303520"/>
          </a:xfrm>
        </p:grpSpPr>
        <p:sp>
          <p:nvSpPr>
            <p:cNvPr id="4" name="rc4"/>
            <p:cNvSpPr/>
            <p:nvPr/>
          </p:nvSpPr>
          <p:spPr>
            <a:xfrm>
              <a:off x="548640" y="1207008"/>
              <a:ext cx="10972799" cy="5303520"/>
            </a:xfrm>
            <a:prstGeom prst="rect">
              <a:avLst/>
            </a:prstGeom>
          </p:spPr>
          <p:txBody>
            <a:bodyPr/>
            <a:lstStyle/>
            <a:p>
              <a:endParaRPr/>
            </a:p>
          </p:txBody>
        </p:sp>
        <p:sp>
          <p:nvSpPr>
            <p:cNvPr id="5" name="rc5"/>
            <p:cNvSpPr/>
            <p:nvPr/>
          </p:nvSpPr>
          <p:spPr>
            <a:xfrm>
              <a:off x="7061766" y="1276597"/>
              <a:ext cx="4390084" cy="4801538"/>
            </a:xfrm>
            <a:prstGeom prst="rect">
              <a:avLst/>
            </a:prstGeom>
          </p:spPr>
          <p:txBody>
            <a:bodyPr/>
            <a:lstStyle/>
            <a:p>
              <a:endParaRPr/>
            </a:p>
          </p:txBody>
        </p:sp>
        <p:sp>
          <p:nvSpPr>
            <p:cNvPr id="6" name="rc6"/>
            <p:cNvSpPr/>
            <p:nvPr/>
          </p:nvSpPr>
          <p:spPr>
            <a:xfrm>
              <a:off x="7061766" y="5339437"/>
              <a:ext cx="2170920" cy="590958"/>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7" name="rc7"/>
            <p:cNvSpPr/>
            <p:nvPr/>
          </p:nvSpPr>
          <p:spPr>
            <a:xfrm flipH="1">
              <a:off x="7061766" y="4600738"/>
              <a:ext cx="0" cy="590958"/>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8" name="rc8"/>
            <p:cNvSpPr/>
            <p:nvPr/>
          </p:nvSpPr>
          <p:spPr>
            <a:xfrm>
              <a:off x="7061766" y="3862040"/>
              <a:ext cx="2315649" cy="590958"/>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9" name="rc9"/>
            <p:cNvSpPr/>
            <p:nvPr/>
          </p:nvSpPr>
          <p:spPr>
            <a:xfrm>
              <a:off x="7061766" y="3123342"/>
              <a:ext cx="2605105" cy="590958"/>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0" name="rc10"/>
            <p:cNvSpPr/>
            <p:nvPr/>
          </p:nvSpPr>
          <p:spPr>
            <a:xfrm>
              <a:off x="7061766" y="2384644"/>
              <a:ext cx="2798075" cy="590958"/>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1" name="rc11"/>
            <p:cNvSpPr/>
            <p:nvPr/>
          </p:nvSpPr>
          <p:spPr>
            <a:xfrm>
              <a:off x="7061766" y="1645946"/>
              <a:ext cx="3232260" cy="590958"/>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2" name="pl12"/>
            <p:cNvSpPr/>
            <p:nvPr/>
          </p:nvSpPr>
          <p:spPr>
            <a:xfrm flipH="1">
              <a:off x="9859842" y="1276597"/>
              <a:ext cx="0" cy="4801538"/>
            </a:xfrm>
            <a:custGeom>
              <a:rect l="0" t="0" r="0" b="0"/>
              <a:pathLst>
                <a:path h="4801538">
                  <a:moveTo>
                    <a:pt x="0" y="4801538"/>
                  </a:moveTo>
                  <a:lnTo>
                    <a:pt x="0" y="0"/>
                  </a:lnTo>
                  <a:lnTo>
                    <a:pt x="0" y="0"/>
                  </a:lnTo>
                </a:path>
              </a:pathLst>
            </a:custGeom>
            <a:ln w="32521" cap="flat">
              <a:solidFill>
                <a:srgbClr val="2B333A">
                  <a:alpha val="100000"/>
                </a:srgbClr>
              </a:solidFill>
              <a:prstDash val="lgDash"/>
              <a:round/>
            </a:ln>
          </p:spPr>
          <p:txBody>
            <a:bodyPr/>
            <a:lstStyle/>
            <a:p>
              <a:endParaRPr/>
            </a:p>
          </p:txBody>
        </p:sp>
        <p:sp>
          <p:nvSpPr>
            <p:cNvPr id="13" name="tx13"/>
            <p:cNvSpPr/>
            <p:nvPr/>
          </p:nvSpPr>
          <p:spPr>
            <a:xfrm>
              <a:off x="9262122" y="1119136"/>
              <a:ext cx="1147196" cy="127992"/>
            </a:xfrm>
            <a:prstGeom prst="rect">
              <a:avLst/>
            </a:prstGeom>
            <a:noFill/>
          </p:spPr>
          <p:txBody>
            <a:bodyPr wrap="none" lIns="0" tIns="0" rIns="0" bIns="0" anchor="ctr" anchorCtr="1"/>
            <a:lstStyle/>
            <a:p>
              <a:pPr marL="0" marR="0" indent="0" algn="l">
                <a:lnSpc>
                  <a:spcPts val="1103"/>
                </a:lnSpc>
                <a:spcBef>
                  <a:spcPct val="0"/>
                </a:spcBef>
                <a:spcAft>
                  <a:spcPct val="0"/>
                </a:spcAft>
              </a:pPr>
              <a:r>
                <a:rPr sz="1103" b="1">
                  <a:solidFill>
                    <a:srgbClr val="2B333A">
                      <a:alpha val="100000"/>
                    </a:srgbClr>
                  </a:solidFill>
                  <a:latin typeface="Barlow Light"/>
                  <a:cs typeface="Barlow Light"/>
                </a:rPr>
                <a:t>Market Average 6.8</a:t>
              </a:r>
            </a:p>
          </p:txBody>
        </p:sp>
        <p:sp>
          <p:nvSpPr>
            <p:cNvPr id="14" name="tx14"/>
            <p:cNvSpPr/>
            <p:nvPr/>
          </p:nvSpPr>
          <p:spPr>
            <a:xfrm>
              <a:off x="9394784" y="5563255"/>
              <a:ext cx="324194" cy="14466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5.5*</a:t>
              </a:r>
            </a:p>
          </p:txBody>
        </p:sp>
        <p:sp>
          <p:nvSpPr>
            <p:cNvPr id="15" name="tx15"/>
            <p:cNvSpPr/>
            <p:nvPr/>
          </p:nvSpPr>
          <p:spPr>
            <a:xfrm>
              <a:off x="9502363" y="4093201"/>
              <a:ext cx="249896"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5.8</a:t>
              </a:r>
            </a:p>
          </p:txBody>
        </p:sp>
        <p:sp>
          <p:nvSpPr>
            <p:cNvPr id="16" name="tx16"/>
            <p:cNvSpPr/>
            <p:nvPr/>
          </p:nvSpPr>
          <p:spPr>
            <a:xfrm>
              <a:off x="9793830" y="3354701"/>
              <a:ext cx="253917"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6.4</a:t>
              </a:r>
            </a:p>
          </p:txBody>
        </p:sp>
        <p:sp>
          <p:nvSpPr>
            <p:cNvPr id="17" name="tx17"/>
            <p:cNvSpPr/>
            <p:nvPr/>
          </p:nvSpPr>
          <p:spPr>
            <a:xfrm>
              <a:off x="9984886" y="2615805"/>
              <a:ext cx="250088"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6.8</a:t>
              </a:r>
            </a:p>
          </p:txBody>
        </p:sp>
        <p:sp>
          <p:nvSpPr>
            <p:cNvPr id="18" name="tx18"/>
            <p:cNvSpPr/>
            <p:nvPr/>
          </p:nvSpPr>
          <p:spPr>
            <a:xfrm>
              <a:off x="10410261" y="1880480"/>
              <a:ext cx="232470" cy="13394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7.7</a:t>
              </a:r>
            </a:p>
          </p:txBody>
        </p:sp>
        <p:sp>
          <p:nvSpPr>
            <p:cNvPr id="19" name="rc19"/>
            <p:cNvSpPr/>
            <p:nvPr/>
          </p:nvSpPr>
          <p:spPr>
            <a:xfrm>
              <a:off x="7061766" y="4903605"/>
              <a:ext cx="3859415" cy="14773"/>
            </a:xfrm>
            <a:prstGeom prst="rect">
              <a:avLst/>
            </a:prstGeom>
            <a:solidFill>
              <a:srgbClr val="DADADA">
                <a:alpha val="100000"/>
              </a:srgbClr>
            </a:solidFill>
          </p:spPr>
          <p:txBody>
            <a:bodyPr/>
            <a:lstStyle/>
            <a:p>
              <a:endParaRPr/>
            </a:p>
          </p:txBody>
        </p:sp>
        <p:sp>
          <p:nvSpPr>
            <p:cNvPr id="20" name="rc20"/>
            <p:cNvSpPr/>
            <p:nvPr/>
          </p:nvSpPr>
          <p:spPr>
            <a:xfrm>
              <a:off x="7061766" y="4903605"/>
              <a:ext cx="3859415" cy="14773"/>
            </a:xfrm>
            <a:prstGeom prst="rect">
              <a:avLst/>
            </a:prstGeom>
            <a:solidFill>
              <a:srgbClr val="DADADA">
                <a:alpha val="100000"/>
              </a:srgbClr>
            </a:solidFill>
          </p:spPr>
          <p:txBody>
            <a:bodyPr/>
            <a:lstStyle/>
            <a:p>
              <a:endParaRPr/>
            </a:p>
          </p:txBody>
        </p:sp>
        <p:sp>
          <p:nvSpPr>
            <p:cNvPr id="21" name="rc21"/>
            <p:cNvSpPr/>
            <p:nvPr/>
          </p:nvSpPr>
          <p:spPr>
            <a:xfrm>
              <a:off x="7061766" y="4903605"/>
              <a:ext cx="3859415" cy="14773"/>
            </a:xfrm>
            <a:prstGeom prst="rect">
              <a:avLst/>
            </a:prstGeom>
            <a:solidFill>
              <a:srgbClr val="DADADA">
                <a:alpha val="100000"/>
              </a:srgbClr>
            </a:solidFill>
          </p:spPr>
          <p:txBody>
            <a:bodyPr/>
            <a:lstStyle/>
            <a:p>
              <a:endParaRPr/>
            </a:p>
          </p:txBody>
        </p:sp>
        <p:sp>
          <p:nvSpPr>
            <p:cNvPr id="22" name="rc22"/>
            <p:cNvSpPr/>
            <p:nvPr/>
          </p:nvSpPr>
          <p:spPr>
            <a:xfrm>
              <a:off x="7061766" y="4903605"/>
              <a:ext cx="3859415" cy="14773"/>
            </a:xfrm>
            <a:prstGeom prst="rect">
              <a:avLst/>
            </a:prstGeom>
            <a:solidFill>
              <a:srgbClr val="DADADA">
                <a:alpha val="100000"/>
              </a:srgbClr>
            </a:solidFill>
          </p:spPr>
          <p:txBody>
            <a:bodyPr/>
            <a:lstStyle/>
            <a:p>
              <a:endParaRPr/>
            </a:p>
          </p:txBody>
        </p:sp>
        <p:sp>
          <p:nvSpPr>
            <p:cNvPr id="23" name="rc23"/>
            <p:cNvSpPr/>
            <p:nvPr/>
          </p:nvSpPr>
          <p:spPr>
            <a:xfrm>
              <a:off x="7061766" y="4903605"/>
              <a:ext cx="3859415" cy="14773"/>
            </a:xfrm>
            <a:prstGeom prst="rect">
              <a:avLst/>
            </a:prstGeom>
            <a:solidFill>
              <a:srgbClr val="DADADA">
                <a:alpha val="100000"/>
              </a:srgbClr>
            </a:solidFill>
          </p:spPr>
          <p:txBody>
            <a:bodyPr/>
            <a:lstStyle/>
            <a:p>
              <a:endParaRPr/>
            </a:p>
          </p:txBody>
        </p:sp>
        <p:sp>
          <p:nvSpPr>
            <p:cNvPr id="24" name="rc24"/>
            <p:cNvSpPr/>
            <p:nvPr/>
          </p:nvSpPr>
          <p:spPr>
            <a:xfrm>
              <a:off x="7061766" y="4903605"/>
              <a:ext cx="3859415" cy="14773"/>
            </a:xfrm>
            <a:prstGeom prst="rect">
              <a:avLst/>
            </a:prstGeom>
            <a:solidFill>
              <a:srgbClr val="DADADA">
                <a:alpha val="100000"/>
              </a:srgbClr>
            </a:solidFill>
          </p:spPr>
          <p:txBody>
            <a:bodyPr/>
            <a:lstStyle/>
            <a:p>
              <a:endParaRPr/>
            </a:p>
          </p:txBody>
        </p:sp>
        <p:sp>
          <p:nvSpPr>
            <p:cNvPr id="25" name="pg25"/>
            <p:cNvSpPr/>
            <p:nvPr/>
          </p:nvSpPr>
          <p:spPr>
            <a:xfrm>
              <a:off x="7513709" y="478741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6"/>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6"/>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26" name="tx26"/>
            <p:cNvSpPr/>
            <p:nvPr/>
          </p:nvSpPr>
          <p:spPr>
            <a:xfrm>
              <a:off x="7577254" y="481940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27" name="pg27"/>
            <p:cNvSpPr/>
            <p:nvPr/>
          </p:nvSpPr>
          <p:spPr>
            <a:xfrm>
              <a:off x="7513709" y="478741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6"/>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6"/>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28" name="tx28"/>
            <p:cNvSpPr/>
            <p:nvPr/>
          </p:nvSpPr>
          <p:spPr>
            <a:xfrm>
              <a:off x="7577254" y="481940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29" name="pg29"/>
            <p:cNvSpPr/>
            <p:nvPr/>
          </p:nvSpPr>
          <p:spPr>
            <a:xfrm>
              <a:off x="7513709" y="478741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6"/>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6"/>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30" name="tx30"/>
            <p:cNvSpPr/>
            <p:nvPr/>
          </p:nvSpPr>
          <p:spPr>
            <a:xfrm>
              <a:off x="7577254" y="481940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31" name="pg31"/>
            <p:cNvSpPr/>
            <p:nvPr/>
          </p:nvSpPr>
          <p:spPr>
            <a:xfrm>
              <a:off x="7513709" y="478741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6"/>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6"/>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32" name="tx32"/>
            <p:cNvSpPr/>
            <p:nvPr/>
          </p:nvSpPr>
          <p:spPr>
            <a:xfrm>
              <a:off x="7577254" y="481940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33" name="pg33"/>
            <p:cNvSpPr/>
            <p:nvPr/>
          </p:nvSpPr>
          <p:spPr>
            <a:xfrm>
              <a:off x="7513709" y="478741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6"/>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6"/>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34" name="tx34"/>
            <p:cNvSpPr/>
            <p:nvPr/>
          </p:nvSpPr>
          <p:spPr>
            <a:xfrm>
              <a:off x="7577254" y="481940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35" name="pg35"/>
            <p:cNvSpPr/>
            <p:nvPr/>
          </p:nvSpPr>
          <p:spPr>
            <a:xfrm>
              <a:off x="7513709" y="478741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6"/>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6"/>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36" name="tx36"/>
            <p:cNvSpPr/>
            <p:nvPr/>
          </p:nvSpPr>
          <p:spPr>
            <a:xfrm>
              <a:off x="7577254" y="481940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37" name="tx37"/>
            <p:cNvSpPr/>
            <p:nvPr/>
          </p:nvSpPr>
          <p:spPr>
            <a:xfrm>
              <a:off x="7542069" y="4819400"/>
              <a:ext cx="1091599"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858D96">
                      <a:alpha val="100000"/>
                    </a:srgbClr>
                  </a:solidFill>
                  <a:latin typeface="Barlow Light"/>
                  <a:cs typeface="Barlow Light"/>
                </a:rPr>
                <a:t> *Limited data</a:t>
              </a:r>
            </a:p>
          </p:txBody>
        </p:sp>
        <p:sp>
          <p:nvSpPr>
            <p:cNvPr id="38" name="rc38"/>
            <p:cNvSpPr/>
            <p:nvPr/>
          </p:nvSpPr>
          <p:spPr>
            <a:xfrm>
              <a:off x="7061766" y="1276597"/>
              <a:ext cx="4390084" cy="4801538"/>
            </a:xfrm>
            <a:prstGeom prst="rect">
              <a:avLst/>
            </a:prstGeom>
          </p:spPr>
          <p:txBody>
            <a:bodyPr/>
            <a:lstStyle/>
            <a:p>
              <a:endParaRPr/>
            </a:p>
          </p:txBody>
        </p:sp>
        <p:sp>
          <p:nvSpPr>
            <p:cNvPr id="39" name="pl39"/>
            <p:cNvSpPr/>
            <p:nvPr/>
          </p:nvSpPr>
          <p:spPr>
            <a:xfrm flipH="1">
              <a:off x="7061766" y="1276597"/>
              <a:ext cx="0" cy="4801538"/>
            </a:xfrm>
            <a:custGeom>
              <a:rect l="0" t="0" r="0" b="0"/>
              <a:pathLst>
                <a:path h="4801538">
                  <a:moveTo>
                    <a:pt x="0" y="4801538"/>
                  </a:moveTo>
                  <a:lnTo>
                    <a:pt x="0" y="0"/>
                  </a:lnTo>
                </a:path>
              </a:pathLst>
            </a:custGeom>
            <a:ln w="13550" cap="flat">
              <a:solidFill>
                <a:srgbClr val="858D96">
                  <a:alpha val="100000"/>
                </a:srgbClr>
              </a:solidFill>
              <a:prstDash val="solid"/>
              <a:round/>
            </a:ln>
          </p:spPr>
          <p:txBody>
            <a:bodyPr/>
            <a:lstStyle/>
            <a:p>
              <a:endParaRPr/>
            </a:p>
          </p:txBody>
        </p:sp>
        <p:sp>
          <p:nvSpPr>
            <p:cNvPr id="40" name="tx40"/>
            <p:cNvSpPr/>
            <p:nvPr/>
          </p:nvSpPr>
          <p:spPr>
            <a:xfrm>
              <a:off x="3077163" y="5509404"/>
              <a:ext cx="3921972"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Altera Digital Health Sunrise (Allscripts) (n=13)</a:t>
              </a:r>
            </a:p>
          </p:txBody>
        </p:sp>
        <p:sp>
          <p:nvSpPr>
            <p:cNvPr id="41" name="tx41"/>
            <p:cNvSpPr/>
            <p:nvPr/>
          </p:nvSpPr>
          <p:spPr>
            <a:xfrm>
              <a:off x="776122" y="4032802"/>
              <a:ext cx="6223013"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Cerner Cerner Millennium PowerChart CommunityWorks Clinicals (n=99)</a:t>
              </a:r>
            </a:p>
          </p:txBody>
        </p:sp>
        <p:sp>
          <p:nvSpPr>
            <p:cNvPr id="42" name="tx42"/>
            <p:cNvSpPr/>
            <p:nvPr/>
          </p:nvSpPr>
          <p:spPr>
            <a:xfrm>
              <a:off x="4297789" y="3312955"/>
              <a:ext cx="2701346"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CPSI Evident Thrive EHR (n=28)</a:t>
              </a:r>
            </a:p>
          </p:txBody>
        </p:sp>
        <p:sp>
          <p:nvSpPr>
            <p:cNvPr id="43" name="tx43"/>
            <p:cNvSpPr/>
            <p:nvPr/>
          </p:nvSpPr>
          <p:spPr>
            <a:xfrm>
              <a:off x="3273659" y="2556199"/>
              <a:ext cx="3725476"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MEDITECH Expanse Acute Care EMR (n=39)</a:t>
              </a:r>
            </a:p>
          </p:txBody>
        </p:sp>
        <p:sp>
          <p:nvSpPr>
            <p:cNvPr id="44" name="tx44"/>
            <p:cNvSpPr/>
            <p:nvPr/>
          </p:nvSpPr>
          <p:spPr>
            <a:xfrm>
              <a:off x="3907238" y="1817501"/>
              <a:ext cx="3091897"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Epic EpicCare Inpatient EMR (n=115)</a:t>
              </a:r>
            </a:p>
          </p:txBody>
        </p:sp>
        <p:sp>
          <p:nvSpPr>
            <p:cNvPr id="45" name="tx45"/>
            <p:cNvSpPr/>
            <p:nvPr/>
          </p:nvSpPr>
          <p:spPr>
            <a:xfrm>
              <a:off x="7026307" y="6140765"/>
              <a:ext cx="70916" cy="142279"/>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1</a:t>
              </a:r>
            </a:p>
          </p:txBody>
        </p:sp>
        <p:sp>
          <p:nvSpPr>
            <p:cNvPr id="46" name="tx46"/>
            <p:cNvSpPr/>
            <p:nvPr/>
          </p:nvSpPr>
          <p:spPr>
            <a:xfrm>
              <a:off x="10868450" y="6137590"/>
              <a:ext cx="105461" cy="14545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9</a:t>
              </a:r>
            </a:p>
          </p:txBody>
        </p:sp>
      </p:grpSp>
    </p:spTree>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1"/>
          <p:cNvSpPr>
            <a:spLocks noGrp="1"/>
          </p:cNvSpPr>
          <p:nvPr>
            <p:ph type="title"/>
          </p:nvPr>
        </p:nvSpPr>
        <p:spPr/>
        <p:txBody>
          <a:bodyPr/>
          <a:lstStyle/>
          <a:p>
            <a:r>
              <a:t>Question Score Breakout</a:t>
            </a:r>
          </a:p>
        </p:txBody>
      </p:sp>
      <p:sp>
        <p:nvSpPr>
          <p:cNvPr id="2" name="SubTitle 2"/>
          <p:cNvSpPr>
            <a:spLocks noGrp="1"/>
          </p:cNvSpPr>
          <p:nvPr>
            <p:ph type="subTitle" idx="13"/>
          </p:nvPr>
        </p:nvSpPr>
        <p:spPr/>
        <p:txBody>
          <a:bodyPr/>
          <a:lstStyle/>
          <a:p>
            <a:r>
              <a:t>Supports Integration Goals</a:t>
            </a:r>
          </a:p>
        </p:txBody>
      </p:sp>
      <p:grpSp>
        <p:nvGrpSpPr>
          <p:cNvPr id="27" name="grp2"/>
          <p:cNvGrpSpPr/>
          <p:nvPr/>
        </p:nvGrpSpPr>
        <p:grpSpPr>
          <a:xfrm>
            <a:off x="548640" y="1207008"/>
            <a:ext cx="10972800" cy="5303520"/>
            <a:chOff x="548640" y="1207008"/>
            <a:chExt cx="10972800" cy="5303520"/>
          </a:xfrm>
        </p:grpSpPr>
        <p:sp>
          <p:nvSpPr>
            <p:cNvPr id="4" name="rc4"/>
            <p:cNvSpPr/>
            <p:nvPr/>
          </p:nvSpPr>
          <p:spPr>
            <a:xfrm>
              <a:off x="548640" y="1207008"/>
              <a:ext cx="10972799" cy="5303520"/>
            </a:xfrm>
            <a:prstGeom prst="rect">
              <a:avLst/>
            </a:prstGeom>
          </p:spPr>
          <p:txBody>
            <a:bodyPr/>
            <a:lstStyle/>
            <a:p>
              <a:endParaRPr/>
            </a:p>
          </p:txBody>
        </p:sp>
        <p:sp>
          <p:nvSpPr>
            <p:cNvPr id="5" name="rc5"/>
            <p:cNvSpPr/>
            <p:nvPr/>
          </p:nvSpPr>
          <p:spPr>
            <a:xfrm>
              <a:off x="7100374" y="1276597"/>
              <a:ext cx="4351476" cy="4801538"/>
            </a:xfrm>
            <a:prstGeom prst="rect">
              <a:avLst/>
            </a:prstGeom>
          </p:spPr>
          <p:txBody>
            <a:bodyPr/>
            <a:lstStyle/>
            <a:p>
              <a:endParaRPr/>
            </a:p>
          </p:txBody>
        </p:sp>
        <p:sp>
          <p:nvSpPr>
            <p:cNvPr id="6" name="rc6"/>
            <p:cNvSpPr/>
            <p:nvPr/>
          </p:nvSpPr>
          <p:spPr>
            <a:xfrm>
              <a:off x="7100374" y="5205128"/>
              <a:ext cx="2486558"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7" name="rc7"/>
            <p:cNvSpPr/>
            <p:nvPr/>
          </p:nvSpPr>
          <p:spPr>
            <a:xfrm>
              <a:off x="7100374" y="4332121"/>
              <a:ext cx="2582194"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8" name="rc8"/>
            <p:cNvSpPr/>
            <p:nvPr/>
          </p:nvSpPr>
          <p:spPr>
            <a:xfrm>
              <a:off x="7100374" y="3459114"/>
              <a:ext cx="2773468"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9" name="rc9"/>
            <p:cNvSpPr/>
            <p:nvPr/>
          </p:nvSpPr>
          <p:spPr>
            <a:xfrm>
              <a:off x="7100374" y="2586107"/>
              <a:ext cx="3203834"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0" name="rc10"/>
            <p:cNvSpPr/>
            <p:nvPr/>
          </p:nvSpPr>
          <p:spPr>
            <a:xfrm>
              <a:off x="7100374" y="1713100"/>
              <a:ext cx="3395108"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1" name="pl11"/>
            <p:cNvSpPr/>
            <p:nvPr/>
          </p:nvSpPr>
          <p:spPr>
            <a:xfrm flipH="1">
              <a:off x="10160753" y="1276597"/>
              <a:ext cx="0" cy="4801538"/>
            </a:xfrm>
            <a:custGeom>
              <a:rect l="0" t="0" r="0" b="0"/>
              <a:pathLst>
                <a:path h="4801538">
                  <a:moveTo>
                    <a:pt x="0" y="4801538"/>
                  </a:moveTo>
                  <a:lnTo>
                    <a:pt x="0" y="0"/>
                  </a:lnTo>
                  <a:lnTo>
                    <a:pt x="0" y="0"/>
                  </a:lnTo>
                </a:path>
              </a:pathLst>
            </a:custGeom>
            <a:ln w="32521" cap="flat">
              <a:solidFill>
                <a:srgbClr val="2B333A">
                  <a:alpha val="100000"/>
                </a:srgbClr>
              </a:solidFill>
              <a:prstDash val="lgDash"/>
              <a:round/>
            </a:ln>
          </p:spPr>
          <p:txBody>
            <a:bodyPr/>
            <a:lstStyle/>
            <a:p>
              <a:endParaRPr/>
            </a:p>
          </p:txBody>
        </p:sp>
        <p:sp>
          <p:nvSpPr>
            <p:cNvPr id="12" name="tx12"/>
            <p:cNvSpPr/>
            <p:nvPr/>
          </p:nvSpPr>
          <p:spPr>
            <a:xfrm>
              <a:off x="9588698" y="1120327"/>
              <a:ext cx="1144109" cy="126801"/>
            </a:xfrm>
            <a:prstGeom prst="rect">
              <a:avLst/>
            </a:prstGeom>
            <a:noFill/>
          </p:spPr>
          <p:txBody>
            <a:bodyPr wrap="none" lIns="0" tIns="0" rIns="0" bIns="0" anchor="ctr" anchorCtr="1"/>
            <a:lstStyle/>
            <a:p>
              <a:pPr marL="0" marR="0" indent="0" algn="l">
                <a:lnSpc>
                  <a:spcPts val="1103"/>
                </a:lnSpc>
                <a:spcBef>
                  <a:spcPct val="0"/>
                </a:spcBef>
                <a:spcAft>
                  <a:spcPct val="0"/>
                </a:spcAft>
              </a:pPr>
              <a:r>
                <a:rPr sz="1103" b="1">
                  <a:solidFill>
                    <a:srgbClr val="2B333A">
                      <a:alpha val="100000"/>
                    </a:srgbClr>
                  </a:solidFill>
                  <a:latin typeface="Barlow Light"/>
                  <a:cs typeface="Barlow Light"/>
                </a:rPr>
                <a:t>Market Average 7.4</a:t>
              </a:r>
            </a:p>
          </p:txBody>
        </p:sp>
        <p:sp>
          <p:nvSpPr>
            <p:cNvPr id="13" name="tx13"/>
            <p:cNvSpPr/>
            <p:nvPr/>
          </p:nvSpPr>
          <p:spPr>
            <a:xfrm>
              <a:off x="9713221" y="5490211"/>
              <a:ext cx="252577"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6.2</a:t>
              </a:r>
            </a:p>
          </p:txBody>
        </p:sp>
        <p:sp>
          <p:nvSpPr>
            <p:cNvPr id="14" name="tx14"/>
            <p:cNvSpPr/>
            <p:nvPr/>
          </p:nvSpPr>
          <p:spPr>
            <a:xfrm>
              <a:off x="9809528" y="4617204"/>
              <a:ext cx="253917"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6.4</a:t>
              </a:r>
            </a:p>
          </p:txBody>
        </p:sp>
        <p:sp>
          <p:nvSpPr>
            <p:cNvPr id="15" name="tx15"/>
            <p:cNvSpPr/>
            <p:nvPr/>
          </p:nvSpPr>
          <p:spPr>
            <a:xfrm>
              <a:off x="9998886" y="3743998"/>
              <a:ext cx="250088"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6.8</a:t>
              </a:r>
            </a:p>
          </p:txBody>
        </p:sp>
        <p:sp>
          <p:nvSpPr>
            <p:cNvPr id="16" name="tx16"/>
            <p:cNvSpPr/>
            <p:nvPr/>
          </p:nvSpPr>
          <p:spPr>
            <a:xfrm>
              <a:off x="10420444" y="2874365"/>
              <a:ext cx="232470" cy="13394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7.7</a:t>
              </a:r>
            </a:p>
          </p:txBody>
        </p:sp>
        <p:sp>
          <p:nvSpPr>
            <p:cNvPr id="17" name="tx17"/>
            <p:cNvSpPr/>
            <p:nvPr/>
          </p:nvSpPr>
          <p:spPr>
            <a:xfrm>
              <a:off x="10605207" y="1997984"/>
              <a:ext cx="219449"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8.1</a:t>
              </a:r>
            </a:p>
          </p:txBody>
        </p:sp>
        <p:sp>
          <p:nvSpPr>
            <p:cNvPr id="18" name="rc18"/>
            <p:cNvSpPr/>
            <p:nvPr/>
          </p:nvSpPr>
          <p:spPr>
            <a:xfrm>
              <a:off x="7100374" y="1276597"/>
              <a:ext cx="4351476" cy="4801538"/>
            </a:xfrm>
            <a:prstGeom prst="rect">
              <a:avLst/>
            </a:prstGeom>
          </p:spPr>
          <p:txBody>
            <a:bodyPr/>
            <a:lstStyle/>
            <a:p>
              <a:endParaRPr/>
            </a:p>
          </p:txBody>
        </p:sp>
        <p:sp>
          <p:nvSpPr>
            <p:cNvPr id="19" name="pl19"/>
            <p:cNvSpPr/>
            <p:nvPr/>
          </p:nvSpPr>
          <p:spPr>
            <a:xfrm flipH="1">
              <a:off x="7100374" y="1276597"/>
              <a:ext cx="0" cy="4801538"/>
            </a:xfrm>
            <a:custGeom>
              <a:rect l="0" t="0" r="0" b="0"/>
              <a:pathLst>
                <a:path h="4801538">
                  <a:moveTo>
                    <a:pt x="0" y="4801538"/>
                  </a:moveTo>
                  <a:lnTo>
                    <a:pt x="0" y="0"/>
                  </a:lnTo>
                </a:path>
              </a:pathLst>
            </a:custGeom>
            <a:ln w="13550" cap="flat">
              <a:solidFill>
                <a:srgbClr val="858D96">
                  <a:alpha val="100000"/>
                </a:srgbClr>
              </a:solidFill>
              <a:prstDash val="solid"/>
              <a:round/>
            </a:ln>
          </p:spPr>
          <p:txBody>
            <a:bodyPr/>
            <a:lstStyle/>
            <a:p>
              <a:endParaRPr/>
            </a:p>
          </p:txBody>
        </p:sp>
        <p:sp>
          <p:nvSpPr>
            <p:cNvPr id="20" name="tx20"/>
            <p:cNvSpPr/>
            <p:nvPr/>
          </p:nvSpPr>
          <p:spPr>
            <a:xfrm>
              <a:off x="3114146" y="5428819"/>
              <a:ext cx="3923597"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Altera Digital Health Sunrise (Allscripts) (n=18)</a:t>
              </a:r>
            </a:p>
          </p:txBody>
        </p:sp>
        <p:sp>
          <p:nvSpPr>
            <p:cNvPr id="21" name="tx21"/>
            <p:cNvSpPr/>
            <p:nvPr/>
          </p:nvSpPr>
          <p:spPr>
            <a:xfrm>
              <a:off x="4336398" y="4575457"/>
              <a:ext cx="2701346"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CPSI Evident Thrive EHR (n=28)</a:t>
              </a:r>
            </a:p>
          </p:txBody>
        </p:sp>
        <p:sp>
          <p:nvSpPr>
            <p:cNvPr id="22" name="tx22"/>
            <p:cNvSpPr/>
            <p:nvPr/>
          </p:nvSpPr>
          <p:spPr>
            <a:xfrm>
              <a:off x="776122" y="3683599"/>
              <a:ext cx="6261621"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Cerner Cerner Millennium PowerChart CommunityWorks Clinicals (n=112)</a:t>
              </a:r>
            </a:p>
          </p:txBody>
        </p:sp>
        <p:sp>
          <p:nvSpPr>
            <p:cNvPr id="23" name="tx23"/>
            <p:cNvSpPr/>
            <p:nvPr/>
          </p:nvSpPr>
          <p:spPr>
            <a:xfrm>
              <a:off x="3297637" y="2811386"/>
              <a:ext cx="3740106"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MEDITECH Expanse Acute Care EMR (n=40)</a:t>
              </a:r>
            </a:p>
          </p:txBody>
        </p:sp>
        <p:sp>
          <p:nvSpPr>
            <p:cNvPr id="24" name="tx24"/>
            <p:cNvSpPr/>
            <p:nvPr/>
          </p:nvSpPr>
          <p:spPr>
            <a:xfrm>
              <a:off x="3941376" y="1938379"/>
              <a:ext cx="3096368"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Epic EpicCare Inpatient EMR (n=121)</a:t>
              </a:r>
            </a:p>
          </p:txBody>
        </p:sp>
        <p:sp>
          <p:nvSpPr>
            <p:cNvPr id="25" name="tx25"/>
            <p:cNvSpPr/>
            <p:nvPr/>
          </p:nvSpPr>
          <p:spPr>
            <a:xfrm>
              <a:off x="7064915" y="6140765"/>
              <a:ext cx="70916" cy="142279"/>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1</a:t>
              </a:r>
            </a:p>
          </p:txBody>
        </p:sp>
        <p:sp>
          <p:nvSpPr>
            <p:cNvPr id="26" name="tx26"/>
            <p:cNvSpPr/>
            <p:nvPr/>
          </p:nvSpPr>
          <p:spPr>
            <a:xfrm>
              <a:off x="10873117" y="6137590"/>
              <a:ext cx="105461" cy="14545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9</a:t>
              </a:r>
            </a:p>
          </p:txBody>
        </p:sp>
      </p:grpSp>
    </p:spTree>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1"/>
          <p:cNvSpPr>
            <a:spLocks noGrp="1"/>
          </p:cNvSpPr>
          <p:nvPr>
            <p:ph type="title"/>
          </p:nvPr>
        </p:nvSpPr>
        <p:spPr/>
        <p:txBody>
          <a:bodyPr/>
          <a:lstStyle/>
          <a:p>
            <a:r>
              <a:t>Question Score Breakout</a:t>
            </a:r>
          </a:p>
        </p:txBody>
      </p:sp>
      <p:sp>
        <p:nvSpPr>
          <p:cNvPr id="2" name="SubTitle 2"/>
          <p:cNvSpPr>
            <a:spLocks noGrp="1"/>
          </p:cNvSpPr>
          <p:nvPr>
            <p:ph type="subTitle" idx="13"/>
          </p:nvPr>
        </p:nvSpPr>
        <p:spPr/>
        <p:txBody>
          <a:bodyPr/>
          <a:lstStyle/>
          <a:p>
            <a:r>
              <a:t>Product has Needed Functionality</a:t>
            </a:r>
          </a:p>
        </p:txBody>
      </p:sp>
      <p:grpSp>
        <p:nvGrpSpPr>
          <p:cNvPr id="27" name="grp2"/>
          <p:cNvGrpSpPr/>
          <p:nvPr/>
        </p:nvGrpSpPr>
        <p:grpSpPr>
          <a:xfrm>
            <a:off x="548640" y="1207008"/>
            <a:ext cx="10972800" cy="5303520"/>
            <a:chOff x="548640" y="1207008"/>
            <a:chExt cx="10972800" cy="5303520"/>
          </a:xfrm>
        </p:grpSpPr>
        <p:sp>
          <p:nvSpPr>
            <p:cNvPr id="4" name="rc4"/>
            <p:cNvSpPr/>
            <p:nvPr/>
          </p:nvSpPr>
          <p:spPr>
            <a:xfrm>
              <a:off x="548640" y="1207008"/>
              <a:ext cx="10972799" cy="5303520"/>
            </a:xfrm>
            <a:prstGeom prst="rect">
              <a:avLst/>
            </a:prstGeom>
          </p:spPr>
          <p:txBody>
            <a:bodyPr/>
            <a:lstStyle/>
            <a:p>
              <a:endParaRPr/>
            </a:p>
          </p:txBody>
        </p:sp>
        <p:sp>
          <p:nvSpPr>
            <p:cNvPr id="5" name="rc5"/>
            <p:cNvSpPr/>
            <p:nvPr/>
          </p:nvSpPr>
          <p:spPr>
            <a:xfrm>
              <a:off x="7107079" y="1276597"/>
              <a:ext cx="4344770" cy="4801538"/>
            </a:xfrm>
            <a:prstGeom prst="rect">
              <a:avLst/>
            </a:prstGeom>
          </p:spPr>
          <p:txBody>
            <a:bodyPr/>
            <a:lstStyle/>
            <a:p>
              <a:endParaRPr/>
            </a:p>
          </p:txBody>
        </p:sp>
        <p:sp>
          <p:nvSpPr>
            <p:cNvPr id="6" name="rc6"/>
            <p:cNvSpPr/>
            <p:nvPr/>
          </p:nvSpPr>
          <p:spPr>
            <a:xfrm>
              <a:off x="7107079" y="5205128"/>
              <a:ext cx="2387236"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7" name="rc7"/>
            <p:cNvSpPr/>
            <p:nvPr/>
          </p:nvSpPr>
          <p:spPr>
            <a:xfrm>
              <a:off x="7107079" y="4332121"/>
              <a:ext cx="2530471"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8" name="rc8"/>
            <p:cNvSpPr/>
            <p:nvPr/>
          </p:nvSpPr>
          <p:spPr>
            <a:xfrm>
              <a:off x="7107079" y="3459114"/>
              <a:ext cx="2673705"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9" name="rc9"/>
            <p:cNvSpPr/>
            <p:nvPr/>
          </p:nvSpPr>
          <p:spPr>
            <a:xfrm>
              <a:off x="7107079" y="2586107"/>
              <a:ext cx="3055663"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0" name="rc10"/>
            <p:cNvSpPr/>
            <p:nvPr/>
          </p:nvSpPr>
          <p:spPr>
            <a:xfrm>
              <a:off x="7107079" y="1713100"/>
              <a:ext cx="3198897"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1" name="pl11"/>
            <p:cNvSpPr/>
            <p:nvPr/>
          </p:nvSpPr>
          <p:spPr>
            <a:xfrm flipH="1">
              <a:off x="10019508" y="1276597"/>
              <a:ext cx="0" cy="4801538"/>
            </a:xfrm>
            <a:custGeom>
              <a:rect l="0" t="0" r="0" b="0"/>
              <a:pathLst>
                <a:path h="4801538">
                  <a:moveTo>
                    <a:pt x="0" y="4801538"/>
                  </a:moveTo>
                  <a:lnTo>
                    <a:pt x="0" y="0"/>
                  </a:lnTo>
                  <a:lnTo>
                    <a:pt x="0" y="0"/>
                  </a:lnTo>
                </a:path>
              </a:pathLst>
            </a:custGeom>
            <a:ln w="32521" cap="flat">
              <a:solidFill>
                <a:srgbClr val="2B333A">
                  <a:alpha val="100000"/>
                </a:srgbClr>
              </a:solidFill>
              <a:prstDash val="lgDash"/>
              <a:round/>
            </a:ln>
          </p:spPr>
          <p:txBody>
            <a:bodyPr/>
            <a:lstStyle/>
            <a:p>
              <a:endParaRPr/>
            </a:p>
          </p:txBody>
        </p:sp>
        <p:sp>
          <p:nvSpPr>
            <p:cNvPr id="12" name="tx12"/>
            <p:cNvSpPr/>
            <p:nvPr/>
          </p:nvSpPr>
          <p:spPr>
            <a:xfrm>
              <a:off x="9455867" y="1120327"/>
              <a:ext cx="1117733" cy="126801"/>
            </a:xfrm>
            <a:prstGeom prst="rect">
              <a:avLst/>
            </a:prstGeom>
            <a:noFill/>
          </p:spPr>
          <p:txBody>
            <a:bodyPr wrap="none" lIns="0" tIns="0" rIns="0" bIns="0" anchor="ctr" anchorCtr="1"/>
            <a:lstStyle/>
            <a:p>
              <a:pPr marL="0" marR="0" indent="0" algn="l">
                <a:lnSpc>
                  <a:spcPts val="1103"/>
                </a:lnSpc>
                <a:spcBef>
                  <a:spcPct val="0"/>
                </a:spcBef>
                <a:spcAft>
                  <a:spcPct val="0"/>
                </a:spcAft>
              </a:pPr>
              <a:r>
                <a:rPr sz="1103" b="1">
                  <a:solidFill>
                    <a:srgbClr val="2B333A">
                      <a:alpha val="100000"/>
                    </a:srgbClr>
                  </a:solidFill>
                  <a:latin typeface="Barlow Light"/>
                  <a:cs typeface="Barlow Light"/>
                </a:rPr>
                <a:t>Market Average 7.1</a:t>
              </a:r>
            </a:p>
          </p:txBody>
        </p:sp>
        <p:sp>
          <p:nvSpPr>
            <p:cNvPr id="13" name="tx13"/>
            <p:cNvSpPr/>
            <p:nvPr/>
          </p:nvSpPr>
          <p:spPr>
            <a:xfrm>
              <a:off x="9623765" y="5489615"/>
              <a:ext cx="258896" cy="13771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6.0</a:t>
              </a:r>
            </a:p>
          </p:txBody>
        </p:sp>
        <p:sp>
          <p:nvSpPr>
            <p:cNvPr id="14" name="tx14"/>
            <p:cNvSpPr/>
            <p:nvPr/>
          </p:nvSpPr>
          <p:spPr>
            <a:xfrm>
              <a:off x="9761829" y="4617204"/>
              <a:ext cx="248556"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6.3</a:t>
              </a:r>
            </a:p>
          </p:txBody>
        </p:sp>
        <p:sp>
          <p:nvSpPr>
            <p:cNvPr id="15" name="tx15"/>
            <p:cNvSpPr/>
            <p:nvPr/>
          </p:nvSpPr>
          <p:spPr>
            <a:xfrm>
              <a:off x="9905063" y="3744197"/>
              <a:ext cx="248556"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6.6</a:t>
              </a:r>
            </a:p>
          </p:txBody>
        </p:sp>
        <p:sp>
          <p:nvSpPr>
            <p:cNvPr id="16" name="tx16"/>
            <p:cNvSpPr/>
            <p:nvPr/>
          </p:nvSpPr>
          <p:spPr>
            <a:xfrm>
              <a:off x="10285680" y="2874365"/>
              <a:ext cx="245875" cy="13394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7.4</a:t>
              </a:r>
            </a:p>
          </p:txBody>
        </p:sp>
        <p:sp>
          <p:nvSpPr>
            <p:cNvPr id="17" name="tx17"/>
            <p:cNvSpPr/>
            <p:nvPr/>
          </p:nvSpPr>
          <p:spPr>
            <a:xfrm>
              <a:off x="10422212" y="2001358"/>
              <a:ext cx="232470" cy="13394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7.7</a:t>
              </a:r>
            </a:p>
          </p:txBody>
        </p:sp>
        <p:sp>
          <p:nvSpPr>
            <p:cNvPr id="18" name="rc18"/>
            <p:cNvSpPr/>
            <p:nvPr/>
          </p:nvSpPr>
          <p:spPr>
            <a:xfrm>
              <a:off x="7107079" y="1276597"/>
              <a:ext cx="4344770" cy="4801538"/>
            </a:xfrm>
            <a:prstGeom prst="rect">
              <a:avLst/>
            </a:prstGeom>
          </p:spPr>
          <p:txBody>
            <a:bodyPr/>
            <a:lstStyle/>
            <a:p>
              <a:endParaRPr/>
            </a:p>
          </p:txBody>
        </p:sp>
        <p:sp>
          <p:nvSpPr>
            <p:cNvPr id="19" name="pl19"/>
            <p:cNvSpPr/>
            <p:nvPr/>
          </p:nvSpPr>
          <p:spPr>
            <a:xfrm flipH="1">
              <a:off x="7107079" y="1276597"/>
              <a:ext cx="0" cy="4801538"/>
            </a:xfrm>
            <a:custGeom>
              <a:rect l="0" t="0" r="0" b="0"/>
              <a:pathLst>
                <a:path h="4801538">
                  <a:moveTo>
                    <a:pt x="0" y="4801538"/>
                  </a:moveTo>
                  <a:lnTo>
                    <a:pt x="0" y="0"/>
                  </a:lnTo>
                </a:path>
              </a:pathLst>
            </a:custGeom>
            <a:ln w="13550" cap="flat">
              <a:solidFill>
                <a:srgbClr val="858D96">
                  <a:alpha val="100000"/>
                </a:srgbClr>
              </a:solidFill>
              <a:prstDash val="solid"/>
              <a:round/>
            </a:ln>
          </p:spPr>
          <p:txBody>
            <a:bodyPr/>
            <a:lstStyle/>
            <a:p>
              <a:endParaRPr/>
            </a:p>
          </p:txBody>
        </p:sp>
        <p:sp>
          <p:nvSpPr>
            <p:cNvPr id="20" name="tx20"/>
            <p:cNvSpPr/>
            <p:nvPr/>
          </p:nvSpPr>
          <p:spPr>
            <a:xfrm>
              <a:off x="3120445" y="5428819"/>
              <a:ext cx="3924004"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Altera Digital Health Sunrise (Allscripts) (n=19)</a:t>
              </a:r>
            </a:p>
          </p:txBody>
        </p:sp>
        <p:sp>
          <p:nvSpPr>
            <p:cNvPr id="21" name="tx21"/>
            <p:cNvSpPr/>
            <p:nvPr/>
          </p:nvSpPr>
          <p:spPr>
            <a:xfrm>
              <a:off x="4343103" y="4575457"/>
              <a:ext cx="2701346"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CPSI Evident Thrive EHR (n=28)</a:t>
              </a:r>
            </a:p>
          </p:txBody>
        </p:sp>
        <p:sp>
          <p:nvSpPr>
            <p:cNvPr id="22" name="tx22"/>
            <p:cNvSpPr/>
            <p:nvPr/>
          </p:nvSpPr>
          <p:spPr>
            <a:xfrm>
              <a:off x="776122" y="3683599"/>
              <a:ext cx="6268327"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Cerner Cerner Millennium PowerChart CommunityWorks Clinicals (n=110)</a:t>
              </a:r>
            </a:p>
          </p:txBody>
        </p:sp>
        <p:sp>
          <p:nvSpPr>
            <p:cNvPr id="23" name="tx23"/>
            <p:cNvSpPr/>
            <p:nvPr/>
          </p:nvSpPr>
          <p:spPr>
            <a:xfrm>
              <a:off x="3347827" y="2811386"/>
              <a:ext cx="3696622"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MEDITECH Expanse Acute Care EMR (n=41)</a:t>
              </a:r>
            </a:p>
          </p:txBody>
        </p:sp>
        <p:sp>
          <p:nvSpPr>
            <p:cNvPr id="24" name="tx24"/>
            <p:cNvSpPr/>
            <p:nvPr/>
          </p:nvSpPr>
          <p:spPr>
            <a:xfrm>
              <a:off x="3915772" y="1938379"/>
              <a:ext cx="3128677"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Epic EpicCare Inpatient EMR (n=125)</a:t>
              </a:r>
            </a:p>
          </p:txBody>
        </p:sp>
        <p:sp>
          <p:nvSpPr>
            <p:cNvPr id="25" name="tx25"/>
            <p:cNvSpPr/>
            <p:nvPr/>
          </p:nvSpPr>
          <p:spPr>
            <a:xfrm>
              <a:off x="7071621" y="6140765"/>
              <a:ext cx="70916" cy="142279"/>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1</a:t>
              </a:r>
            </a:p>
          </p:txBody>
        </p:sp>
        <p:sp>
          <p:nvSpPr>
            <p:cNvPr id="26" name="tx26"/>
            <p:cNvSpPr/>
            <p:nvPr/>
          </p:nvSpPr>
          <p:spPr>
            <a:xfrm>
              <a:off x="10873928" y="6137590"/>
              <a:ext cx="105461" cy="14545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9</a:t>
              </a:r>
            </a:p>
          </p:txBody>
        </p:sp>
      </p:grpSp>
    </p:spTree>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1"/>
          <p:cNvSpPr>
            <a:spLocks noGrp="1"/>
          </p:cNvSpPr>
          <p:nvPr>
            <p:ph type="title"/>
          </p:nvPr>
        </p:nvSpPr>
        <p:spPr/>
        <p:txBody>
          <a:bodyPr/>
          <a:lstStyle/>
          <a:p>
            <a:r>
              <a:t>Question Score Breakout</a:t>
            </a:r>
          </a:p>
        </p:txBody>
      </p:sp>
      <p:sp>
        <p:nvSpPr>
          <p:cNvPr id="2" name="SubTitle 2"/>
          <p:cNvSpPr>
            <a:spLocks noGrp="1"/>
          </p:cNvSpPr>
          <p:nvPr>
            <p:ph type="subTitle" idx="13"/>
          </p:nvPr>
        </p:nvSpPr>
        <p:spPr/>
        <p:txBody>
          <a:bodyPr/>
          <a:lstStyle/>
          <a:p>
            <a:r>
              <a:t>Drives Tangible Outcomes</a:t>
            </a:r>
          </a:p>
        </p:txBody>
      </p:sp>
      <p:grpSp>
        <p:nvGrpSpPr>
          <p:cNvPr id="27" name="grp2"/>
          <p:cNvGrpSpPr/>
          <p:nvPr/>
        </p:nvGrpSpPr>
        <p:grpSpPr>
          <a:xfrm>
            <a:off x="548640" y="1207008"/>
            <a:ext cx="10972800" cy="5303520"/>
            <a:chOff x="548640" y="1207008"/>
            <a:chExt cx="10972800" cy="5303520"/>
          </a:xfrm>
        </p:grpSpPr>
        <p:sp>
          <p:nvSpPr>
            <p:cNvPr id="4" name="rc4"/>
            <p:cNvSpPr/>
            <p:nvPr/>
          </p:nvSpPr>
          <p:spPr>
            <a:xfrm>
              <a:off x="548640" y="1207008"/>
              <a:ext cx="10972799" cy="5303520"/>
            </a:xfrm>
            <a:prstGeom prst="rect">
              <a:avLst/>
            </a:prstGeom>
          </p:spPr>
          <p:txBody>
            <a:bodyPr/>
            <a:lstStyle/>
            <a:p>
              <a:endParaRPr/>
            </a:p>
          </p:txBody>
        </p:sp>
        <p:sp>
          <p:nvSpPr>
            <p:cNvPr id="5" name="rc5"/>
            <p:cNvSpPr/>
            <p:nvPr/>
          </p:nvSpPr>
          <p:spPr>
            <a:xfrm>
              <a:off x="7141217" y="1276597"/>
              <a:ext cx="4310633" cy="4801538"/>
            </a:xfrm>
            <a:prstGeom prst="rect">
              <a:avLst/>
            </a:prstGeom>
          </p:spPr>
          <p:txBody>
            <a:bodyPr/>
            <a:lstStyle/>
            <a:p>
              <a:endParaRPr/>
            </a:p>
          </p:txBody>
        </p:sp>
        <p:sp>
          <p:nvSpPr>
            <p:cNvPr id="6" name="rc6"/>
            <p:cNvSpPr/>
            <p:nvPr/>
          </p:nvSpPr>
          <p:spPr>
            <a:xfrm>
              <a:off x="7141217" y="5205128"/>
              <a:ext cx="2368479"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7" name="rc7"/>
            <p:cNvSpPr/>
            <p:nvPr/>
          </p:nvSpPr>
          <p:spPr>
            <a:xfrm>
              <a:off x="7141217" y="4332121"/>
              <a:ext cx="2510588"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8" name="rc8"/>
            <p:cNvSpPr/>
            <p:nvPr/>
          </p:nvSpPr>
          <p:spPr>
            <a:xfrm>
              <a:off x="7141217" y="3459114"/>
              <a:ext cx="2700067"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9" name="rc9"/>
            <p:cNvSpPr/>
            <p:nvPr/>
          </p:nvSpPr>
          <p:spPr>
            <a:xfrm>
              <a:off x="7141217" y="2586107"/>
              <a:ext cx="3126393"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0" name="rc10"/>
            <p:cNvSpPr/>
            <p:nvPr/>
          </p:nvSpPr>
          <p:spPr>
            <a:xfrm>
              <a:off x="7141217" y="1713100"/>
              <a:ext cx="3268502"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1" name="pl11"/>
            <p:cNvSpPr/>
            <p:nvPr/>
          </p:nvSpPr>
          <p:spPr>
            <a:xfrm flipH="1">
              <a:off x="10125502" y="1276597"/>
              <a:ext cx="0" cy="4801538"/>
            </a:xfrm>
            <a:custGeom>
              <a:rect l="0" t="0" r="0" b="0"/>
              <a:pathLst>
                <a:path h="4801538">
                  <a:moveTo>
                    <a:pt x="0" y="4801538"/>
                  </a:moveTo>
                  <a:lnTo>
                    <a:pt x="0" y="0"/>
                  </a:lnTo>
                  <a:lnTo>
                    <a:pt x="0" y="0"/>
                  </a:lnTo>
                </a:path>
              </a:pathLst>
            </a:custGeom>
            <a:ln w="32521" cap="flat">
              <a:solidFill>
                <a:srgbClr val="2B333A">
                  <a:alpha val="100000"/>
                </a:srgbClr>
              </a:solidFill>
              <a:prstDash val="lgDash"/>
              <a:round/>
            </a:ln>
          </p:spPr>
          <p:txBody>
            <a:bodyPr/>
            <a:lstStyle/>
            <a:p>
              <a:endParaRPr/>
            </a:p>
          </p:txBody>
        </p:sp>
        <p:sp>
          <p:nvSpPr>
            <p:cNvPr id="12" name="tx12"/>
            <p:cNvSpPr/>
            <p:nvPr/>
          </p:nvSpPr>
          <p:spPr>
            <a:xfrm>
              <a:off x="9531726" y="1120327"/>
              <a:ext cx="1140181" cy="126801"/>
            </a:xfrm>
            <a:prstGeom prst="rect">
              <a:avLst/>
            </a:prstGeom>
            <a:noFill/>
          </p:spPr>
          <p:txBody>
            <a:bodyPr wrap="none" lIns="0" tIns="0" rIns="0" bIns="0" anchor="ctr" anchorCtr="1"/>
            <a:lstStyle/>
            <a:p>
              <a:pPr marL="0" marR="0" indent="0" algn="l">
                <a:lnSpc>
                  <a:spcPts val="1103"/>
                </a:lnSpc>
                <a:spcBef>
                  <a:spcPct val="0"/>
                </a:spcBef>
                <a:spcAft>
                  <a:spcPct val="0"/>
                </a:spcAft>
              </a:pPr>
              <a:r>
                <a:rPr sz="1103" b="1">
                  <a:solidFill>
                    <a:srgbClr val="2B333A">
                      <a:alpha val="100000"/>
                    </a:srgbClr>
                  </a:solidFill>
                  <a:latin typeface="Barlow Light"/>
                  <a:cs typeface="Barlow Light"/>
                </a:rPr>
                <a:t>Market Average 7.3</a:t>
              </a:r>
            </a:p>
          </p:txBody>
        </p:sp>
        <p:sp>
          <p:nvSpPr>
            <p:cNvPr id="13" name="tx13"/>
            <p:cNvSpPr/>
            <p:nvPr/>
          </p:nvSpPr>
          <p:spPr>
            <a:xfrm>
              <a:off x="9639145" y="5489615"/>
              <a:ext cx="258896" cy="13771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6.0</a:t>
              </a:r>
            </a:p>
          </p:txBody>
        </p:sp>
        <p:sp>
          <p:nvSpPr>
            <p:cNvPr id="14" name="tx14"/>
            <p:cNvSpPr/>
            <p:nvPr/>
          </p:nvSpPr>
          <p:spPr>
            <a:xfrm>
              <a:off x="9776084" y="4617204"/>
              <a:ext cx="248556"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6.3</a:t>
              </a:r>
            </a:p>
          </p:txBody>
        </p:sp>
        <p:sp>
          <p:nvSpPr>
            <p:cNvPr id="15" name="tx15"/>
            <p:cNvSpPr/>
            <p:nvPr/>
          </p:nvSpPr>
          <p:spPr>
            <a:xfrm>
              <a:off x="9961541" y="3744197"/>
              <a:ext cx="240513"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6.7</a:t>
              </a:r>
            </a:p>
          </p:txBody>
        </p:sp>
        <p:sp>
          <p:nvSpPr>
            <p:cNvPr id="16" name="tx16"/>
            <p:cNvSpPr/>
            <p:nvPr/>
          </p:nvSpPr>
          <p:spPr>
            <a:xfrm>
              <a:off x="10387867" y="2871190"/>
              <a:ext cx="240513"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7.6</a:t>
              </a:r>
            </a:p>
          </p:txBody>
        </p:sp>
        <p:sp>
          <p:nvSpPr>
            <p:cNvPr id="17" name="tx17"/>
            <p:cNvSpPr/>
            <p:nvPr/>
          </p:nvSpPr>
          <p:spPr>
            <a:xfrm>
              <a:off x="10530933" y="1998183"/>
              <a:ext cx="242428"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7.9</a:t>
              </a:r>
            </a:p>
          </p:txBody>
        </p:sp>
        <p:sp>
          <p:nvSpPr>
            <p:cNvPr id="18" name="rc18"/>
            <p:cNvSpPr/>
            <p:nvPr/>
          </p:nvSpPr>
          <p:spPr>
            <a:xfrm>
              <a:off x="7141217" y="1276597"/>
              <a:ext cx="4310633" cy="4801538"/>
            </a:xfrm>
            <a:prstGeom prst="rect">
              <a:avLst/>
            </a:prstGeom>
          </p:spPr>
          <p:txBody>
            <a:bodyPr/>
            <a:lstStyle/>
            <a:p>
              <a:endParaRPr/>
            </a:p>
          </p:txBody>
        </p:sp>
        <p:sp>
          <p:nvSpPr>
            <p:cNvPr id="19" name="pl19"/>
            <p:cNvSpPr/>
            <p:nvPr/>
          </p:nvSpPr>
          <p:spPr>
            <a:xfrm flipH="1">
              <a:off x="7141217" y="1276597"/>
              <a:ext cx="0" cy="4801538"/>
            </a:xfrm>
            <a:custGeom>
              <a:rect l="0" t="0" r="0" b="0"/>
              <a:pathLst>
                <a:path h="4801538">
                  <a:moveTo>
                    <a:pt x="0" y="4801538"/>
                  </a:moveTo>
                  <a:lnTo>
                    <a:pt x="0" y="0"/>
                  </a:lnTo>
                </a:path>
              </a:pathLst>
            </a:custGeom>
            <a:ln w="13550" cap="flat">
              <a:solidFill>
                <a:srgbClr val="858D96">
                  <a:alpha val="100000"/>
                </a:srgbClr>
              </a:solidFill>
              <a:prstDash val="solid"/>
              <a:round/>
            </a:ln>
          </p:spPr>
          <p:txBody>
            <a:bodyPr/>
            <a:lstStyle/>
            <a:p>
              <a:endParaRPr/>
            </a:p>
          </p:txBody>
        </p:sp>
        <p:sp>
          <p:nvSpPr>
            <p:cNvPr id="20" name="tx20"/>
            <p:cNvSpPr/>
            <p:nvPr/>
          </p:nvSpPr>
          <p:spPr>
            <a:xfrm>
              <a:off x="3154583" y="5428819"/>
              <a:ext cx="3924004"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Altera Digital Health Sunrise (Allscripts) (n=19)</a:t>
              </a:r>
            </a:p>
          </p:txBody>
        </p:sp>
        <p:sp>
          <p:nvSpPr>
            <p:cNvPr id="21" name="tx21"/>
            <p:cNvSpPr/>
            <p:nvPr/>
          </p:nvSpPr>
          <p:spPr>
            <a:xfrm>
              <a:off x="4378867" y="4575457"/>
              <a:ext cx="2699720"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CPSI Evident Thrive EHR (n=26)</a:t>
              </a:r>
            </a:p>
          </p:txBody>
        </p:sp>
        <p:sp>
          <p:nvSpPr>
            <p:cNvPr id="22" name="tx22"/>
            <p:cNvSpPr/>
            <p:nvPr/>
          </p:nvSpPr>
          <p:spPr>
            <a:xfrm>
              <a:off x="776122" y="3683599"/>
              <a:ext cx="6302464"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Cerner Cerner Millennium PowerChart CommunityWorks Clinicals (n=108)</a:t>
              </a:r>
            </a:p>
          </p:txBody>
        </p:sp>
        <p:sp>
          <p:nvSpPr>
            <p:cNvPr id="23" name="tx23"/>
            <p:cNvSpPr/>
            <p:nvPr/>
          </p:nvSpPr>
          <p:spPr>
            <a:xfrm>
              <a:off x="3381965" y="2811386"/>
              <a:ext cx="3696622"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MEDITECH Expanse Acute Care EMR (n=41)</a:t>
              </a:r>
            </a:p>
          </p:txBody>
        </p:sp>
        <p:sp>
          <p:nvSpPr>
            <p:cNvPr id="24" name="tx24"/>
            <p:cNvSpPr/>
            <p:nvPr/>
          </p:nvSpPr>
          <p:spPr>
            <a:xfrm>
              <a:off x="3984860" y="1938379"/>
              <a:ext cx="3093726"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Epic EpicCare Inpatient EMR (n=118)</a:t>
              </a:r>
            </a:p>
          </p:txBody>
        </p:sp>
        <p:sp>
          <p:nvSpPr>
            <p:cNvPr id="25" name="tx25"/>
            <p:cNvSpPr/>
            <p:nvPr/>
          </p:nvSpPr>
          <p:spPr>
            <a:xfrm>
              <a:off x="7105759" y="6140765"/>
              <a:ext cx="70916" cy="142279"/>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1</a:t>
              </a:r>
            </a:p>
          </p:txBody>
        </p:sp>
        <p:sp>
          <p:nvSpPr>
            <p:cNvPr id="26" name="tx26"/>
            <p:cNvSpPr/>
            <p:nvPr/>
          </p:nvSpPr>
          <p:spPr>
            <a:xfrm>
              <a:off x="10878054" y="6137590"/>
              <a:ext cx="105461" cy="14545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9</a:t>
              </a:r>
            </a:p>
          </p:txBody>
        </p:sp>
      </p:grpSp>
    </p:spTree>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1"/>
          <p:cNvSpPr>
            <a:spLocks noGrp="1"/>
          </p:cNvSpPr>
          <p:nvPr>
            <p:ph type="title"/>
          </p:nvPr>
        </p:nvSpPr>
        <p:spPr/>
        <p:txBody>
          <a:bodyPr/>
          <a:lstStyle/>
          <a:p>
            <a:r>
              <a:t>Question Score Breakout</a:t>
            </a:r>
          </a:p>
        </p:txBody>
      </p:sp>
      <p:sp>
        <p:nvSpPr>
          <p:cNvPr id="2" name="SubTitle 2"/>
          <p:cNvSpPr>
            <a:spLocks noGrp="1"/>
          </p:cNvSpPr>
          <p:nvPr>
            <p:ph type="subTitle" idx="13"/>
          </p:nvPr>
        </p:nvSpPr>
        <p:spPr/>
        <p:txBody>
          <a:bodyPr/>
          <a:lstStyle/>
          <a:p>
            <a:r>
              <a:t>Avoids Nickel and Diming</a:t>
            </a:r>
          </a:p>
        </p:txBody>
      </p:sp>
      <p:grpSp>
        <p:nvGrpSpPr>
          <p:cNvPr id="27" name="grp2"/>
          <p:cNvGrpSpPr/>
          <p:nvPr/>
        </p:nvGrpSpPr>
        <p:grpSpPr>
          <a:xfrm>
            <a:off x="548640" y="1207008"/>
            <a:ext cx="10972800" cy="5303520"/>
            <a:chOff x="548640" y="1207008"/>
            <a:chExt cx="10972800" cy="5303520"/>
          </a:xfrm>
        </p:grpSpPr>
        <p:sp>
          <p:nvSpPr>
            <p:cNvPr id="4" name="rc4"/>
            <p:cNvSpPr/>
            <p:nvPr/>
          </p:nvSpPr>
          <p:spPr>
            <a:xfrm>
              <a:off x="548640" y="1207008"/>
              <a:ext cx="10972799" cy="5303520"/>
            </a:xfrm>
            <a:prstGeom prst="rect">
              <a:avLst/>
            </a:prstGeom>
          </p:spPr>
          <p:txBody>
            <a:bodyPr/>
            <a:lstStyle/>
            <a:p>
              <a:endParaRPr/>
            </a:p>
          </p:txBody>
        </p:sp>
        <p:sp>
          <p:nvSpPr>
            <p:cNvPr id="5" name="rc5"/>
            <p:cNvSpPr/>
            <p:nvPr/>
          </p:nvSpPr>
          <p:spPr>
            <a:xfrm>
              <a:off x="7051199" y="1276597"/>
              <a:ext cx="4400651" cy="4801538"/>
            </a:xfrm>
            <a:prstGeom prst="rect">
              <a:avLst/>
            </a:prstGeom>
          </p:spPr>
          <p:txBody>
            <a:bodyPr/>
            <a:lstStyle/>
            <a:p>
              <a:endParaRPr/>
            </a:p>
          </p:txBody>
        </p:sp>
        <p:sp>
          <p:nvSpPr>
            <p:cNvPr id="6" name="rc6"/>
            <p:cNvSpPr/>
            <p:nvPr/>
          </p:nvSpPr>
          <p:spPr>
            <a:xfrm>
              <a:off x="7051199" y="5205128"/>
              <a:ext cx="1200177"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7" name="rc7"/>
            <p:cNvSpPr/>
            <p:nvPr/>
          </p:nvSpPr>
          <p:spPr>
            <a:xfrm>
              <a:off x="7051199" y="4332121"/>
              <a:ext cx="1680248"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8" name="rc8"/>
            <p:cNvSpPr/>
            <p:nvPr/>
          </p:nvSpPr>
          <p:spPr>
            <a:xfrm>
              <a:off x="7051199" y="3459114"/>
              <a:ext cx="2440361"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9" name="rc9"/>
            <p:cNvSpPr/>
            <p:nvPr/>
          </p:nvSpPr>
          <p:spPr>
            <a:xfrm>
              <a:off x="7051199" y="2586107"/>
              <a:ext cx="3400503"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0" name="rc10"/>
            <p:cNvSpPr/>
            <p:nvPr/>
          </p:nvSpPr>
          <p:spPr>
            <a:xfrm>
              <a:off x="7051199" y="1713100"/>
              <a:ext cx="3520520"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1" name="pl11"/>
            <p:cNvSpPr/>
            <p:nvPr/>
          </p:nvSpPr>
          <p:spPr>
            <a:xfrm flipH="1">
              <a:off x="9451555" y="1276597"/>
              <a:ext cx="0" cy="4801538"/>
            </a:xfrm>
            <a:custGeom>
              <a:rect l="0" t="0" r="0" b="0"/>
              <a:pathLst>
                <a:path h="4801538">
                  <a:moveTo>
                    <a:pt x="0" y="4801538"/>
                  </a:moveTo>
                  <a:lnTo>
                    <a:pt x="0" y="0"/>
                  </a:lnTo>
                  <a:lnTo>
                    <a:pt x="0" y="0"/>
                  </a:lnTo>
                </a:path>
              </a:pathLst>
            </a:custGeom>
            <a:ln w="32521" cap="flat">
              <a:solidFill>
                <a:srgbClr val="2B333A">
                  <a:alpha val="100000"/>
                </a:srgbClr>
              </a:solidFill>
              <a:prstDash val="lgDash"/>
              <a:round/>
            </a:ln>
          </p:spPr>
          <p:txBody>
            <a:bodyPr/>
            <a:lstStyle/>
            <a:p>
              <a:endParaRPr/>
            </a:p>
          </p:txBody>
        </p:sp>
        <p:sp>
          <p:nvSpPr>
            <p:cNvPr id="12" name="tx12"/>
            <p:cNvSpPr/>
            <p:nvPr/>
          </p:nvSpPr>
          <p:spPr>
            <a:xfrm>
              <a:off x="8834465" y="1118938"/>
              <a:ext cx="1234179" cy="128190"/>
            </a:xfrm>
            <a:prstGeom prst="rect">
              <a:avLst/>
            </a:prstGeom>
            <a:noFill/>
          </p:spPr>
          <p:txBody>
            <a:bodyPr wrap="none" lIns="0" tIns="0" rIns="0" bIns="0" anchor="ctr" anchorCtr="1"/>
            <a:lstStyle/>
            <a:p>
              <a:pPr marL="0" marR="0" indent="0" algn="l">
                <a:lnSpc>
                  <a:spcPts val="1103"/>
                </a:lnSpc>
                <a:spcBef>
                  <a:spcPct val="0"/>
                </a:spcBef>
                <a:spcAft>
                  <a:spcPct val="0"/>
                </a:spcAft>
              </a:pPr>
              <a:r>
                <a:rPr sz="1103" b="1">
                  <a:solidFill>
                    <a:srgbClr val="2B333A">
                      <a:alpha val="100000"/>
                    </a:srgbClr>
                  </a:solidFill>
                  <a:latin typeface="Barlow Light"/>
                  <a:cs typeface="Barlow Light"/>
                </a:rPr>
                <a:t>Market Average 60%</a:t>
              </a:r>
            </a:p>
          </p:txBody>
        </p:sp>
        <p:sp>
          <p:nvSpPr>
            <p:cNvPr id="13" name="tx13"/>
            <p:cNvSpPr/>
            <p:nvPr/>
          </p:nvSpPr>
          <p:spPr>
            <a:xfrm>
              <a:off x="8306699" y="5489417"/>
              <a:ext cx="368812"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30%</a:t>
              </a:r>
            </a:p>
          </p:txBody>
        </p:sp>
        <p:sp>
          <p:nvSpPr>
            <p:cNvPr id="14" name="tx14"/>
            <p:cNvSpPr/>
            <p:nvPr/>
          </p:nvSpPr>
          <p:spPr>
            <a:xfrm>
              <a:off x="8786626" y="4616410"/>
              <a:ext cx="367855"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42%</a:t>
              </a:r>
            </a:p>
          </p:txBody>
        </p:sp>
        <p:sp>
          <p:nvSpPr>
            <p:cNvPr id="15" name="tx15"/>
            <p:cNvSpPr/>
            <p:nvPr/>
          </p:nvSpPr>
          <p:spPr>
            <a:xfrm>
              <a:off x="9540735" y="3743403"/>
              <a:ext cx="327833"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61%</a:t>
              </a:r>
            </a:p>
          </p:txBody>
        </p:sp>
        <p:sp>
          <p:nvSpPr>
            <p:cNvPr id="16" name="tx16"/>
            <p:cNvSpPr/>
            <p:nvPr/>
          </p:nvSpPr>
          <p:spPr>
            <a:xfrm>
              <a:off x="10505674" y="2870396"/>
              <a:ext cx="359812"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85%</a:t>
              </a:r>
            </a:p>
          </p:txBody>
        </p:sp>
        <p:sp>
          <p:nvSpPr>
            <p:cNvPr id="17" name="tx17"/>
            <p:cNvSpPr/>
            <p:nvPr/>
          </p:nvSpPr>
          <p:spPr>
            <a:xfrm>
              <a:off x="10625951" y="1997389"/>
              <a:ext cx="361535"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88%</a:t>
              </a:r>
            </a:p>
          </p:txBody>
        </p:sp>
        <p:sp>
          <p:nvSpPr>
            <p:cNvPr id="18" name="rc18"/>
            <p:cNvSpPr/>
            <p:nvPr/>
          </p:nvSpPr>
          <p:spPr>
            <a:xfrm>
              <a:off x="7051199" y="1276597"/>
              <a:ext cx="4400651" cy="4801538"/>
            </a:xfrm>
            <a:prstGeom prst="rect">
              <a:avLst/>
            </a:prstGeom>
          </p:spPr>
          <p:txBody>
            <a:bodyPr/>
            <a:lstStyle/>
            <a:p>
              <a:endParaRPr/>
            </a:p>
          </p:txBody>
        </p:sp>
        <p:sp>
          <p:nvSpPr>
            <p:cNvPr id="19" name="pl19"/>
            <p:cNvSpPr/>
            <p:nvPr/>
          </p:nvSpPr>
          <p:spPr>
            <a:xfrm flipH="1">
              <a:off x="7051199" y="1276597"/>
              <a:ext cx="0" cy="4801538"/>
            </a:xfrm>
            <a:custGeom>
              <a:rect l="0" t="0" r="0" b="0"/>
              <a:pathLst>
                <a:path h="4801538">
                  <a:moveTo>
                    <a:pt x="0" y="4801538"/>
                  </a:moveTo>
                  <a:lnTo>
                    <a:pt x="0" y="0"/>
                  </a:lnTo>
                </a:path>
              </a:pathLst>
            </a:custGeom>
            <a:ln w="13550" cap="rnd">
              <a:solidFill>
                <a:srgbClr val="858D96">
                  <a:alpha val="100000"/>
                </a:srgbClr>
              </a:solidFill>
              <a:prstDash val="solid"/>
              <a:round/>
            </a:ln>
          </p:spPr>
          <p:txBody>
            <a:bodyPr/>
            <a:lstStyle/>
            <a:p>
              <a:endParaRPr/>
            </a:p>
          </p:txBody>
        </p:sp>
        <p:sp>
          <p:nvSpPr>
            <p:cNvPr id="20" name="tx20"/>
            <p:cNvSpPr/>
            <p:nvPr/>
          </p:nvSpPr>
          <p:spPr>
            <a:xfrm>
              <a:off x="776122" y="5429613"/>
              <a:ext cx="6212446"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Cerner Cerner Millennium PowerChart CommunityWorks Clinicals (n=97)</a:t>
              </a:r>
            </a:p>
          </p:txBody>
        </p:sp>
        <p:sp>
          <p:nvSpPr>
            <p:cNvPr id="21" name="tx21"/>
            <p:cNvSpPr/>
            <p:nvPr/>
          </p:nvSpPr>
          <p:spPr>
            <a:xfrm>
              <a:off x="4288849" y="4575457"/>
              <a:ext cx="2699720"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CPSI Evident Thrive EHR (n=23)</a:t>
              </a:r>
            </a:p>
          </p:txBody>
        </p:sp>
        <p:sp>
          <p:nvSpPr>
            <p:cNvPr id="22" name="tx22"/>
            <p:cNvSpPr/>
            <p:nvPr/>
          </p:nvSpPr>
          <p:spPr>
            <a:xfrm>
              <a:off x="3075131" y="3682805"/>
              <a:ext cx="3913437"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Altera Digital Health Sunrise (Allscripts) (n=17)</a:t>
              </a:r>
            </a:p>
          </p:txBody>
        </p:sp>
        <p:sp>
          <p:nvSpPr>
            <p:cNvPr id="23" name="tx23"/>
            <p:cNvSpPr/>
            <p:nvPr/>
          </p:nvSpPr>
          <p:spPr>
            <a:xfrm>
              <a:off x="3928574" y="2811386"/>
              <a:ext cx="3059995"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Epic EpicCare Inpatient EMR (n=92)</a:t>
              </a:r>
            </a:p>
          </p:txBody>
        </p:sp>
        <p:sp>
          <p:nvSpPr>
            <p:cNvPr id="24" name="tx24"/>
            <p:cNvSpPr/>
            <p:nvPr/>
          </p:nvSpPr>
          <p:spPr>
            <a:xfrm>
              <a:off x="3259232" y="1938379"/>
              <a:ext cx="3729337"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MEDITECH Expanse Acute Care EMR (n=28)</a:t>
              </a:r>
            </a:p>
          </p:txBody>
        </p:sp>
        <p:sp>
          <p:nvSpPr>
            <p:cNvPr id="25" name="tx25"/>
            <p:cNvSpPr/>
            <p:nvPr/>
          </p:nvSpPr>
          <p:spPr>
            <a:xfrm>
              <a:off x="6907232" y="6136796"/>
              <a:ext cx="287934" cy="146248"/>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0%</a:t>
              </a:r>
            </a:p>
          </p:txBody>
        </p:sp>
        <p:sp>
          <p:nvSpPr>
            <p:cNvPr id="26" name="tx26"/>
            <p:cNvSpPr/>
            <p:nvPr/>
          </p:nvSpPr>
          <p:spPr>
            <a:xfrm>
              <a:off x="10815164" y="6136796"/>
              <a:ext cx="473253" cy="146248"/>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100%</a:t>
              </a:r>
            </a:p>
          </p:txBody>
        </p:sp>
      </p:grpSp>
    </p:spTree>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1"/>
          <p:cNvSpPr>
            <a:spLocks noGrp="1"/>
          </p:cNvSpPr>
          <p:nvPr>
            <p:ph type="title"/>
          </p:nvPr>
        </p:nvSpPr>
        <p:spPr/>
        <p:txBody>
          <a:bodyPr/>
          <a:lstStyle/>
          <a:p>
            <a:r>
              <a:t>Question Score Breakout</a:t>
            </a:r>
          </a:p>
        </p:txBody>
      </p:sp>
      <p:sp>
        <p:nvSpPr>
          <p:cNvPr id="2" name="SubTitle 2"/>
          <p:cNvSpPr>
            <a:spLocks noGrp="1"/>
          </p:cNvSpPr>
          <p:nvPr>
            <p:ph type="subTitle" idx="13"/>
          </p:nvPr>
        </p:nvSpPr>
        <p:spPr/>
        <p:txBody>
          <a:bodyPr/>
          <a:lstStyle/>
          <a:p>
            <a:r>
              <a:t>Part of Long Term Plans</a:t>
            </a:r>
          </a:p>
        </p:txBody>
      </p:sp>
      <p:grpSp>
        <p:nvGrpSpPr>
          <p:cNvPr id="27" name="grp2"/>
          <p:cNvGrpSpPr/>
          <p:nvPr/>
        </p:nvGrpSpPr>
        <p:grpSpPr>
          <a:xfrm>
            <a:off x="548640" y="1207008"/>
            <a:ext cx="10972800" cy="5303520"/>
            <a:chOff x="548640" y="1207008"/>
            <a:chExt cx="10972800" cy="5303520"/>
          </a:xfrm>
        </p:grpSpPr>
        <p:sp>
          <p:nvSpPr>
            <p:cNvPr id="4" name="rc4"/>
            <p:cNvSpPr/>
            <p:nvPr/>
          </p:nvSpPr>
          <p:spPr>
            <a:xfrm>
              <a:off x="548640" y="1207008"/>
              <a:ext cx="10972799" cy="5303520"/>
            </a:xfrm>
            <a:prstGeom prst="rect">
              <a:avLst/>
            </a:prstGeom>
          </p:spPr>
          <p:txBody>
            <a:bodyPr/>
            <a:lstStyle/>
            <a:p>
              <a:endParaRPr/>
            </a:p>
          </p:txBody>
        </p:sp>
        <p:sp>
          <p:nvSpPr>
            <p:cNvPr id="5" name="rc5"/>
            <p:cNvSpPr/>
            <p:nvPr/>
          </p:nvSpPr>
          <p:spPr>
            <a:xfrm>
              <a:off x="7131057" y="1276597"/>
              <a:ext cx="4320793" cy="4801538"/>
            </a:xfrm>
            <a:prstGeom prst="rect">
              <a:avLst/>
            </a:prstGeom>
          </p:spPr>
          <p:txBody>
            <a:bodyPr/>
            <a:lstStyle/>
            <a:p>
              <a:endParaRPr/>
            </a:p>
          </p:txBody>
        </p:sp>
        <p:sp>
          <p:nvSpPr>
            <p:cNvPr id="6" name="rc6"/>
            <p:cNvSpPr/>
            <p:nvPr/>
          </p:nvSpPr>
          <p:spPr>
            <a:xfrm>
              <a:off x="7131057" y="5205128"/>
              <a:ext cx="2435356"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7" name="rc7"/>
            <p:cNvSpPr/>
            <p:nvPr/>
          </p:nvSpPr>
          <p:spPr>
            <a:xfrm>
              <a:off x="7131057" y="4332121"/>
              <a:ext cx="2553196"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8" name="rc8"/>
            <p:cNvSpPr/>
            <p:nvPr/>
          </p:nvSpPr>
          <p:spPr>
            <a:xfrm>
              <a:off x="7131057" y="3459114"/>
              <a:ext cx="3535194"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9" name="rc9"/>
            <p:cNvSpPr/>
            <p:nvPr/>
          </p:nvSpPr>
          <p:spPr>
            <a:xfrm>
              <a:off x="7131057" y="2586107"/>
              <a:ext cx="3770874"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0" name="rc10"/>
            <p:cNvSpPr/>
            <p:nvPr/>
          </p:nvSpPr>
          <p:spPr>
            <a:xfrm>
              <a:off x="7131057" y="1713100"/>
              <a:ext cx="3927993"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1" name="pl11"/>
            <p:cNvSpPr/>
            <p:nvPr/>
          </p:nvSpPr>
          <p:spPr>
            <a:xfrm flipH="1">
              <a:off x="10705532" y="1276597"/>
              <a:ext cx="0" cy="4801538"/>
            </a:xfrm>
            <a:custGeom>
              <a:rect l="0" t="0" r="0" b="0"/>
              <a:pathLst>
                <a:path h="4801538">
                  <a:moveTo>
                    <a:pt x="0" y="4801538"/>
                  </a:moveTo>
                  <a:lnTo>
                    <a:pt x="0" y="0"/>
                  </a:lnTo>
                  <a:lnTo>
                    <a:pt x="0" y="0"/>
                  </a:lnTo>
                </a:path>
              </a:pathLst>
            </a:custGeom>
            <a:ln w="32521" cap="flat">
              <a:solidFill>
                <a:srgbClr val="2B333A">
                  <a:alpha val="100000"/>
                </a:srgbClr>
              </a:solidFill>
              <a:prstDash val="lgDash"/>
              <a:round/>
            </a:ln>
          </p:spPr>
          <p:txBody>
            <a:bodyPr/>
            <a:lstStyle/>
            <a:p>
              <a:endParaRPr/>
            </a:p>
          </p:txBody>
        </p:sp>
        <p:sp>
          <p:nvSpPr>
            <p:cNvPr id="12" name="tx12"/>
            <p:cNvSpPr/>
            <p:nvPr/>
          </p:nvSpPr>
          <p:spPr>
            <a:xfrm>
              <a:off x="10102752" y="1118938"/>
              <a:ext cx="1205558" cy="128190"/>
            </a:xfrm>
            <a:prstGeom prst="rect">
              <a:avLst/>
            </a:prstGeom>
            <a:noFill/>
          </p:spPr>
          <p:txBody>
            <a:bodyPr wrap="none" lIns="0" tIns="0" rIns="0" bIns="0" anchor="ctr" anchorCtr="1"/>
            <a:lstStyle/>
            <a:p>
              <a:pPr marL="0" marR="0" indent="0" algn="l">
                <a:lnSpc>
                  <a:spcPts val="1103"/>
                </a:lnSpc>
                <a:spcBef>
                  <a:spcPct val="0"/>
                </a:spcBef>
                <a:spcAft>
                  <a:spcPct val="0"/>
                </a:spcAft>
              </a:pPr>
              <a:r>
                <a:rPr sz="1103" b="1">
                  <a:solidFill>
                    <a:srgbClr val="2B333A">
                      <a:alpha val="100000"/>
                    </a:srgbClr>
                  </a:solidFill>
                  <a:latin typeface="Barlow Light"/>
                  <a:cs typeface="Barlow Light"/>
                </a:rPr>
                <a:t>Market Average 91%</a:t>
              </a:r>
            </a:p>
          </p:txBody>
        </p:sp>
        <p:sp>
          <p:nvSpPr>
            <p:cNvPr id="13" name="tx13"/>
            <p:cNvSpPr/>
            <p:nvPr/>
          </p:nvSpPr>
          <p:spPr>
            <a:xfrm>
              <a:off x="9626532" y="5489417"/>
              <a:ext cx="400791"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 62%</a:t>
              </a:r>
            </a:p>
          </p:txBody>
        </p:sp>
        <p:sp>
          <p:nvSpPr>
            <p:cNvPr id="14" name="tx14"/>
            <p:cNvSpPr/>
            <p:nvPr/>
          </p:nvSpPr>
          <p:spPr>
            <a:xfrm>
              <a:off x="9743740" y="4616410"/>
              <a:ext cx="396578"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 65%</a:t>
              </a:r>
            </a:p>
          </p:txBody>
        </p:sp>
        <p:sp>
          <p:nvSpPr>
            <p:cNvPr id="15" name="tx15"/>
            <p:cNvSpPr/>
            <p:nvPr/>
          </p:nvSpPr>
          <p:spPr>
            <a:xfrm>
              <a:off x="10727606" y="3743403"/>
              <a:ext cx="409025"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 90%</a:t>
              </a:r>
            </a:p>
          </p:txBody>
        </p:sp>
        <p:sp>
          <p:nvSpPr>
            <p:cNvPr id="16" name="tx16"/>
            <p:cNvSpPr/>
            <p:nvPr/>
          </p:nvSpPr>
          <p:spPr>
            <a:xfrm>
              <a:off x="10961734" y="2870396"/>
              <a:ext cx="398685"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 96%</a:t>
              </a:r>
            </a:p>
          </p:txBody>
        </p:sp>
        <p:sp>
          <p:nvSpPr>
            <p:cNvPr id="17" name="tx17"/>
            <p:cNvSpPr/>
            <p:nvPr/>
          </p:nvSpPr>
          <p:spPr>
            <a:xfrm>
              <a:off x="11125949" y="1997389"/>
              <a:ext cx="445983"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100%</a:t>
              </a:r>
            </a:p>
          </p:txBody>
        </p:sp>
        <p:sp>
          <p:nvSpPr>
            <p:cNvPr id="18" name="rc18"/>
            <p:cNvSpPr/>
            <p:nvPr/>
          </p:nvSpPr>
          <p:spPr>
            <a:xfrm>
              <a:off x="7131057" y="1276597"/>
              <a:ext cx="4320793" cy="4801538"/>
            </a:xfrm>
            <a:prstGeom prst="rect">
              <a:avLst/>
            </a:prstGeom>
          </p:spPr>
          <p:txBody>
            <a:bodyPr/>
            <a:lstStyle/>
            <a:p>
              <a:endParaRPr/>
            </a:p>
          </p:txBody>
        </p:sp>
        <p:sp>
          <p:nvSpPr>
            <p:cNvPr id="19" name="pl19"/>
            <p:cNvSpPr/>
            <p:nvPr/>
          </p:nvSpPr>
          <p:spPr>
            <a:xfrm flipH="1">
              <a:off x="7131057" y="1276597"/>
              <a:ext cx="0" cy="4801538"/>
            </a:xfrm>
            <a:custGeom>
              <a:rect l="0" t="0" r="0" b="0"/>
              <a:pathLst>
                <a:path h="4801538">
                  <a:moveTo>
                    <a:pt x="0" y="4801538"/>
                  </a:moveTo>
                  <a:lnTo>
                    <a:pt x="0" y="0"/>
                  </a:lnTo>
                </a:path>
              </a:pathLst>
            </a:custGeom>
            <a:ln w="13550" cap="rnd">
              <a:solidFill>
                <a:srgbClr val="858D96">
                  <a:alpha val="100000"/>
                </a:srgbClr>
              </a:solidFill>
              <a:prstDash val="solid"/>
              <a:round/>
            </a:ln>
          </p:spPr>
          <p:txBody>
            <a:bodyPr/>
            <a:lstStyle/>
            <a:p>
              <a:endParaRPr/>
            </a:p>
          </p:txBody>
        </p:sp>
        <p:sp>
          <p:nvSpPr>
            <p:cNvPr id="20" name="tx20"/>
            <p:cNvSpPr/>
            <p:nvPr/>
          </p:nvSpPr>
          <p:spPr>
            <a:xfrm>
              <a:off x="4368706" y="5448464"/>
              <a:ext cx="2699720"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CPSI Evident Thrive EHR (n=26)</a:t>
              </a:r>
            </a:p>
          </p:txBody>
        </p:sp>
        <p:sp>
          <p:nvSpPr>
            <p:cNvPr id="21" name="tx21"/>
            <p:cNvSpPr/>
            <p:nvPr/>
          </p:nvSpPr>
          <p:spPr>
            <a:xfrm>
              <a:off x="3144423" y="4555812"/>
              <a:ext cx="3924004"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Altera Digital Health Sunrise (Allscripts) (n=19)</a:t>
              </a:r>
            </a:p>
          </p:txBody>
        </p:sp>
        <p:sp>
          <p:nvSpPr>
            <p:cNvPr id="22" name="tx22"/>
            <p:cNvSpPr/>
            <p:nvPr/>
          </p:nvSpPr>
          <p:spPr>
            <a:xfrm>
              <a:off x="776122" y="3683599"/>
              <a:ext cx="6292304"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Cerner Cerner Millennium PowerChart CommunityWorks Clinicals (n=107)</a:t>
              </a:r>
            </a:p>
          </p:txBody>
        </p:sp>
        <p:sp>
          <p:nvSpPr>
            <p:cNvPr id="23" name="tx23"/>
            <p:cNvSpPr/>
            <p:nvPr/>
          </p:nvSpPr>
          <p:spPr>
            <a:xfrm>
              <a:off x="3371805" y="2811386"/>
              <a:ext cx="3696622"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MEDITECH Expanse Acute Care EMR (n=41)</a:t>
              </a:r>
            </a:p>
          </p:txBody>
        </p:sp>
        <p:sp>
          <p:nvSpPr>
            <p:cNvPr id="24" name="tx24"/>
            <p:cNvSpPr/>
            <p:nvPr/>
          </p:nvSpPr>
          <p:spPr>
            <a:xfrm>
              <a:off x="3939750" y="1938379"/>
              <a:ext cx="3128677"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Epic EpicCare Inpatient EMR (n=125)</a:t>
              </a:r>
            </a:p>
          </p:txBody>
        </p:sp>
        <p:sp>
          <p:nvSpPr>
            <p:cNvPr id="25" name="tx25"/>
            <p:cNvSpPr/>
            <p:nvPr/>
          </p:nvSpPr>
          <p:spPr>
            <a:xfrm>
              <a:off x="6987090" y="6136796"/>
              <a:ext cx="287934" cy="146248"/>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0%</a:t>
              </a:r>
            </a:p>
          </p:txBody>
        </p:sp>
        <p:sp>
          <p:nvSpPr>
            <p:cNvPr id="26" name="tx26"/>
            <p:cNvSpPr/>
            <p:nvPr/>
          </p:nvSpPr>
          <p:spPr>
            <a:xfrm>
              <a:off x="10822424" y="6136796"/>
              <a:ext cx="473253" cy="146248"/>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100%</a:t>
              </a:r>
            </a:p>
          </p:txBody>
        </p:sp>
      </p:grpSp>
    </p:spTree>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1"/>
          <p:cNvSpPr>
            <a:spLocks noGrp="1"/>
          </p:cNvSpPr>
          <p:nvPr>
            <p:ph type="title"/>
          </p:nvPr>
        </p:nvSpPr>
        <p:spPr/>
        <p:txBody>
          <a:bodyPr/>
          <a:lstStyle/>
          <a:p>
            <a:r>
              <a:t>Question Score Breakout</a:t>
            </a:r>
          </a:p>
        </p:txBody>
      </p:sp>
      <p:sp>
        <p:nvSpPr>
          <p:cNvPr id="2" name="SubTitle 2"/>
          <p:cNvSpPr>
            <a:spLocks noGrp="1"/>
          </p:cNvSpPr>
          <p:nvPr>
            <p:ph type="subTitle" idx="13"/>
          </p:nvPr>
        </p:nvSpPr>
        <p:spPr/>
        <p:txBody>
          <a:bodyPr/>
          <a:lstStyle/>
          <a:p>
            <a:r>
              <a:t>Would you Buy Again</a:t>
            </a:r>
          </a:p>
        </p:txBody>
      </p:sp>
      <p:grpSp>
        <p:nvGrpSpPr>
          <p:cNvPr id="27" name="grp2"/>
          <p:cNvGrpSpPr/>
          <p:nvPr/>
        </p:nvGrpSpPr>
        <p:grpSpPr>
          <a:xfrm>
            <a:off x="548640" y="1207008"/>
            <a:ext cx="10972800" cy="5303520"/>
            <a:chOff x="548640" y="1207008"/>
            <a:chExt cx="10972800" cy="5303520"/>
          </a:xfrm>
        </p:grpSpPr>
        <p:sp>
          <p:nvSpPr>
            <p:cNvPr id="4" name="rc4"/>
            <p:cNvSpPr/>
            <p:nvPr/>
          </p:nvSpPr>
          <p:spPr>
            <a:xfrm>
              <a:off x="548640" y="1207008"/>
              <a:ext cx="10972799" cy="5303520"/>
            </a:xfrm>
            <a:prstGeom prst="rect">
              <a:avLst/>
            </a:prstGeom>
          </p:spPr>
          <p:txBody>
            <a:bodyPr/>
            <a:lstStyle/>
            <a:p>
              <a:endParaRPr/>
            </a:p>
          </p:txBody>
        </p:sp>
        <p:sp>
          <p:nvSpPr>
            <p:cNvPr id="5" name="rc5"/>
            <p:cNvSpPr/>
            <p:nvPr/>
          </p:nvSpPr>
          <p:spPr>
            <a:xfrm>
              <a:off x="7131057" y="1276597"/>
              <a:ext cx="4320793" cy="4801538"/>
            </a:xfrm>
            <a:prstGeom prst="rect">
              <a:avLst/>
            </a:prstGeom>
          </p:spPr>
          <p:txBody>
            <a:bodyPr/>
            <a:lstStyle/>
            <a:p>
              <a:endParaRPr/>
            </a:p>
          </p:txBody>
        </p:sp>
        <p:sp>
          <p:nvSpPr>
            <p:cNvPr id="6" name="rc6"/>
            <p:cNvSpPr/>
            <p:nvPr/>
          </p:nvSpPr>
          <p:spPr>
            <a:xfrm>
              <a:off x="7131057" y="5205128"/>
              <a:ext cx="1492637"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7" name="rc7"/>
            <p:cNvSpPr/>
            <p:nvPr/>
          </p:nvSpPr>
          <p:spPr>
            <a:xfrm>
              <a:off x="7131057" y="4332121"/>
              <a:ext cx="2238956"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8" name="rc8"/>
            <p:cNvSpPr/>
            <p:nvPr/>
          </p:nvSpPr>
          <p:spPr>
            <a:xfrm>
              <a:off x="7131057" y="3459114"/>
              <a:ext cx="2906715"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9" name="rc9"/>
            <p:cNvSpPr/>
            <p:nvPr/>
          </p:nvSpPr>
          <p:spPr>
            <a:xfrm>
              <a:off x="7131057" y="2586107"/>
              <a:ext cx="3338794"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0" name="rc10"/>
            <p:cNvSpPr/>
            <p:nvPr/>
          </p:nvSpPr>
          <p:spPr>
            <a:xfrm>
              <a:off x="7131057" y="1713100"/>
              <a:ext cx="3888714"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1" name="pl11"/>
            <p:cNvSpPr/>
            <p:nvPr/>
          </p:nvSpPr>
          <p:spPr>
            <a:xfrm flipH="1">
              <a:off x="10391292" y="1276597"/>
              <a:ext cx="0" cy="4801538"/>
            </a:xfrm>
            <a:custGeom>
              <a:rect l="0" t="0" r="0" b="0"/>
              <a:pathLst>
                <a:path h="4801538">
                  <a:moveTo>
                    <a:pt x="0" y="4801538"/>
                  </a:moveTo>
                  <a:lnTo>
                    <a:pt x="0" y="0"/>
                  </a:lnTo>
                  <a:lnTo>
                    <a:pt x="0" y="0"/>
                  </a:lnTo>
                </a:path>
              </a:pathLst>
            </a:custGeom>
            <a:ln w="32521" cap="flat">
              <a:solidFill>
                <a:srgbClr val="2B333A">
                  <a:alpha val="100000"/>
                </a:srgbClr>
              </a:solidFill>
              <a:prstDash val="lgDash"/>
              <a:round/>
            </a:ln>
          </p:spPr>
          <p:txBody>
            <a:bodyPr/>
            <a:lstStyle/>
            <a:p>
              <a:endParaRPr/>
            </a:p>
          </p:txBody>
        </p:sp>
        <p:sp>
          <p:nvSpPr>
            <p:cNvPr id="12" name="tx12"/>
            <p:cNvSpPr/>
            <p:nvPr/>
          </p:nvSpPr>
          <p:spPr>
            <a:xfrm>
              <a:off x="9777429" y="1118938"/>
              <a:ext cx="1227725" cy="128190"/>
            </a:xfrm>
            <a:prstGeom prst="rect">
              <a:avLst/>
            </a:prstGeom>
            <a:noFill/>
          </p:spPr>
          <p:txBody>
            <a:bodyPr wrap="none" lIns="0" tIns="0" rIns="0" bIns="0" anchor="ctr" anchorCtr="1"/>
            <a:lstStyle/>
            <a:p>
              <a:pPr marL="0" marR="0" indent="0" algn="l">
                <a:lnSpc>
                  <a:spcPts val="1103"/>
                </a:lnSpc>
                <a:spcBef>
                  <a:spcPct val="0"/>
                </a:spcBef>
                <a:spcAft>
                  <a:spcPct val="0"/>
                </a:spcAft>
              </a:pPr>
              <a:r>
                <a:rPr sz="1103" b="1">
                  <a:solidFill>
                    <a:srgbClr val="2B333A">
                      <a:alpha val="100000"/>
                    </a:srgbClr>
                  </a:solidFill>
                  <a:latin typeface="Barlow Light"/>
                  <a:cs typeface="Barlow Light"/>
                </a:rPr>
                <a:t>Market Average 83%</a:t>
              </a:r>
            </a:p>
          </p:txBody>
        </p:sp>
        <p:sp>
          <p:nvSpPr>
            <p:cNvPr id="13" name="tx13"/>
            <p:cNvSpPr/>
            <p:nvPr/>
          </p:nvSpPr>
          <p:spPr>
            <a:xfrm>
              <a:off x="8677695" y="5489417"/>
              <a:ext cx="360003"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38%</a:t>
              </a:r>
            </a:p>
          </p:txBody>
        </p:sp>
        <p:sp>
          <p:nvSpPr>
            <p:cNvPr id="14" name="tx14"/>
            <p:cNvSpPr/>
            <p:nvPr/>
          </p:nvSpPr>
          <p:spPr>
            <a:xfrm>
              <a:off x="9422549" y="4616410"/>
              <a:ext cx="350237"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57%</a:t>
              </a:r>
            </a:p>
          </p:txBody>
        </p:sp>
        <p:sp>
          <p:nvSpPr>
            <p:cNvPr id="15" name="tx15"/>
            <p:cNvSpPr/>
            <p:nvPr/>
          </p:nvSpPr>
          <p:spPr>
            <a:xfrm>
              <a:off x="10091141" y="3743403"/>
              <a:ext cx="355791"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74%</a:t>
              </a:r>
            </a:p>
          </p:txBody>
        </p:sp>
        <p:sp>
          <p:nvSpPr>
            <p:cNvPr id="16" name="tx16"/>
            <p:cNvSpPr/>
            <p:nvPr/>
          </p:nvSpPr>
          <p:spPr>
            <a:xfrm>
              <a:off x="10523824" y="2870396"/>
              <a:ext cx="359812"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85%</a:t>
              </a:r>
            </a:p>
          </p:txBody>
        </p:sp>
        <p:sp>
          <p:nvSpPr>
            <p:cNvPr id="17" name="tx17"/>
            <p:cNvSpPr/>
            <p:nvPr/>
          </p:nvSpPr>
          <p:spPr>
            <a:xfrm>
              <a:off x="11074116" y="1997389"/>
              <a:ext cx="362301"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99%</a:t>
              </a:r>
            </a:p>
          </p:txBody>
        </p:sp>
        <p:sp>
          <p:nvSpPr>
            <p:cNvPr id="18" name="rc18"/>
            <p:cNvSpPr/>
            <p:nvPr/>
          </p:nvSpPr>
          <p:spPr>
            <a:xfrm>
              <a:off x="7131057" y="1276597"/>
              <a:ext cx="4320793" cy="4801538"/>
            </a:xfrm>
            <a:prstGeom prst="rect">
              <a:avLst/>
            </a:prstGeom>
          </p:spPr>
          <p:txBody>
            <a:bodyPr/>
            <a:lstStyle/>
            <a:p>
              <a:endParaRPr/>
            </a:p>
          </p:txBody>
        </p:sp>
        <p:sp>
          <p:nvSpPr>
            <p:cNvPr id="19" name="pl19"/>
            <p:cNvSpPr/>
            <p:nvPr/>
          </p:nvSpPr>
          <p:spPr>
            <a:xfrm flipH="1">
              <a:off x="7131057" y="1276597"/>
              <a:ext cx="0" cy="4801538"/>
            </a:xfrm>
            <a:custGeom>
              <a:rect l="0" t="0" r="0" b="0"/>
              <a:pathLst>
                <a:path h="4801538">
                  <a:moveTo>
                    <a:pt x="0" y="4801538"/>
                  </a:moveTo>
                  <a:lnTo>
                    <a:pt x="0" y="0"/>
                  </a:lnTo>
                </a:path>
              </a:pathLst>
            </a:custGeom>
            <a:ln w="13550" cap="rnd">
              <a:solidFill>
                <a:srgbClr val="858D96">
                  <a:alpha val="100000"/>
                </a:srgbClr>
              </a:solidFill>
              <a:prstDash val="solid"/>
              <a:round/>
            </a:ln>
          </p:spPr>
          <p:txBody>
            <a:bodyPr/>
            <a:lstStyle/>
            <a:p>
              <a:endParaRPr/>
            </a:p>
          </p:txBody>
        </p:sp>
        <p:sp>
          <p:nvSpPr>
            <p:cNvPr id="20" name="tx20"/>
            <p:cNvSpPr/>
            <p:nvPr/>
          </p:nvSpPr>
          <p:spPr>
            <a:xfrm>
              <a:off x="3144423" y="5428819"/>
              <a:ext cx="3924004"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Altera Digital Health Sunrise (Allscripts) (n=19)</a:t>
              </a:r>
            </a:p>
          </p:txBody>
        </p:sp>
        <p:sp>
          <p:nvSpPr>
            <p:cNvPr id="21" name="tx21"/>
            <p:cNvSpPr/>
            <p:nvPr/>
          </p:nvSpPr>
          <p:spPr>
            <a:xfrm>
              <a:off x="4368706" y="4575457"/>
              <a:ext cx="2699720"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CPSI Evident Thrive EHR (n=26)</a:t>
              </a:r>
            </a:p>
          </p:txBody>
        </p:sp>
        <p:sp>
          <p:nvSpPr>
            <p:cNvPr id="22" name="tx22"/>
            <p:cNvSpPr/>
            <p:nvPr/>
          </p:nvSpPr>
          <p:spPr>
            <a:xfrm>
              <a:off x="776122" y="3683599"/>
              <a:ext cx="6292304"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Cerner Cerner Millennium PowerChart CommunityWorks Clinicals (n=107)</a:t>
              </a:r>
            </a:p>
          </p:txBody>
        </p:sp>
        <p:sp>
          <p:nvSpPr>
            <p:cNvPr id="23" name="tx23"/>
            <p:cNvSpPr/>
            <p:nvPr/>
          </p:nvSpPr>
          <p:spPr>
            <a:xfrm>
              <a:off x="3371805" y="2811386"/>
              <a:ext cx="3696622"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MEDITECH Expanse Acute Care EMR (n=41)</a:t>
              </a:r>
            </a:p>
          </p:txBody>
        </p:sp>
        <p:sp>
          <p:nvSpPr>
            <p:cNvPr id="24" name="tx24"/>
            <p:cNvSpPr/>
            <p:nvPr/>
          </p:nvSpPr>
          <p:spPr>
            <a:xfrm>
              <a:off x="3939547" y="1938379"/>
              <a:ext cx="3128880"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Epic EpicCare Inpatient EMR (n=123)</a:t>
              </a:r>
            </a:p>
          </p:txBody>
        </p:sp>
        <p:sp>
          <p:nvSpPr>
            <p:cNvPr id="25" name="tx25"/>
            <p:cNvSpPr/>
            <p:nvPr/>
          </p:nvSpPr>
          <p:spPr>
            <a:xfrm>
              <a:off x="6987090" y="6136796"/>
              <a:ext cx="287934" cy="146248"/>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0%</a:t>
              </a:r>
            </a:p>
          </p:txBody>
        </p:sp>
        <p:sp>
          <p:nvSpPr>
            <p:cNvPr id="26" name="tx26"/>
            <p:cNvSpPr/>
            <p:nvPr/>
          </p:nvSpPr>
          <p:spPr>
            <a:xfrm>
              <a:off x="10822424" y="6136796"/>
              <a:ext cx="473253" cy="146248"/>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100%</a:t>
              </a:r>
            </a:p>
          </p:txBody>
        </p:sp>
      </p:grpSp>
    </p:spTree>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1"/>
          <p:cNvSpPr>
            <a:spLocks noGrp="1"/>
          </p:cNvSpPr>
          <p:nvPr>
            <p:ph type="title"/>
          </p:nvPr>
        </p:nvSpPr>
        <p:spPr/>
        <p:txBody>
          <a:bodyPr/>
          <a:lstStyle/>
          <a:p>
            <a:r>
              <a:t>Question Score Breakout</a:t>
            </a:r>
          </a:p>
        </p:txBody>
      </p:sp>
      <p:sp>
        <p:nvSpPr>
          <p:cNvPr id="2" name="SubTitle 2"/>
          <p:cNvSpPr>
            <a:spLocks noGrp="1"/>
          </p:cNvSpPr>
          <p:nvPr>
            <p:ph type="subTitle" idx="13"/>
          </p:nvPr>
        </p:nvSpPr>
        <p:spPr/>
        <p:txBody>
          <a:bodyPr/>
          <a:lstStyle/>
          <a:p>
            <a:r>
              <a:t>Keeps All promises</a:t>
            </a:r>
          </a:p>
        </p:txBody>
      </p:sp>
      <p:grpSp>
        <p:nvGrpSpPr>
          <p:cNvPr id="27" name="grp2"/>
          <p:cNvGrpSpPr/>
          <p:nvPr/>
        </p:nvGrpSpPr>
        <p:grpSpPr>
          <a:xfrm>
            <a:off x="548640" y="1207008"/>
            <a:ext cx="10972800" cy="5303520"/>
            <a:chOff x="548640" y="1207008"/>
            <a:chExt cx="10972800" cy="5303520"/>
          </a:xfrm>
        </p:grpSpPr>
        <p:sp>
          <p:nvSpPr>
            <p:cNvPr id="4" name="rc4"/>
            <p:cNvSpPr/>
            <p:nvPr/>
          </p:nvSpPr>
          <p:spPr>
            <a:xfrm>
              <a:off x="548640" y="1207008"/>
              <a:ext cx="10972799" cy="5303520"/>
            </a:xfrm>
            <a:prstGeom prst="rect">
              <a:avLst/>
            </a:prstGeom>
          </p:spPr>
          <p:txBody>
            <a:bodyPr/>
            <a:lstStyle/>
            <a:p>
              <a:endParaRPr/>
            </a:p>
          </p:txBody>
        </p:sp>
        <p:sp>
          <p:nvSpPr>
            <p:cNvPr id="5" name="rc5"/>
            <p:cNvSpPr/>
            <p:nvPr/>
          </p:nvSpPr>
          <p:spPr>
            <a:xfrm>
              <a:off x="7141624" y="1276597"/>
              <a:ext cx="4310226" cy="4801538"/>
            </a:xfrm>
            <a:prstGeom prst="rect">
              <a:avLst/>
            </a:prstGeom>
          </p:spPr>
          <p:txBody>
            <a:bodyPr/>
            <a:lstStyle/>
            <a:p>
              <a:endParaRPr/>
            </a:p>
          </p:txBody>
        </p:sp>
        <p:sp>
          <p:nvSpPr>
            <p:cNvPr id="6" name="rc6"/>
            <p:cNvSpPr/>
            <p:nvPr/>
          </p:nvSpPr>
          <p:spPr>
            <a:xfrm>
              <a:off x="7141624" y="5205128"/>
              <a:ext cx="1410619"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7" name="rc7"/>
            <p:cNvSpPr/>
            <p:nvPr/>
          </p:nvSpPr>
          <p:spPr>
            <a:xfrm>
              <a:off x="7141624" y="4332121"/>
              <a:ext cx="2076745"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8" name="rc8"/>
            <p:cNvSpPr/>
            <p:nvPr/>
          </p:nvSpPr>
          <p:spPr>
            <a:xfrm>
              <a:off x="7141624" y="3459114"/>
              <a:ext cx="2194297"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9" name="rc9"/>
            <p:cNvSpPr/>
            <p:nvPr/>
          </p:nvSpPr>
          <p:spPr>
            <a:xfrm>
              <a:off x="7141624" y="2586107"/>
              <a:ext cx="3487365"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0" name="rc10"/>
            <p:cNvSpPr/>
            <p:nvPr/>
          </p:nvSpPr>
          <p:spPr>
            <a:xfrm>
              <a:off x="7141624" y="1713100"/>
              <a:ext cx="3722468"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1" name="pl11"/>
            <p:cNvSpPr/>
            <p:nvPr/>
          </p:nvSpPr>
          <p:spPr>
            <a:xfrm flipH="1">
              <a:off x="10041231" y="1276597"/>
              <a:ext cx="0" cy="4801538"/>
            </a:xfrm>
            <a:custGeom>
              <a:rect l="0" t="0" r="0" b="0"/>
              <a:pathLst>
                <a:path h="4801538">
                  <a:moveTo>
                    <a:pt x="0" y="4801538"/>
                  </a:moveTo>
                  <a:lnTo>
                    <a:pt x="0" y="0"/>
                  </a:lnTo>
                  <a:lnTo>
                    <a:pt x="0" y="0"/>
                  </a:lnTo>
                </a:path>
              </a:pathLst>
            </a:custGeom>
            <a:ln w="32521" cap="flat">
              <a:solidFill>
                <a:srgbClr val="2B333A">
                  <a:alpha val="100000"/>
                </a:srgbClr>
              </a:solidFill>
              <a:prstDash val="lgDash"/>
              <a:round/>
            </a:ln>
          </p:spPr>
          <p:txBody>
            <a:bodyPr/>
            <a:lstStyle/>
            <a:p>
              <a:endParaRPr/>
            </a:p>
          </p:txBody>
        </p:sp>
        <p:sp>
          <p:nvSpPr>
            <p:cNvPr id="12" name="tx12"/>
            <p:cNvSpPr/>
            <p:nvPr/>
          </p:nvSpPr>
          <p:spPr>
            <a:xfrm>
              <a:off x="9428911" y="1118938"/>
              <a:ext cx="1224639" cy="128190"/>
            </a:xfrm>
            <a:prstGeom prst="rect">
              <a:avLst/>
            </a:prstGeom>
            <a:noFill/>
          </p:spPr>
          <p:txBody>
            <a:bodyPr wrap="none" lIns="0" tIns="0" rIns="0" bIns="0" anchor="ctr" anchorCtr="1"/>
            <a:lstStyle/>
            <a:p>
              <a:pPr marL="0" marR="0" indent="0" algn="l">
                <a:lnSpc>
                  <a:spcPts val="1103"/>
                </a:lnSpc>
                <a:spcBef>
                  <a:spcPct val="0"/>
                </a:spcBef>
                <a:spcAft>
                  <a:spcPct val="0"/>
                </a:spcAft>
              </a:pPr>
              <a:r>
                <a:rPr sz="1103" b="1">
                  <a:solidFill>
                    <a:srgbClr val="2B333A">
                      <a:alpha val="100000"/>
                    </a:srgbClr>
                  </a:solidFill>
                  <a:latin typeface="Barlow Light"/>
                  <a:cs typeface="Barlow Light"/>
                </a:rPr>
                <a:t>Market Average 74%</a:t>
              </a:r>
            </a:p>
          </p:txBody>
        </p:sp>
        <p:sp>
          <p:nvSpPr>
            <p:cNvPr id="13" name="tx13"/>
            <p:cNvSpPr/>
            <p:nvPr/>
          </p:nvSpPr>
          <p:spPr>
            <a:xfrm>
              <a:off x="8606014" y="5489417"/>
              <a:ext cx="358472"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36%</a:t>
              </a:r>
            </a:p>
          </p:txBody>
        </p:sp>
        <p:sp>
          <p:nvSpPr>
            <p:cNvPr id="14" name="tx14"/>
            <p:cNvSpPr/>
            <p:nvPr/>
          </p:nvSpPr>
          <p:spPr>
            <a:xfrm>
              <a:off x="9272111" y="4616410"/>
              <a:ext cx="358280"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53%</a:t>
              </a:r>
            </a:p>
          </p:txBody>
        </p:sp>
        <p:sp>
          <p:nvSpPr>
            <p:cNvPr id="15" name="tx15"/>
            <p:cNvSpPr/>
            <p:nvPr/>
          </p:nvSpPr>
          <p:spPr>
            <a:xfrm>
              <a:off x="9389663" y="3743403"/>
              <a:ext cx="358280"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56%</a:t>
              </a:r>
            </a:p>
          </p:txBody>
        </p:sp>
        <p:sp>
          <p:nvSpPr>
            <p:cNvPr id="16" name="tx16"/>
            <p:cNvSpPr/>
            <p:nvPr/>
          </p:nvSpPr>
          <p:spPr>
            <a:xfrm>
              <a:off x="10683277" y="2870396"/>
              <a:ext cx="361918"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89%</a:t>
              </a:r>
            </a:p>
          </p:txBody>
        </p:sp>
        <p:sp>
          <p:nvSpPr>
            <p:cNvPr id="17" name="tx17"/>
            <p:cNvSpPr/>
            <p:nvPr/>
          </p:nvSpPr>
          <p:spPr>
            <a:xfrm>
              <a:off x="10918122" y="1997389"/>
              <a:ext cx="360195"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95%</a:t>
              </a:r>
            </a:p>
          </p:txBody>
        </p:sp>
        <p:sp>
          <p:nvSpPr>
            <p:cNvPr id="18" name="rc18"/>
            <p:cNvSpPr/>
            <p:nvPr/>
          </p:nvSpPr>
          <p:spPr>
            <a:xfrm>
              <a:off x="7141624" y="1276597"/>
              <a:ext cx="4310226" cy="4801538"/>
            </a:xfrm>
            <a:prstGeom prst="rect">
              <a:avLst/>
            </a:prstGeom>
          </p:spPr>
          <p:txBody>
            <a:bodyPr/>
            <a:lstStyle/>
            <a:p>
              <a:endParaRPr/>
            </a:p>
          </p:txBody>
        </p:sp>
        <p:sp>
          <p:nvSpPr>
            <p:cNvPr id="19" name="pl19"/>
            <p:cNvSpPr/>
            <p:nvPr/>
          </p:nvSpPr>
          <p:spPr>
            <a:xfrm flipH="1">
              <a:off x="7141624" y="1276597"/>
              <a:ext cx="0" cy="4801538"/>
            </a:xfrm>
            <a:custGeom>
              <a:rect l="0" t="0" r="0" b="0"/>
              <a:pathLst>
                <a:path h="4801538">
                  <a:moveTo>
                    <a:pt x="0" y="4801538"/>
                  </a:moveTo>
                  <a:lnTo>
                    <a:pt x="0" y="0"/>
                  </a:lnTo>
                </a:path>
              </a:pathLst>
            </a:custGeom>
            <a:ln w="13550" cap="rnd">
              <a:solidFill>
                <a:srgbClr val="858D96">
                  <a:alpha val="100000"/>
                </a:srgbClr>
              </a:solidFill>
              <a:prstDash val="solid"/>
              <a:round/>
            </a:ln>
          </p:spPr>
          <p:txBody>
            <a:bodyPr/>
            <a:lstStyle/>
            <a:p>
              <a:endParaRPr/>
            </a:p>
          </p:txBody>
        </p:sp>
        <p:sp>
          <p:nvSpPr>
            <p:cNvPr id="20" name="tx20"/>
            <p:cNvSpPr/>
            <p:nvPr/>
          </p:nvSpPr>
          <p:spPr>
            <a:xfrm>
              <a:off x="3154989" y="5428819"/>
              <a:ext cx="3924004"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Altera Digital Health Sunrise (Allscripts) (n=19)</a:t>
              </a:r>
            </a:p>
          </p:txBody>
        </p:sp>
        <p:sp>
          <p:nvSpPr>
            <p:cNvPr id="21" name="tx21"/>
            <p:cNvSpPr/>
            <p:nvPr/>
          </p:nvSpPr>
          <p:spPr>
            <a:xfrm>
              <a:off x="776122" y="4556606"/>
              <a:ext cx="6302871"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Cerner Cerner Millennium PowerChart CommunityWorks Clinicals (n=109)</a:t>
              </a:r>
            </a:p>
          </p:txBody>
        </p:sp>
        <p:sp>
          <p:nvSpPr>
            <p:cNvPr id="22" name="tx22"/>
            <p:cNvSpPr/>
            <p:nvPr/>
          </p:nvSpPr>
          <p:spPr>
            <a:xfrm>
              <a:off x="4379273" y="3702450"/>
              <a:ext cx="2699720"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CPSI Evident Thrive EHR (n=23)</a:t>
              </a:r>
            </a:p>
          </p:txBody>
        </p:sp>
        <p:sp>
          <p:nvSpPr>
            <p:cNvPr id="23" name="tx23"/>
            <p:cNvSpPr/>
            <p:nvPr/>
          </p:nvSpPr>
          <p:spPr>
            <a:xfrm>
              <a:off x="3353517" y="2811386"/>
              <a:ext cx="3725476"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MEDITECH Expanse Acute Care EMR (n=39)</a:t>
              </a:r>
            </a:p>
          </p:txBody>
        </p:sp>
        <p:sp>
          <p:nvSpPr>
            <p:cNvPr id="24" name="tx24"/>
            <p:cNvSpPr/>
            <p:nvPr/>
          </p:nvSpPr>
          <p:spPr>
            <a:xfrm>
              <a:off x="3984860" y="1938379"/>
              <a:ext cx="3094133"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Epic EpicCare Inpatient EMR (n=119)</a:t>
              </a:r>
            </a:p>
          </p:txBody>
        </p:sp>
        <p:sp>
          <p:nvSpPr>
            <p:cNvPr id="25" name="tx25"/>
            <p:cNvSpPr/>
            <p:nvPr/>
          </p:nvSpPr>
          <p:spPr>
            <a:xfrm>
              <a:off x="6997656" y="6136796"/>
              <a:ext cx="287934" cy="146248"/>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0%</a:t>
              </a:r>
            </a:p>
          </p:txBody>
        </p:sp>
        <p:sp>
          <p:nvSpPr>
            <p:cNvPr id="26" name="tx26"/>
            <p:cNvSpPr/>
            <p:nvPr/>
          </p:nvSpPr>
          <p:spPr>
            <a:xfrm>
              <a:off x="10823385" y="6136796"/>
              <a:ext cx="473253" cy="146248"/>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100%</a:t>
              </a:r>
            </a:p>
          </p:txBody>
        </p:sp>
      </p:grpSp>
    </p:spTree>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cxnSp>
        <p:nvCxnSpPr>
          <p:cNvPr id="3" name="Straight Arrow Connector 2">
            <a:extLst>
              <a:ext uri="{FF2B5EF4-FFF2-40B4-BE49-F238E27FC236}">
                <a16:creationId xmlns:a16="http://schemas.microsoft.com/office/drawing/2014/main" id="{BDC5668E-9FA9-4ED3-A19C-B9F1EBCFD005}"/>
              </a:ext>
            </a:extLst>
          </p:cNvPr>
          <p:cNvCxnSpPr/>
          <p:nvPr/>
        </p:nvCxnSpPr>
        <p:spPr>
          <a:xfrm>
            <a:off x="453006" y="2894203"/>
            <a:ext cx="1136009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E64F97C-14F4-496E-A300-80049C547BDC}"/>
              </a:ext>
            </a:extLst>
          </p:cNvPr>
          <p:cNvSpPr txBox="1"/>
          <p:nvPr/>
        </p:nvSpPr>
        <p:spPr>
          <a:xfrm>
            <a:off x="757804" y="2600584"/>
            <a:ext cx="1241571" cy="553998"/>
          </a:xfrm>
          <a:prstGeom prst="rect">
            <a:avLst/>
          </a:prstGeom>
          <a:solidFill>
            <a:schemeClr val="accent1"/>
          </a:solidFill>
        </p:spPr>
        <p:txBody>
          <a:bodyPr wrap="square" rtlCol="0">
            <a:spAutoFit/>
          </a:bodyPr>
          <a:lstStyle/>
          <a:p>
            <a:pPr algn="ctr"/>
            <a:r>
              <a:rPr lang="en-US" sz="1500">
                <a:solidFill>
                  <a:schemeClr val="bg1"/>
                </a:solidFill>
              </a:rPr>
              <a:t>Fee-for-service</a:t>
            </a:r>
          </a:p>
        </p:txBody>
      </p:sp>
      <p:sp>
        <p:nvSpPr>
          <p:cNvPr id="5" name="TextBox 4">
            <a:extLst>
              <a:ext uri="{FF2B5EF4-FFF2-40B4-BE49-F238E27FC236}">
                <a16:creationId xmlns:a16="http://schemas.microsoft.com/office/drawing/2014/main" id="{D2F4CF5F-C3D3-40E2-ACCA-4CAC4FBD060F}"/>
              </a:ext>
            </a:extLst>
          </p:cNvPr>
          <p:cNvSpPr txBox="1"/>
          <p:nvPr/>
        </p:nvSpPr>
        <p:spPr>
          <a:xfrm>
            <a:off x="2663503" y="2600582"/>
            <a:ext cx="1241571" cy="553998"/>
          </a:xfrm>
          <a:prstGeom prst="rect">
            <a:avLst/>
          </a:prstGeom>
          <a:solidFill>
            <a:schemeClr val="accent2">
              <a:lumMod val="75000"/>
            </a:schemeClr>
          </a:solidFill>
        </p:spPr>
        <p:txBody>
          <a:bodyPr wrap="square" rtlCol="0">
            <a:spAutoFit/>
          </a:bodyPr>
          <a:lstStyle/>
          <a:p>
            <a:pPr algn="ctr"/>
            <a:r>
              <a:rPr lang="en-US" sz="1500">
                <a:solidFill>
                  <a:schemeClr val="bg1"/>
                </a:solidFill>
              </a:rPr>
              <a:t>Pay for performance</a:t>
            </a:r>
          </a:p>
        </p:txBody>
      </p:sp>
      <p:sp>
        <p:nvSpPr>
          <p:cNvPr id="6" name="TextBox 5">
            <a:extLst>
              <a:ext uri="{FF2B5EF4-FFF2-40B4-BE49-F238E27FC236}">
                <a16:creationId xmlns:a16="http://schemas.microsoft.com/office/drawing/2014/main" id="{CB46F462-FAD3-4665-9068-431689B4DA9D}"/>
              </a:ext>
            </a:extLst>
          </p:cNvPr>
          <p:cNvSpPr txBox="1"/>
          <p:nvPr/>
        </p:nvSpPr>
        <p:spPr>
          <a:xfrm>
            <a:off x="4569202" y="2600582"/>
            <a:ext cx="1241571" cy="553998"/>
          </a:xfrm>
          <a:prstGeom prst="rect">
            <a:avLst/>
          </a:prstGeom>
          <a:solidFill>
            <a:schemeClr val="accent3"/>
          </a:solidFill>
        </p:spPr>
        <p:txBody>
          <a:bodyPr wrap="square" rtlCol="0">
            <a:spAutoFit/>
          </a:bodyPr>
          <a:lstStyle/>
          <a:p>
            <a:pPr algn="ctr"/>
            <a:r>
              <a:rPr lang="en-US" sz="1500">
                <a:solidFill>
                  <a:schemeClr val="bg1"/>
                </a:solidFill>
              </a:rPr>
              <a:t>Upside </a:t>
            </a:r>
          </a:p>
          <a:p>
            <a:pPr algn="ctr"/>
            <a:r>
              <a:rPr lang="en-US" sz="1500">
                <a:solidFill>
                  <a:schemeClr val="bg1"/>
                </a:solidFill>
              </a:rPr>
              <a:t>Risk</a:t>
            </a:r>
          </a:p>
        </p:txBody>
      </p:sp>
      <p:sp>
        <p:nvSpPr>
          <p:cNvPr id="7" name="TextBox 6">
            <a:extLst>
              <a:ext uri="{FF2B5EF4-FFF2-40B4-BE49-F238E27FC236}">
                <a16:creationId xmlns:a16="http://schemas.microsoft.com/office/drawing/2014/main" id="{7677BFF8-F737-4F69-A002-0D18029A0288}"/>
              </a:ext>
            </a:extLst>
          </p:cNvPr>
          <p:cNvSpPr txBox="1"/>
          <p:nvPr/>
        </p:nvSpPr>
        <p:spPr>
          <a:xfrm>
            <a:off x="6474901" y="2600582"/>
            <a:ext cx="1241571" cy="553998"/>
          </a:xfrm>
          <a:prstGeom prst="rect">
            <a:avLst/>
          </a:prstGeom>
          <a:solidFill>
            <a:schemeClr val="accent5"/>
          </a:solidFill>
        </p:spPr>
        <p:txBody>
          <a:bodyPr wrap="square" rtlCol="0">
            <a:spAutoFit/>
          </a:bodyPr>
          <a:lstStyle/>
          <a:p>
            <a:pPr algn="ctr"/>
            <a:r>
              <a:rPr lang="en-US" sz="1500">
                <a:solidFill>
                  <a:schemeClr val="bg1"/>
                </a:solidFill>
              </a:rPr>
              <a:t>Downside </a:t>
            </a:r>
          </a:p>
          <a:p>
            <a:pPr algn="ctr"/>
            <a:r>
              <a:rPr lang="en-US" sz="1500">
                <a:solidFill>
                  <a:schemeClr val="bg1"/>
                </a:solidFill>
              </a:rPr>
              <a:t>Risk</a:t>
            </a:r>
          </a:p>
        </p:txBody>
      </p:sp>
      <p:sp>
        <p:nvSpPr>
          <p:cNvPr id="8" name="TextBox 7">
            <a:extLst>
              <a:ext uri="{FF2B5EF4-FFF2-40B4-BE49-F238E27FC236}">
                <a16:creationId xmlns:a16="http://schemas.microsoft.com/office/drawing/2014/main" id="{6B72FC3D-DD38-46B9-90F3-04665D6A14DE}"/>
              </a:ext>
            </a:extLst>
          </p:cNvPr>
          <p:cNvSpPr txBox="1"/>
          <p:nvPr/>
        </p:nvSpPr>
        <p:spPr>
          <a:xfrm>
            <a:off x="10286299" y="2600582"/>
            <a:ext cx="1241571" cy="553998"/>
          </a:xfrm>
          <a:prstGeom prst="rect">
            <a:avLst/>
          </a:prstGeom>
          <a:solidFill>
            <a:schemeClr val="accent2">
              <a:lumMod val="75000"/>
            </a:schemeClr>
          </a:solidFill>
        </p:spPr>
        <p:txBody>
          <a:bodyPr wrap="square" rtlCol="0">
            <a:spAutoFit/>
          </a:bodyPr>
          <a:lstStyle/>
          <a:p>
            <a:pPr algn="ctr"/>
            <a:r>
              <a:rPr lang="en-US" sz="1500">
                <a:solidFill>
                  <a:schemeClr val="bg1"/>
                </a:solidFill>
              </a:rPr>
              <a:t>Full Capitation</a:t>
            </a:r>
          </a:p>
        </p:txBody>
      </p:sp>
      <p:cxnSp>
        <p:nvCxnSpPr>
          <p:cNvPr id="10" name="Connector: Elbow 9">
            <a:extLst>
              <a:ext uri="{FF2B5EF4-FFF2-40B4-BE49-F238E27FC236}">
                <a16:creationId xmlns:a16="http://schemas.microsoft.com/office/drawing/2014/main" id="{0127B202-CA4B-4A73-8C3D-48F29B366879}"/>
              </a:ext>
            </a:extLst>
          </p:cNvPr>
          <p:cNvCxnSpPr/>
          <p:nvPr/>
        </p:nvCxnSpPr>
        <p:spPr>
          <a:xfrm rot="16200000" flipH="1">
            <a:off x="10636013" y="3172587"/>
            <a:ext cx="673576" cy="63756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5821674-51B0-4775-8F70-DCFDF4471AC4}"/>
              </a:ext>
            </a:extLst>
          </p:cNvPr>
          <p:cNvSpPr txBox="1"/>
          <p:nvPr/>
        </p:nvSpPr>
        <p:spPr>
          <a:xfrm>
            <a:off x="10645631" y="3902891"/>
            <a:ext cx="1241571" cy="323165"/>
          </a:xfrm>
          <a:prstGeom prst="rect">
            <a:avLst/>
          </a:prstGeom>
          <a:solidFill>
            <a:schemeClr val="accent1"/>
          </a:solidFill>
        </p:spPr>
        <p:txBody>
          <a:bodyPr wrap="square" rtlCol="0">
            <a:spAutoFit/>
          </a:bodyPr>
          <a:lstStyle/>
          <a:p>
            <a:pPr algn="ctr"/>
            <a:r>
              <a:rPr lang="en-US" sz="1500" err="1">
                <a:solidFill>
                  <a:schemeClr val="bg1"/>
                </a:solidFill>
              </a:rPr>
              <a:t>Payviders</a:t>
            </a:r>
            <a:endParaRPr lang="en-US" sz="1500">
              <a:solidFill>
                <a:schemeClr val="bg1"/>
              </a:solidFill>
            </a:endParaRPr>
          </a:p>
        </p:txBody>
      </p:sp>
      <p:sp>
        <p:nvSpPr>
          <p:cNvPr id="13" name="Title 12">
            <a:extLst>
              <a:ext uri="{FF2B5EF4-FFF2-40B4-BE49-F238E27FC236}">
                <a16:creationId xmlns:a16="http://schemas.microsoft.com/office/drawing/2014/main" id="{271F69FD-97A1-42DA-AC2D-91BC650E5086}"/>
              </a:ext>
            </a:extLst>
          </p:cNvPr>
          <p:cNvSpPr>
            <a:spLocks noGrp="1"/>
          </p:cNvSpPr>
          <p:nvPr>
            <p:ph type="title"/>
          </p:nvPr>
        </p:nvSpPr>
        <p:spPr>
          <a:xfrm>
            <a:off x="508000" y="1364909"/>
            <a:ext cx="11176000" cy="487362"/>
          </a:xfrm>
        </p:spPr>
        <p:txBody>
          <a:bodyPr/>
          <a:lstStyle/>
          <a:p>
            <a:r>
              <a:rPr lang="en-US"/>
              <a:t>Moving from Fee-for-Service to Fee-for-Value</a:t>
            </a:r>
          </a:p>
        </p:txBody>
      </p:sp>
      <p:sp>
        <p:nvSpPr>
          <p:cNvPr id="15" name="TextBox 14">
            <a:extLst>
              <a:ext uri="{FF2B5EF4-FFF2-40B4-BE49-F238E27FC236}">
                <a16:creationId xmlns:a16="http://schemas.microsoft.com/office/drawing/2014/main" id="{C524F3C1-5DFB-4A44-A4E7-E33652039492}"/>
              </a:ext>
            </a:extLst>
          </p:cNvPr>
          <p:cNvSpPr txBox="1"/>
          <p:nvPr/>
        </p:nvSpPr>
        <p:spPr>
          <a:xfrm>
            <a:off x="8380600" y="2600582"/>
            <a:ext cx="1241571" cy="553998"/>
          </a:xfrm>
          <a:prstGeom prst="rect">
            <a:avLst/>
          </a:prstGeom>
          <a:solidFill>
            <a:srgbClr val="0563C1"/>
          </a:solidFill>
        </p:spPr>
        <p:txBody>
          <a:bodyPr wrap="square" rtlCol="0">
            <a:spAutoFit/>
          </a:bodyPr>
          <a:lstStyle/>
          <a:p>
            <a:pPr algn="ctr"/>
            <a:r>
              <a:rPr lang="en-US" sz="1500">
                <a:solidFill>
                  <a:schemeClr val="bg1"/>
                </a:solidFill>
              </a:rPr>
              <a:t>Bundled Payments</a:t>
            </a:r>
          </a:p>
        </p:txBody>
      </p:sp>
      <p:sp>
        <p:nvSpPr>
          <p:cNvPr id="17" name="TextBox 16">
            <a:extLst>
              <a:ext uri="{FF2B5EF4-FFF2-40B4-BE49-F238E27FC236}">
                <a16:creationId xmlns:a16="http://schemas.microsoft.com/office/drawing/2014/main" id="{B4BBEC08-1255-498E-8413-4B381A0FA045}"/>
              </a:ext>
            </a:extLst>
          </p:cNvPr>
          <p:cNvSpPr txBox="1"/>
          <p:nvPr/>
        </p:nvSpPr>
        <p:spPr>
          <a:xfrm>
            <a:off x="1224791" y="4543653"/>
            <a:ext cx="3344411" cy="1661993"/>
          </a:xfrm>
          <a:prstGeom prst="rect">
            <a:avLst/>
          </a:prstGeom>
          <a:noFill/>
          <a:ln>
            <a:solidFill>
              <a:schemeClr val="tx1"/>
            </a:solidFill>
          </a:ln>
        </p:spPr>
        <p:txBody>
          <a:bodyPr wrap="square" rtlCol="0">
            <a:spAutoFit/>
          </a:bodyPr>
          <a:lstStyle/>
          <a:p>
            <a:r>
              <a:rPr lang="en-US" sz="1200" b="1"/>
              <a:t>Payment model is shifting driven by </a:t>
            </a:r>
          </a:p>
          <a:p>
            <a:r>
              <a:rPr lang="en-US" sz="1200" b="1"/>
              <a:t>government initiatives and regulations</a:t>
            </a:r>
          </a:p>
          <a:p>
            <a:endParaRPr lang="en-US" sz="1200" b="1"/>
          </a:p>
          <a:p>
            <a:pPr marL="742950" lvl="1" indent="-285750">
              <a:buFont typeface="Arial" panose="020b0604020202020204" pitchFamily="34" charset="0"/>
              <a:buChar char="•"/>
            </a:pPr>
            <a:r>
              <a:rPr lang="en-US"/>
              <a:t>Spending is high</a:t>
            </a:r>
          </a:p>
          <a:p>
            <a:pPr marL="742950" lvl="1" indent="-285750">
              <a:buFont typeface="Arial" panose="020b0604020202020204" pitchFamily="34" charset="0"/>
              <a:buChar char="•"/>
            </a:pPr>
            <a:r>
              <a:rPr lang="en-US"/>
              <a:t>Outcomes are low</a:t>
            </a:r>
          </a:p>
          <a:p>
            <a:pPr marL="742950" lvl="1" indent="-285750">
              <a:buFont typeface="Arial" panose="020b0604020202020204" pitchFamily="34" charset="0"/>
              <a:buChar char="•"/>
            </a:pPr>
            <a:r>
              <a:rPr lang="en-US"/>
              <a:t>Something must change</a:t>
            </a:r>
          </a:p>
          <a:p>
            <a:pPr marL="1200150" lvl="2" indent="-285750">
              <a:buFont typeface="Arial" panose="020b0604020202020204" pitchFamily="34" charset="0"/>
              <a:buChar char="•"/>
            </a:pPr>
            <a:r>
              <a:rPr lang="en-US" sz="1200"/>
              <a:t>Meaningful Use, MACRA, MIPS</a:t>
            </a:r>
          </a:p>
        </p:txBody>
      </p:sp>
      <p:sp>
        <p:nvSpPr>
          <p:cNvPr id="2" name="Title 10">
            <a:extLst>
              <a:ext uri="{FF2B5EF4-FFF2-40B4-BE49-F238E27FC236}">
                <a16:creationId xmlns:a16="http://schemas.microsoft.com/office/drawing/2014/main" id="{F6C5F133-7097-D6C4-5017-638E12A08129}"/>
              </a:ext>
            </a:extLst>
          </p:cNvPr>
          <p:cNvSpPr txBox="1"/>
          <p:nvPr/>
        </p:nvSpPr>
        <p:spPr>
          <a:xfrm>
            <a:off x="508000" y="487056"/>
            <a:ext cx="11176000" cy="4873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484A42"/>
                </a:solidFill>
                <a:latin typeface="Barlow Semi Condensed SemiBold" panose="00000706000000000000" pitchFamily="50" charset="0"/>
                <a:ea typeface="Yu Gothic UI Semibold" panose="020b0700000000000000" pitchFamily="34" charset="-128"/>
                <a:cs typeface="+mj-cs"/>
              </a:defRPr>
            </a:lvl1pPr>
          </a:lstStyle>
          <a:p>
            <a:r>
              <a:rPr lang="en-US"/>
              <a:t>How KLAS sees Population Health</a:t>
            </a:r>
          </a:p>
        </p:txBody>
      </p:sp>
    </p:spTree>
    <p:extLst>
      <p:ext uri="{BB962C8B-B14F-4D97-AF65-F5344CB8AC3E}">
        <p14:creationId xmlns:p14="http://schemas.microsoft.com/office/powerpoint/2010/main" val="3851881434"/>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Slide Number Placeholder 3">
            <a:extLst>
              <a:ext uri="{FF2B5EF4-FFF2-40B4-BE49-F238E27FC236}">
                <a16:creationId xmlns:a16="http://schemas.microsoft.com/office/drawing/2014/main" id="{25977737-38CE-4F21-BEDA-0EBD1FD31E36}"/>
              </a:ext>
            </a:extLst>
          </p:cNvPr>
          <p:cNvSpPr>
            <a:spLocks noGrp="1"/>
          </p:cNvSpPr>
          <p:nvPr>
            <p:ph type="sldNum" sz="quarter" idx="11"/>
          </p:nvPr>
        </p:nvSpPr>
        <p:spPr>
          <a:xfrm>
            <a:off x="10809287" y="6424051"/>
            <a:ext cx="544513" cy="274638"/>
          </a:xfrm>
          <a:prstGeom prst="rect">
            <a:avLst/>
          </a:prstGeom>
        </p:spPr>
        <p:txBody>
          <a:bodyPr/>
          <a:lstStyle>
            <a:defPPr>
              <a:defRPr lang="en-US"/>
            </a:defPPr>
            <a:lvl1pPr marL="0" algn="r" defTabSz="914400" rtl="0" eaLnBrk="1" fontAlgn="auto" latinLnBrk="0" hangingPunct="1">
              <a:spcBef>
                <a:spcPct val="0"/>
              </a:spcBef>
              <a:spcAft>
                <a:spcPct val="0"/>
              </a:spcAft>
              <a:defRPr sz="1000" kern="1200" smtClean="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C0981C7-A933-AA48-82F2-853C800CCD94}" type="slidenum">
              <a:rPr lang="en-US" smtClean="0"/>
              <a:pPr>
                <a:defRPr/>
              </a:pPr>
              <a:t>3</a:t>
            </a:fld>
            <a:endParaRPr lang="en-US"/>
          </a:p>
        </p:txBody>
      </p:sp>
      <p:sp>
        <p:nvSpPr>
          <p:cNvPr id="5" name="Footer Placeholder 4">
            <a:extLst>
              <a:ext uri="{FF2B5EF4-FFF2-40B4-BE49-F238E27FC236}">
                <a16:creationId xmlns:a16="http://schemas.microsoft.com/office/drawing/2014/main" id="{4A3A0E65-6F1C-4A86-890D-B75981DD2462}"/>
              </a:ext>
            </a:extLst>
          </p:cNvPr>
          <p:cNvSpPr>
            <a:spLocks noGrp="1"/>
          </p:cNvSpPr>
          <p:nvPr>
            <p:ph type="ftr" sz="quarter" idx="3"/>
          </p:nvPr>
        </p:nvSpPr>
        <p:spPr>
          <a:xfrm>
            <a:off x="483624" y="6352611"/>
            <a:ext cx="2219325" cy="274638"/>
          </a:xfrm>
          <a:prstGeom prst="rect">
            <a:avLst/>
          </a:prstGeom>
          <a:noFill/>
        </p:spPr>
        <p:txBody>
          <a:bodyPr rIns="9144"/>
          <a:lstStyle>
            <a:defPPr>
              <a:defRPr lang="en-US"/>
            </a:defPPr>
            <a:lvl1pPr marL="0" algn="ctr" defTabSz="914400" rtl="0" eaLnBrk="1" fontAlgn="auto" latinLnBrk="0" hangingPunct="1">
              <a:spcBef>
                <a:spcPct val="0"/>
              </a:spcBef>
              <a:spcAft>
                <a:spcPct val="0"/>
              </a:spcAft>
              <a:defRPr sz="1000" kern="1200" smtClean="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 Copyright KLAS 2020</a:t>
            </a:r>
            <a:endParaRPr lang="en-US"/>
          </a:p>
        </p:txBody>
      </p:sp>
      <p:pic>
        <p:nvPicPr>
          <p:cNvPr id="3" name="Picture 2">
            <a:extLst>
              <a:ext uri="{FF2B5EF4-FFF2-40B4-BE49-F238E27FC236}">
                <a16:creationId xmlns:a16="http://schemas.microsoft.com/office/drawing/2014/main" id="{56F9C6E7-9206-76D8-8DC2-ABEB80AF9537}"/>
              </a:ext>
            </a:extLst>
          </p:cNvPr>
          <p:cNvPicPr>
            <a:picLocks noChangeAspect="1"/>
          </p:cNvPicPr>
          <p:nvPr/>
        </p:nvPicPr>
        <p:blipFill>
          <a:blip r:embed="rId3"/>
          <a:stretch>
            <a:fillRect/>
          </a:stretch>
        </p:blipFill>
        <p:spPr>
          <a:xfrm>
            <a:off x="2351419" y="991653"/>
            <a:ext cx="9002381" cy="4610743"/>
          </a:xfrm>
          <a:prstGeom prst="rect">
            <a:avLst/>
          </a:prstGeom>
        </p:spPr>
      </p:pic>
    </p:spTree>
    <p:extLst>
      <p:ext uri="{BB962C8B-B14F-4D97-AF65-F5344CB8AC3E}">
        <p14:creationId xmlns:p14="http://schemas.microsoft.com/office/powerpoint/2010/main" val="34060592"/>
      </p:ext>
    </p:extLst>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4578" name="Rectangle 2"/>
          <p:cNvSpPr>
            <a:spLocks noChangeArrowheads="1"/>
          </p:cNvSpPr>
          <p:nvPr/>
        </p:nvSpPr>
        <p:spPr bwMode="auto">
          <a:xfrm>
            <a:off x="2756079" y="1732351"/>
            <a:ext cx="8745951" cy="27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87" tIns="46044" rIns="92087" bIns="46044">
            <a:spAutoFit/>
          </a:bodyPr>
          <a:lstStyle/>
          <a:p>
            <a:pPr>
              <a:spcBef>
                <a:spcPct val="50000"/>
              </a:spcBef>
              <a:spcAft>
                <a:spcPct val="50000"/>
              </a:spcAft>
            </a:pPr>
            <a:r>
              <a:rPr lang="en-GB" sz="1200"/>
              <a:t>Transition from fee-for-service to fee-for-value. Centers around payment reform.</a:t>
            </a:r>
          </a:p>
        </p:txBody>
      </p:sp>
      <p:sp>
        <p:nvSpPr>
          <p:cNvPr id="24579" name="Rectangle 3"/>
          <p:cNvSpPr>
            <a:spLocks noChangeArrowheads="1"/>
          </p:cNvSpPr>
          <p:nvPr/>
        </p:nvSpPr>
        <p:spPr bwMode="auto">
          <a:xfrm>
            <a:off x="795648" y="2832102"/>
            <a:ext cx="1987107" cy="667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87" tIns="46044" rIns="92087" bIns="46044">
            <a:spAutoFit/>
          </a:bodyPr>
          <a:lstStyle/>
          <a:p>
            <a:r>
              <a:rPr lang="en-GB" sz="1867">
                <a:solidFill>
                  <a:schemeClr val="tx2"/>
                </a:solidFill>
              </a:rPr>
              <a:t>Population Health </a:t>
            </a:r>
          </a:p>
          <a:p>
            <a:r>
              <a:rPr lang="en-GB" sz="1867">
                <a:solidFill>
                  <a:schemeClr val="tx2"/>
                </a:solidFill>
              </a:rPr>
              <a:t>Management</a:t>
            </a:r>
          </a:p>
        </p:txBody>
      </p:sp>
      <p:sp>
        <p:nvSpPr>
          <p:cNvPr id="24581" name="Rectangle 5"/>
          <p:cNvSpPr>
            <a:spLocks noChangeArrowheads="1"/>
          </p:cNvSpPr>
          <p:nvPr/>
        </p:nvSpPr>
        <p:spPr bwMode="auto">
          <a:xfrm>
            <a:off x="795649" y="1579628"/>
            <a:ext cx="1875089" cy="38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87" tIns="46044" rIns="92087" bIns="46044">
            <a:spAutoFit/>
          </a:bodyPr>
          <a:lstStyle/>
          <a:p>
            <a:r>
              <a:rPr lang="en-GB" sz="1867">
                <a:solidFill>
                  <a:schemeClr val="tx2"/>
                </a:solidFill>
              </a:rPr>
              <a:t>Value-Based Care</a:t>
            </a:r>
          </a:p>
        </p:txBody>
      </p:sp>
      <p:sp>
        <p:nvSpPr>
          <p:cNvPr id="24583" name="Rectangle 7"/>
          <p:cNvSpPr>
            <a:spLocks noChangeArrowheads="1"/>
          </p:cNvSpPr>
          <p:nvPr/>
        </p:nvSpPr>
        <p:spPr bwMode="auto">
          <a:xfrm>
            <a:off x="795649" y="4045352"/>
            <a:ext cx="1985183" cy="38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87" tIns="46044" rIns="92087" bIns="46044">
            <a:spAutoFit/>
          </a:bodyPr>
          <a:lstStyle/>
          <a:p>
            <a:r>
              <a:rPr lang="en-GB" sz="1867">
                <a:solidFill>
                  <a:schemeClr val="tx2"/>
                </a:solidFill>
              </a:rPr>
              <a:t>Care Management</a:t>
            </a:r>
          </a:p>
        </p:txBody>
      </p:sp>
      <p:sp>
        <p:nvSpPr>
          <p:cNvPr id="24585" name="Rectangle 9"/>
          <p:cNvSpPr>
            <a:spLocks noChangeArrowheads="1"/>
          </p:cNvSpPr>
          <p:nvPr/>
        </p:nvSpPr>
        <p:spPr bwMode="auto">
          <a:xfrm>
            <a:off x="795649" y="5256828"/>
            <a:ext cx="699896" cy="38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87" tIns="46044" rIns="92087" bIns="46044">
            <a:spAutoFit/>
          </a:bodyPr>
          <a:lstStyle/>
          <a:p>
            <a:r>
              <a:rPr lang="en-GB" sz="1867">
                <a:solidFill>
                  <a:schemeClr val="tx2"/>
                </a:solidFill>
              </a:rPr>
              <a:t>ACOs</a:t>
            </a:r>
          </a:p>
        </p:txBody>
      </p:sp>
      <p:sp>
        <p:nvSpPr>
          <p:cNvPr id="24588" name="Rectangle 12"/>
          <p:cNvSpPr>
            <a:spLocks noChangeArrowheads="1"/>
          </p:cNvSpPr>
          <p:nvPr/>
        </p:nvSpPr>
        <p:spPr bwMode="auto">
          <a:xfrm>
            <a:off x="2770198" y="2962601"/>
            <a:ext cx="8805853" cy="27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87" tIns="46044" rIns="92087" bIns="46044">
            <a:spAutoFit/>
          </a:bodyPr>
          <a:lstStyle/>
          <a:p>
            <a:pPr>
              <a:spcBef>
                <a:spcPct val="50000"/>
              </a:spcBef>
              <a:spcAft>
                <a:spcPct val="50000"/>
              </a:spcAft>
            </a:pPr>
            <a:r>
              <a:rPr lang="en-GB" sz="1200"/>
              <a:t>The analytical tools used to support value-based contracts</a:t>
            </a:r>
          </a:p>
        </p:txBody>
      </p:sp>
      <p:sp>
        <p:nvSpPr>
          <p:cNvPr id="24589" name="Rectangle 13"/>
          <p:cNvSpPr>
            <a:spLocks noChangeArrowheads="1"/>
          </p:cNvSpPr>
          <p:nvPr/>
        </p:nvSpPr>
        <p:spPr bwMode="auto">
          <a:xfrm>
            <a:off x="2769591" y="4134976"/>
            <a:ext cx="8835756" cy="46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87" tIns="46044" rIns="92087" bIns="46044">
            <a:spAutoFit/>
          </a:bodyPr>
          <a:lstStyle/>
          <a:p>
            <a:pPr>
              <a:spcBef>
                <a:spcPct val="50000"/>
              </a:spcBef>
              <a:spcAft>
                <a:spcPct val="50000"/>
              </a:spcAft>
            </a:pPr>
            <a:r>
              <a:rPr lang="en-GB" sz="1200"/>
              <a:t>Tools and processes to manage the care of individual patients within a population. Typically used by care managers that work with providers to care for patient populations. Helps someone navigate their journey of health. </a:t>
            </a:r>
          </a:p>
        </p:txBody>
      </p:sp>
      <p:sp>
        <p:nvSpPr>
          <p:cNvPr id="24590" name="Rectangle 14"/>
          <p:cNvSpPr>
            <a:spLocks noChangeArrowheads="1"/>
          </p:cNvSpPr>
          <p:nvPr/>
        </p:nvSpPr>
        <p:spPr bwMode="auto">
          <a:xfrm>
            <a:off x="2784170" y="5530066"/>
            <a:ext cx="8791881" cy="46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87" tIns="46044" rIns="92087" bIns="46044">
            <a:spAutoFit/>
          </a:bodyPr>
          <a:lstStyle/>
          <a:p>
            <a:pPr>
              <a:spcBef>
                <a:spcPct val="50000"/>
              </a:spcBef>
              <a:spcAft>
                <a:spcPct val="50000"/>
              </a:spcAft>
            </a:pPr>
            <a:r>
              <a:rPr lang="en-GB" sz="1200"/>
              <a:t>Accountable Care Organization: A group of healthcare organizations banded together to manage the care of population from end-to-end. ACOs are the purchasing group for many PHM solutions.</a:t>
            </a:r>
          </a:p>
        </p:txBody>
      </p:sp>
      <p:cxnSp>
        <p:nvCxnSpPr>
          <p:cNvPr id="4" name="Straight Connector 3"/>
          <p:cNvCxnSpPr/>
          <p:nvPr/>
        </p:nvCxnSpPr>
        <p:spPr>
          <a:xfrm>
            <a:off x="725761" y="2662177"/>
            <a:ext cx="108502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25761" y="3909351"/>
            <a:ext cx="108502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25761" y="5181600"/>
            <a:ext cx="10850291"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a:t>Definitions</a:t>
            </a:r>
          </a:p>
        </p:txBody>
      </p:sp>
    </p:spTree>
    <p:extLst>
      <p:ext uri="{BB962C8B-B14F-4D97-AF65-F5344CB8AC3E}">
        <p14:creationId xmlns:p14="http://schemas.microsoft.com/office/powerpoint/2010/main" val="1423152621"/>
      </p:ext>
    </p:extLst>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43" name="Group 42"/>
          <p:cNvGrpSpPr/>
          <p:nvPr/>
        </p:nvGrpSpPr>
        <p:grpSpPr>
          <a:xfrm>
            <a:off x="2294374" y="604158"/>
            <a:ext cx="7603252" cy="1083484"/>
            <a:chOff x="2382341" y="604158"/>
            <a:chExt cx="7603252" cy="1083484"/>
          </a:xfrm>
        </p:grpSpPr>
        <p:sp>
          <p:nvSpPr>
            <p:cNvPr id="4" name="TextBox 3"/>
            <p:cNvSpPr txBox="1"/>
            <p:nvPr/>
          </p:nvSpPr>
          <p:spPr>
            <a:xfrm>
              <a:off x="3091836" y="604158"/>
              <a:ext cx="6184262" cy="590931"/>
            </a:xfrm>
            <a:prstGeom prst="rect">
              <a:avLst/>
            </a:prstGeom>
            <a:noFill/>
          </p:spPr>
          <p:txBody>
            <a:bodyPr wrap="square" rtlCol="0">
              <a:spAutoFit/>
            </a:bodyPr>
            <a:lstStyle/>
            <a:p>
              <a:pPr algn="ctr">
                <a:lnSpc>
                  <a:spcPct val="90000"/>
                </a:lnSpc>
              </a:pPr>
              <a:r>
                <a:rPr lang="en-US" sz="3600" spc="30">
                  <a:latin typeface="+mj-lt"/>
                </a:rPr>
                <a:t>Population Health Framework</a:t>
              </a:r>
            </a:p>
          </p:txBody>
        </p:sp>
        <p:sp>
          <p:nvSpPr>
            <p:cNvPr id="5" name="TextBox 4"/>
            <p:cNvSpPr txBox="1"/>
            <p:nvPr/>
          </p:nvSpPr>
          <p:spPr>
            <a:xfrm>
              <a:off x="2382341" y="1195089"/>
              <a:ext cx="7603252" cy="326884"/>
            </a:xfrm>
            <a:prstGeom prst="rect">
              <a:avLst/>
            </a:prstGeom>
            <a:noFill/>
          </p:spPr>
          <p:txBody>
            <a:bodyPr wrap="square" rtlCol="0">
              <a:spAutoFit/>
            </a:bodyPr>
            <a:lstStyle/>
            <a:p>
              <a:pPr algn="ctr">
                <a:lnSpc>
                  <a:spcPct val="140000"/>
                </a:lnSpc>
              </a:pPr>
              <a:r>
                <a:rPr lang="en-US" sz="1200">
                  <a:solidFill>
                    <a:schemeClr val="tx2"/>
                  </a:solidFill>
                </a:rPr>
                <a:t>What you should be learning today</a:t>
              </a:r>
            </a:p>
          </p:txBody>
        </p:sp>
        <p:cxnSp>
          <p:nvCxnSpPr>
            <p:cNvPr id="42" name="Straight Connector 41"/>
            <p:cNvCxnSpPr/>
            <p:nvPr/>
          </p:nvCxnSpPr>
          <p:spPr>
            <a:xfrm>
              <a:off x="5884552" y="1687642"/>
              <a:ext cx="59883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Rectangle: Rounded Corners 1">
            <a:extLst>
              <a:ext uri="{FF2B5EF4-FFF2-40B4-BE49-F238E27FC236}">
                <a16:creationId xmlns:a16="http://schemas.microsoft.com/office/drawing/2014/main" id="{E39167A4-CFE7-403B-AD82-EBD452F1B4A3}"/>
              </a:ext>
            </a:extLst>
          </p:cNvPr>
          <p:cNvSpPr/>
          <p:nvPr/>
        </p:nvSpPr>
        <p:spPr>
          <a:xfrm>
            <a:off x="2432808" y="2245767"/>
            <a:ext cx="3313651" cy="1071694"/>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Data aggregation</a:t>
            </a:r>
          </a:p>
        </p:txBody>
      </p:sp>
      <p:sp>
        <p:nvSpPr>
          <p:cNvPr id="24" name="Rectangle: Rounded Corners 23">
            <a:extLst>
              <a:ext uri="{FF2B5EF4-FFF2-40B4-BE49-F238E27FC236}">
                <a16:creationId xmlns:a16="http://schemas.microsoft.com/office/drawing/2014/main" id="{D75F6863-7D9B-4883-BCE4-0CB92F0F0FE4}"/>
              </a:ext>
            </a:extLst>
          </p:cNvPr>
          <p:cNvSpPr/>
          <p:nvPr/>
        </p:nvSpPr>
        <p:spPr>
          <a:xfrm>
            <a:off x="2432807" y="3547460"/>
            <a:ext cx="3313651" cy="107169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Data analysis</a:t>
            </a:r>
          </a:p>
        </p:txBody>
      </p:sp>
      <p:sp>
        <p:nvSpPr>
          <p:cNvPr id="25" name="Rectangle: Rounded Corners 24">
            <a:extLst>
              <a:ext uri="{FF2B5EF4-FFF2-40B4-BE49-F238E27FC236}">
                <a16:creationId xmlns:a16="http://schemas.microsoft.com/office/drawing/2014/main" id="{2A6C5AF0-E4FF-4288-9E3E-878A7784F7C3}"/>
              </a:ext>
            </a:extLst>
          </p:cNvPr>
          <p:cNvSpPr/>
          <p:nvPr/>
        </p:nvSpPr>
        <p:spPr>
          <a:xfrm>
            <a:off x="2432806" y="4849153"/>
            <a:ext cx="3313651" cy="107169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Care Management</a:t>
            </a:r>
          </a:p>
        </p:txBody>
      </p:sp>
      <p:sp>
        <p:nvSpPr>
          <p:cNvPr id="26" name="Rectangle: Rounded Corners 25">
            <a:extLst>
              <a:ext uri="{FF2B5EF4-FFF2-40B4-BE49-F238E27FC236}">
                <a16:creationId xmlns:a16="http://schemas.microsoft.com/office/drawing/2014/main" id="{3AD063D8-F79F-479B-BEBD-C5E0F192B8F5}"/>
              </a:ext>
            </a:extLst>
          </p:cNvPr>
          <p:cNvSpPr/>
          <p:nvPr/>
        </p:nvSpPr>
        <p:spPr>
          <a:xfrm>
            <a:off x="7006205" y="2245767"/>
            <a:ext cx="3313651" cy="107169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Financials</a:t>
            </a:r>
          </a:p>
        </p:txBody>
      </p:sp>
      <p:sp>
        <p:nvSpPr>
          <p:cNvPr id="27" name="Rectangle: Rounded Corners 26">
            <a:extLst>
              <a:ext uri="{FF2B5EF4-FFF2-40B4-BE49-F238E27FC236}">
                <a16:creationId xmlns:a16="http://schemas.microsoft.com/office/drawing/2014/main" id="{FA8A3DF6-438A-4679-9F2F-87D5F878D260}"/>
              </a:ext>
            </a:extLst>
          </p:cNvPr>
          <p:cNvSpPr/>
          <p:nvPr/>
        </p:nvSpPr>
        <p:spPr>
          <a:xfrm>
            <a:off x="7006205" y="3547460"/>
            <a:ext cx="3313651" cy="1071694"/>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Patient Engagement</a:t>
            </a:r>
          </a:p>
        </p:txBody>
      </p:sp>
      <p:sp>
        <p:nvSpPr>
          <p:cNvPr id="28" name="Rectangle: Rounded Corners 27">
            <a:extLst>
              <a:ext uri="{FF2B5EF4-FFF2-40B4-BE49-F238E27FC236}">
                <a16:creationId xmlns:a16="http://schemas.microsoft.com/office/drawing/2014/main" id="{664C9EA2-75C5-4500-8CEC-1ED1B3CA0E23}"/>
              </a:ext>
            </a:extLst>
          </p:cNvPr>
          <p:cNvSpPr/>
          <p:nvPr/>
        </p:nvSpPr>
        <p:spPr>
          <a:xfrm>
            <a:off x="7006205" y="4849153"/>
            <a:ext cx="3313651" cy="107169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Clinician Engagement</a:t>
            </a:r>
          </a:p>
        </p:txBody>
      </p:sp>
      <p:sp>
        <p:nvSpPr>
          <p:cNvPr id="3" name="TextBox 2">
            <a:extLst>
              <a:ext uri="{FF2B5EF4-FFF2-40B4-BE49-F238E27FC236}">
                <a16:creationId xmlns:a16="http://schemas.microsoft.com/office/drawing/2014/main" id="{F6A142A6-304E-4094-9559-A5D4FC1A0586}"/>
              </a:ext>
            </a:extLst>
          </p:cNvPr>
          <p:cNvSpPr txBox="1"/>
          <p:nvPr/>
        </p:nvSpPr>
        <p:spPr>
          <a:xfrm>
            <a:off x="1464579" y="2119895"/>
            <a:ext cx="1065400" cy="1323439"/>
          </a:xfrm>
          <a:prstGeom prst="rect">
            <a:avLst/>
          </a:prstGeom>
          <a:noFill/>
        </p:spPr>
        <p:txBody>
          <a:bodyPr wrap="square" rtlCol="0">
            <a:spAutoFit/>
          </a:bodyPr>
          <a:lstStyle/>
          <a:p>
            <a:r>
              <a:rPr lang="en-US" sz="8000">
                <a:solidFill>
                  <a:srgbClr val="2E75B6"/>
                </a:solidFill>
                <a:latin typeface="Arial Black" panose="020b0a04020102020204" pitchFamily="34" charset="0"/>
                <a:ea typeface="BatangChe" panose="02030609000101010101" pitchFamily="49" charset="-127"/>
              </a:rPr>
              <a:t>1</a:t>
            </a:r>
          </a:p>
        </p:txBody>
      </p:sp>
      <p:sp>
        <p:nvSpPr>
          <p:cNvPr id="30" name="TextBox 29">
            <a:extLst>
              <a:ext uri="{FF2B5EF4-FFF2-40B4-BE49-F238E27FC236}">
                <a16:creationId xmlns:a16="http://schemas.microsoft.com/office/drawing/2014/main" id="{032AD42E-D867-4BC4-9374-2100F65AC98E}"/>
              </a:ext>
            </a:extLst>
          </p:cNvPr>
          <p:cNvSpPr txBox="1"/>
          <p:nvPr/>
        </p:nvSpPr>
        <p:spPr>
          <a:xfrm>
            <a:off x="1464579" y="3410714"/>
            <a:ext cx="1065400" cy="1323439"/>
          </a:xfrm>
          <a:prstGeom prst="rect">
            <a:avLst/>
          </a:prstGeom>
          <a:noFill/>
        </p:spPr>
        <p:txBody>
          <a:bodyPr wrap="square" rtlCol="0">
            <a:spAutoFit/>
          </a:bodyPr>
          <a:lstStyle/>
          <a:p>
            <a:r>
              <a:rPr lang="en-US" sz="8000">
                <a:solidFill>
                  <a:srgbClr val="70AD47"/>
                </a:solidFill>
                <a:latin typeface="Arial Black" panose="020b0a04020102020204" pitchFamily="34" charset="0"/>
                <a:ea typeface="BatangChe" panose="02030609000101010101" pitchFamily="49" charset="-127"/>
              </a:rPr>
              <a:t>2</a:t>
            </a:r>
          </a:p>
        </p:txBody>
      </p:sp>
      <p:sp>
        <p:nvSpPr>
          <p:cNvPr id="31" name="TextBox 30">
            <a:extLst>
              <a:ext uri="{FF2B5EF4-FFF2-40B4-BE49-F238E27FC236}">
                <a16:creationId xmlns:a16="http://schemas.microsoft.com/office/drawing/2014/main" id="{C828EB4B-08B5-4D1A-9749-48EFBDCFA6A7}"/>
              </a:ext>
            </a:extLst>
          </p:cNvPr>
          <p:cNvSpPr txBox="1"/>
          <p:nvPr/>
        </p:nvSpPr>
        <p:spPr>
          <a:xfrm>
            <a:off x="1464579" y="4755900"/>
            <a:ext cx="1065400" cy="1323439"/>
          </a:xfrm>
          <a:prstGeom prst="rect">
            <a:avLst/>
          </a:prstGeom>
          <a:noFill/>
        </p:spPr>
        <p:txBody>
          <a:bodyPr wrap="square" rtlCol="0">
            <a:spAutoFit/>
          </a:bodyPr>
          <a:lstStyle/>
          <a:p>
            <a:r>
              <a:rPr lang="en-US" sz="8000">
                <a:solidFill>
                  <a:srgbClr val="ED7D31"/>
                </a:solidFill>
                <a:latin typeface="Arial Black" panose="020b0a04020102020204" pitchFamily="34" charset="0"/>
                <a:ea typeface="BatangChe" panose="02030609000101010101" pitchFamily="49" charset="-127"/>
              </a:rPr>
              <a:t>3</a:t>
            </a:r>
          </a:p>
        </p:txBody>
      </p:sp>
      <p:sp>
        <p:nvSpPr>
          <p:cNvPr id="32" name="TextBox 31">
            <a:extLst>
              <a:ext uri="{FF2B5EF4-FFF2-40B4-BE49-F238E27FC236}">
                <a16:creationId xmlns:a16="http://schemas.microsoft.com/office/drawing/2014/main" id="{55E018E9-F391-4EBD-92F1-7F2D5605AD3D}"/>
              </a:ext>
            </a:extLst>
          </p:cNvPr>
          <p:cNvSpPr txBox="1"/>
          <p:nvPr/>
        </p:nvSpPr>
        <p:spPr>
          <a:xfrm>
            <a:off x="6105094" y="2112904"/>
            <a:ext cx="1065400" cy="1323439"/>
          </a:xfrm>
          <a:prstGeom prst="rect">
            <a:avLst/>
          </a:prstGeom>
          <a:noFill/>
        </p:spPr>
        <p:txBody>
          <a:bodyPr wrap="square" rtlCol="0">
            <a:spAutoFit/>
          </a:bodyPr>
          <a:lstStyle/>
          <a:p>
            <a:r>
              <a:rPr lang="en-US" sz="8000">
                <a:solidFill>
                  <a:srgbClr val="FFC000"/>
                </a:solidFill>
                <a:latin typeface="Arial Black" panose="020b0a04020102020204" pitchFamily="34" charset="0"/>
                <a:ea typeface="BatangChe" panose="02030609000101010101" pitchFamily="49" charset="-127"/>
              </a:rPr>
              <a:t>4</a:t>
            </a:r>
          </a:p>
        </p:txBody>
      </p:sp>
      <p:sp>
        <p:nvSpPr>
          <p:cNvPr id="33" name="TextBox 32">
            <a:extLst>
              <a:ext uri="{FF2B5EF4-FFF2-40B4-BE49-F238E27FC236}">
                <a16:creationId xmlns:a16="http://schemas.microsoft.com/office/drawing/2014/main" id="{0A6AE3AD-893B-4DE8-BFE8-4C2CFB78D15B}"/>
              </a:ext>
            </a:extLst>
          </p:cNvPr>
          <p:cNvSpPr txBox="1"/>
          <p:nvPr/>
        </p:nvSpPr>
        <p:spPr>
          <a:xfrm>
            <a:off x="6105094" y="3412112"/>
            <a:ext cx="1065400" cy="1323439"/>
          </a:xfrm>
          <a:prstGeom prst="rect">
            <a:avLst/>
          </a:prstGeom>
          <a:noFill/>
        </p:spPr>
        <p:txBody>
          <a:bodyPr wrap="square" rtlCol="0">
            <a:spAutoFit/>
          </a:bodyPr>
          <a:lstStyle/>
          <a:p>
            <a:r>
              <a:rPr lang="en-US" sz="8000">
                <a:solidFill>
                  <a:srgbClr val="1F4E79"/>
                </a:solidFill>
                <a:latin typeface="Arial Black" panose="020b0a04020102020204" pitchFamily="34" charset="0"/>
                <a:ea typeface="BatangChe" panose="02030609000101010101" pitchFamily="49" charset="-127"/>
              </a:rPr>
              <a:t>5</a:t>
            </a:r>
          </a:p>
        </p:txBody>
      </p:sp>
      <p:sp>
        <p:nvSpPr>
          <p:cNvPr id="34" name="TextBox 33">
            <a:extLst>
              <a:ext uri="{FF2B5EF4-FFF2-40B4-BE49-F238E27FC236}">
                <a16:creationId xmlns:a16="http://schemas.microsoft.com/office/drawing/2014/main" id="{CBA2EB3D-91C1-4CBB-854D-D038F9FE6771}"/>
              </a:ext>
            </a:extLst>
          </p:cNvPr>
          <p:cNvSpPr txBox="1"/>
          <p:nvPr/>
        </p:nvSpPr>
        <p:spPr>
          <a:xfrm>
            <a:off x="6105094" y="4757298"/>
            <a:ext cx="1065400" cy="1323439"/>
          </a:xfrm>
          <a:prstGeom prst="rect">
            <a:avLst/>
          </a:prstGeom>
          <a:noFill/>
        </p:spPr>
        <p:txBody>
          <a:bodyPr wrap="square" rtlCol="0">
            <a:spAutoFit/>
          </a:bodyPr>
          <a:lstStyle/>
          <a:p>
            <a:r>
              <a:rPr lang="en-US" sz="8000">
                <a:solidFill>
                  <a:srgbClr val="70AD47"/>
                </a:solidFill>
                <a:latin typeface="Arial Black" panose="020b0a04020102020204" pitchFamily="34" charset="0"/>
                <a:ea typeface="BatangChe" panose="02030609000101010101" pitchFamily="49" charset="-127"/>
              </a:rPr>
              <a:t>6</a:t>
            </a:r>
          </a:p>
        </p:txBody>
      </p:sp>
    </p:spTree>
    <p:extLst>
      <p:ext uri="{BB962C8B-B14F-4D97-AF65-F5344CB8AC3E}">
        <p14:creationId xmlns:p14="http://schemas.microsoft.com/office/powerpoint/2010/main" val="19229871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cxnSp>
        <p:nvCxnSpPr>
          <p:cNvPr id="10" name="Straight Arrow Connector 9">
            <a:extLst>
              <a:ext uri="{FF2B5EF4-FFF2-40B4-BE49-F238E27FC236}">
                <a16:creationId xmlns:a16="http://schemas.microsoft.com/office/drawing/2014/main" id="{B5FBC1A4-A362-4D3F-AC33-BDDD19DE8214}"/>
              </a:ext>
            </a:extLst>
          </p:cNvPr>
          <p:cNvCxnSpPr/>
          <p:nvPr/>
        </p:nvCxnSpPr>
        <p:spPr>
          <a:xfrm>
            <a:off x="662730" y="2915174"/>
            <a:ext cx="1045268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2B21E967-BCE8-45DE-846E-6AD816CA8F7C}"/>
              </a:ext>
            </a:extLst>
          </p:cNvPr>
          <p:cNvSpPr/>
          <p:nvPr/>
        </p:nvSpPr>
        <p:spPr>
          <a:xfrm>
            <a:off x="1535185" y="2038526"/>
            <a:ext cx="1753299" cy="17532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Population Health Management</a:t>
            </a:r>
          </a:p>
        </p:txBody>
      </p:sp>
      <p:sp>
        <p:nvSpPr>
          <p:cNvPr id="4" name="Oval 3">
            <a:extLst>
              <a:ext uri="{FF2B5EF4-FFF2-40B4-BE49-F238E27FC236}">
                <a16:creationId xmlns:a16="http://schemas.microsoft.com/office/drawing/2014/main" id="{CD8D4F4E-E706-40FC-84C9-166C0E89FC62}"/>
              </a:ext>
            </a:extLst>
          </p:cNvPr>
          <p:cNvSpPr/>
          <p:nvPr/>
        </p:nvSpPr>
        <p:spPr>
          <a:xfrm>
            <a:off x="8457501" y="2038525"/>
            <a:ext cx="1753299" cy="1753299"/>
          </a:xfrm>
          <a:prstGeom prst="ellipse">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VBC Managed Services</a:t>
            </a:r>
          </a:p>
        </p:txBody>
      </p:sp>
      <p:sp>
        <p:nvSpPr>
          <p:cNvPr id="5" name="Oval 4">
            <a:extLst>
              <a:ext uri="{FF2B5EF4-FFF2-40B4-BE49-F238E27FC236}">
                <a16:creationId xmlns:a16="http://schemas.microsoft.com/office/drawing/2014/main" id="{51C8147F-761B-4080-B18C-98AA8157BB2D}"/>
              </a:ext>
            </a:extLst>
          </p:cNvPr>
          <p:cNvSpPr/>
          <p:nvPr/>
        </p:nvSpPr>
        <p:spPr>
          <a:xfrm>
            <a:off x="4996343" y="2038525"/>
            <a:ext cx="1753299" cy="1753299"/>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VBC Consulting</a:t>
            </a:r>
          </a:p>
        </p:txBody>
      </p:sp>
      <p:sp>
        <p:nvSpPr>
          <p:cNvPr id="6" name="TextBox 5">
            <a:extLst>
              <a:ext uri="{FF2B5EF4-FFF2-40B4-BE49-F238E27FC236}">
                <a16:creationId xmlns:a16="http://schemas.microsoft.com/office/drawing/2014/main" id="{3B7F85A4-7C82-454C-B964-49E27C119E2F}"/>
              </a:ext>
            </a:extLst>
          </p:cNvPr>
          <p:cNvSpPr txBox="1"/>
          <p:nvPr/>
        </p:nvSpPr>
        <p:spPr>
          <a:xfrm>
            <a:off x="1535185" y="4009938"/>
            <a:ext cx="1753299" cy="1569660"/>
          </a:xfrm>
          <a:prstGeom prst="rect">
            <a:avLst/>
          </a:prstGeom>
          <a:noFill/>
        </p:spPr>
        <p:txBody>
          <a:bodyPr wrap="square" rtlCol="0">
            <a:spAutoFit/>
          </a:bodyPr>
          <a:lstStyle/>
          <a:p>
            <a:pPr algn="ctr"/>
            <a:r>
              <a:rPr lang="en-US" sz="1200" b="1"/>
              <a:t>Software</a:t>
            </a:r>
          </a:p>
          <a:p>
            <a:r>
              <a:rPr lang="en-US" sz="1200"/>
              <a:t>Pre-packaged IT solutions that provide analytics and care management functions to understand, analyze, and proactively manage patient populations</a:t>
            </a:r>
          </a:p>
        </p:txBody>
      </p:sp>
      <p:sp>
        <p:nvSpPr>
          <p:cNvPr id="7" name="TextBox 6">
            <a:extLst>
              <a:ext uri="{FF2B5EF4-FFF2-40B4-BE49-F238E27FC236}">
                <a16:creationId xmlns:a16="http://schemas.microsoft.com/office/drawing/2014/main" id="{26DCC133-9B3C-4C9B-86B9-AB6024CE1B98}"/>
              </a:ext>
            </a:extLst>
          </p:cNvPr>
          <p:cNvSpPr txBox="1"/>
          <p:nvPr/>
        </p:nvSpPr>
        <p:spPr>
          <a:xfrm>
            <a:off x="4996343" y="4009938"/>
            <a:ext cx="1753299" cy="2123658"/>
          </a:xfrm>
          <a:prstGeom prst="rect">
            <a:avLst/>
          </a:prstGeom>
          <a:noFill/>
        </p:spPr>
        <p:txBody>
          <a:bodyPr wrap="square" rtlCol="0">
            <a:spAutoFit/>
          </a:bodyPr>
          <a:lstStyle/>
          <a:p>
            <a:pPr algn="ctr"/>
            <a:r>
              <a:rPr lang="en-US" sz="1200" b="1"/>
              <a:t>Service</a:t>
            </a:r>
          </a:p>
          <a:p>
            <a:r>
              <a:rPr lang="en-US" sz="1200"/>
              <a:t>Engagements focused on helping organizations shift from fee for service to fee for value, which should result in improved quality and patient care, reduced population risk and better patient outcomes and experiences</a:t>
            </a:r>
          </a:p>
        </p:txBody>
      </p:sp>
      <p:sp>
        <p:nvSpPr>
          <p:cNvPr id="8" name="TextBox 7">
            <a:extLst>
              <a:ext uri="{FF2B5EF4-FFF2-40B4-BE49-F238E27FC236}">
                <a16:creationId xmlns:a16="http://schemas.microsoft.com/office/drawing/2014/main" id="{B1A55540-509E-44EA-8BAD-C3A8E0126771}"/>
              </a:ext>
            </a:extLst>
          </p:cNvPr>
          <p:cNvSpPr txBox="1"/>
          <p:nvPr/>
        </p:nvSpPr>
        <p:spPr>
          <a:xfrm>
            <a:off x="8457501" y="4009938"/>
            <a:ext cx="1753299" cy="1569660"/>
          </a:xfrm>
          <a:prstGeom prst="rect">
            <a:avLst/>
          </a:prstGeom>
          <a:noFill/>
        </p:spPr>
        <p:txBody>
          <a:bodyPr wrap="square" rtlCol="0">
            <a:spAutoFit/>
          </a:bodyPr>
          <a:lstStyle/>
          <a:p>
            <a:pPr algn="ctr"/>
            <a:r>
              <a:rPr lang="en-US" sz="1200" b="1"/>
              <a:t>Service &amp; Software</a:t>
            </a:r>
          </a:p>
          <a:p>
            <a:r>
              <a:rPr lang="en-US" sz="1200"/>
              <a:t>Ongoing operational engagements that help hospitals, health systems, payers and physicians more effectively manage patient populations.</a:t>
            </a:r>
          </a:p>
        </p:txBody>
      </p:sp>
      <p:sp>
        <p:nvSpPr>
          <p:cNvPr id="11" name="Title 10">
            <a:extLst>
              <a:ext uri="{FF2B5EF4-FFF2-40B4-BE49-F238E27FC236}">
                <a16:creationId xmlns:a16="http://schemas.microsoft.com/office/drawing/2014/main" id="{8098029A-BD3E-4319-BB0A-88D095B062E8}"/>
              </a:ext>
            </a:extLst>
          </p:cNvPr>
          <p:cNvSpPr>
            <a:spLocks noGrp="1"/>
          </p:cNvSpPr>
          <p:nvPr>
            <p:ph type="title"/>
          </p:nvPr>
        </p:nvSpPr>
        <p:spPr>
          <a:xfrm>
            <a:off x="301071" y="1442106"/>
            <a:ext cx="11176000" cy="487362"/>
          </a:xfrm>
        </p:spPr>
        <p:txBody>
          <a:bodyPr/>
          <a:lstStyle/>
          <a:p>
            <a:r>
              <a:rPr lang="en-US"/>
              <a:t>Where does Population Health Management fit?</a:t>
            </a:r>
          </a:p>
        </p:txBody>
      </p:sp>
    </p:spTree>
    <p:extLst>
      <p:ext uri="{BB962C8B-B14F-4D97-AF65-F5344CB8AC3E}">
        <p14:creationId xmlns:p14="http://schemas.microsoft.com/office/powerpoint/2010/main" val="3414200453"/>
      </p:ext>
    </p:extLst>
  </p:cSld>
  <p:clrMapOvr>
    <a:masterClrMapping/>
  </p:clrMapOvr>
  <p:transition/>
  <p:timing/>
</p:sld>
</file>

<file path=ppt/slides/slide3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History of Population Health-Where We’ve Been</a:t>
            </a:r>
          </a:p>
        </p:txBody>
      </p:sp>
      <p:grpSp>
        <p:nvGrpSpPr>
          <p:cNvPr id="144" name="Group 143"/>
          <p:cNvGrpSpPr/>
          <p:nvPr/>
        </p:nvGrpSpPr>
        <p:grpSpPr>
          <a:xfrm>
            <a:off x="713318" y="2379669"/>
            <a:ext cx="10716684" cy="2334684"/>
            <a:chOff x="534988" y="1571625"/>
            <a:chExt cx="8037513" cy="1751013"/>
          </a:xfrm>
        </p:grpSpPr>
        <p:sp>
          <p:nvSpPr>
            <p:cNvPr id="135" name="Freeform 5"/>
            <p:cNvSpPr/>
            <p:nvPr/>
          </p:nvSpPr>
          <p:spPr bwMode="auto">
            <a:xfrm>
              <a:off x="534988" y="2359025"/>
              <a:ext cx="1744663" cy="963613"/>
            </a:xfrm>
            <a:custGeom>
              <a:gdLst>
                <a:gd name="T0" fmla="*/ 35 w 714"/>
                <a:gd name="T1" fmla="*/ 0 h 393"/>
                <a:gd name="T2" fmla="*/ 0 w 714"/>
                <a:gd name="T3" fmla="*/ 36 h 393"/>
                <a:gd name="T4" fmla="*/ 28 w 714"/>
                <a:gd name="T5" fmla="*/ 175 h 393"/>
                <a:gd name="T6" fmla="*/ 157 w 714"/>
                <a:gd name="T7" fmla="*/ 332 h 393"/>
                <a:gd name="T8" fmla="*/ 357 w 714"/>
                <a:gd name="T9" fmla="*/ 393 h 393"/>
                <a:gd name="T10" fmla="*/ 357 w 714"/>
                <a:gd name="T11" fmla="*/ 393 h 393"/>
                <a:gd name="T12" fmla="*/ 496 w 714"/>
                <a:gd name="T13" fmla="*/ 365 h 393"/>
                <a:gd name="T14" fmla="*/ 653 w 714"/>
                <a:gd name="T15" fmla="*/ 236 h 393"/>
                <a:gd name="T16" fmla="*/ 714 w 714"/>
                <a:gd name="T17" fmla="*/ 37 h 393"/>
                <a:gd name="T18" fmla="*/ 679 w 714"/>
                <a:gd name="T19" fmla="*/ 72 h 393"/>
                <a:gd name="T20" fmla="*/ 644 w 714"/>
                <a:gd name="T21" fmla="*/ 36 h 393"/>
                <a:gd name="T22" fmla="*/ 644 w 714"/>
                <a:gd name="T23" fmla="*/ 36 h 393"/>
                <a:gd name="T24" fmla="*/ 644 w 714"/>
                <a:gd name="T25" fmla="*/ 36 h 393"/>
                <a:gd name="T26" fmla="*/ 621 w 714"/>
                <a:gd name="T27" fmla="*/ 147 h 393"/>
                <a:gd name="T28" fmla="*/ 517 w 714"/>
                <a:gd name="T29" fmla="*/ 274 h 393"/>
                <a:gd name="T30" fmla="*/ 357 w 714"/>
                <a:gd name="T31" fmla="*/ 322 h 393"/>
                <a:gd name="T32" fmla="*/ 245 w 714"/>
                <a:gd name="T33" fmla="*/ 300 h 393"/>
                <a:gd name="T34" fmla="*/ 119 w 714"/>
                <a:gd name="T35" fmla="*/ 196 h 393"/>
                <a:gd name="T36" fmla="*/ 70 w 714"/>
                <a:gd name="T37" fmla="*/ 36 h 393"/>
                <a:gd name="T38" fmla="*/ 35 w 714"/>
                <a:gd name="T39" fmla="*/ 0 h 3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4" h="393">
                  <a:moveTo>
                    <a:pt x="35" y="0"/>
                  </a:moveTo>
                  <a:cubicBezTo>
                    <a:pt x="16" y="0"/>
                    <a:pt x="0" y="16"/>
                    <a:pt x="0" y="36"/>
                  </a:cubicBezTo>
                  <a:cubicBezTo>
                    <a:pt x="0" y="85"/>
                    <a:pt x="10" y="132"/>
                    <a:pt x="28" y="175"/>
                  </a:cubicBezTo>
                  <a:cubicBezTo>
                    <a:pt x="55" y="239"/>
                    <a:pt x="100" y="294"/>
                    <a:pt x="157" y="332"/>
                  </a:cubicBezTo>
                  <a:cubicBezTo>
                    <a:pt x="214" y="371"/>
                    <a:pt x="283" y="393"/>
                    <a:pt x="357" y="393"/>
                  </a:cubicBezTo>
                  <a:cubicBezTo>
                    <a:pt x="357" y="393"/>
                    <a:pt x="357" y="393"/>
                    <a:pt x="357" y="393"/>
                  </a:cubicBezTo>
                  <a:cubicBezTo>
                    <a:pt x="406" y="393"/>
                    <a:pt x="453" y="383"/>
                    <a:pt x="496" y="365"/>
                  </a:cubicBezTo>
                  <a:cubicBezTo>
                    <a:pt x="560" y="338"/>
                    <a:pt x="615" y="293"/>
                    <a:pt x="653" y="236"/>
                  </a:cubicBezTo>
                  <a:cubicBezTo>
                    <a:pt x="692" y="179"/>
                    <a:pt x="714" y="110"/>
                    <a:pt x="714" y="37"/>
                  </a:cubicBezTo>
                  <a:cubicBezTo>
                    <a:pt x="714" y="56"/>
                    <a:pt x="698" y="72"/>
                    <a:pt x="679" y="72"/>
                  </a:cubicBezTo>
                  <a:cubicBezTo>
                    <a:pt x="660" y="72"/>
                    <a:pt x="644" y="56"/>
                    <a:pt x="644" y="36"/>
                  </a:cubicBezTo>
                  <a:cubicBezTo>
                    <a:pt x="644" y="36"/>
                    <a:pt x="644" y="36"/>
                    <a:pt x="644" y="36"/>
                  </a:cubicBezTo>
                  <a:cubicBezTo>
                    <a:pt x="644" y="36"/>
                    <a:pt x="644" y="36"/>
                    <a:pt x="644" y="36"/>
                  </a:cubicBezTo>
                  <a:cubicBezTo>
                    <a:pt x="644" y="75"/>
                    <a:pt x="636" y="113"/>
                    <a:pt x="621" y="147"/>
                  </a:cubicBezTo>
                  <a:cubicBezTo>
                    <a:pt x="599" y="199"/>
                    <a:pt x="563" y="243"/>
                    <a:pt x="517" y="274"/>
                  </a:cubicBezTo>
                  <a:cubicBezTo>
                    <a:pt x="472" y="304"/>
                    <a:pt x="417" y="322"/>
                    <a:pt x="357" y="322"/>
                  </a:cubicBezTo>
                  <a:cubicBezTo>
                    <a:pt x="317" y="322"/>
                    <a:pt x="280" y="314"/>
                    <a:pt x="245" y="300"/>
                  </a:cubicBezTo>
                  <a:cubicBezTo>
                    <a:pt x="194" y="278"/>
                    <a:pt x="150" y="242"/>
                    <a:pt x="119" y="196"/>
                  </a:cubicBezTo>
                  <a:cubicBezTo>
                    <a:pt x="88" y="150"/>
                    <a:pt x="70" y="95"/>
                    <a:pt x="70" y="36"/>
                  </a:cubicBezTo>
                  <a:cubicBezTo>
                    <a:pt x="70" y="16"/>
                    <a:pt x="55" y="0"/>
                    <a:pt x="35" y="0"/>
                  </a:cubicBezTo>
                </a:path>
              </a:pathLst>
            </a:custGeom>
            <a:solidFill>
              <a:schemeClr val="accent4"/>
            </a:solidFill>
            <a:ln>
              <a:solidFill>
                <a:schemeClr val="accent4"/>
              </a:solidFill>
            </a:ln>
          </p:spPr>
          <p:txBody>
            <a:bodyPr vert="horz" wrap="square" lIns="121920" tIns="60960" rIns="121920" bIns="60960" numCol="1" anchor="t" anchorCtr="0" compatLnSpc="1">
              <a:prstTxWarp prst="textNoShape">
                <a:avLst/>
              </a:prstTxWarp>
            </a:bodyPr>
            <a:lstStyle/>
            <a:p>
              <a:endParaRPr lang="en-US" sz="2400"/>
            </a:p>
          </p:txBody>
        </p:sp>
        <p:sp>
          <p:nvSpPr>
            <p:cNvPr id="136" name="Freeform 6"/>
            <p:cNvSpPr/>
            <p:nvPr/>
          </p:nvSpPr>
          <p:spPr bwMode="auto">
            <a:xfrm>
              <a:off x="2108201" y="1571625"/>
              <a:ext cx="1744663" cy="885825"/>
            </a:xfrm>
            <a:custGeom>
              <a:gdLst>
                <a:gd name="T0" fmla="*/ 357 w 714"/>
                <a:gd name="T1" fmla="*/ 0 h 361"/>
                <a:gd name="T2" fmla="*/ 357 w 714"/>
                <a:gd name="T3" fmla="*/ 0 h 361"/>
                <a:gd name="T4" fmla="*/ 218 w 714"/>
                <a:gd name="T5" fmla="*/ 28 h 361"/>
                <a:gd name="T6" fmla="*/ 61 w 714"/>
                <a:gd name="T7" fmla="*/ 157 h 361"/>
                <a:gd name="T8" fmla="*/ 0 w 714"/>
                <a:gd name="T9" fmla="*/ 357 h 361"/>
                <a:gd name="T10" fmla="*/ 0 w 714"/>
                <a:gd name="T11" fmla="*/ 357 h 361"/>
                <a:gd name="T12" fmla="*/ 35 w 714"/>
                <a:gd name="T13" fmla="*/ 321 h 361"/>
                <a:gd name="T14" fmla="*/ 70 w 714"/>
                <a:gd name="T15" fmla="*/ 357 h 361"/>
                <a:gd name="T16" fmla="*/ 70 w 714"/>
                <a:gd name="T17" fmla="*/ 358 h 361"/>
                <a:gd name="T18" fmla="*/ 70 w 714"/>
                <a:gd name="T19" fmla="*/ 357 h 361"/>
                <a:gd name="T20" fmla="*/ 93 w 714"/>
                <a:gd name="T21" fmla="*/ 246 h 361"/>
                <a:gd name="T22" fmla="*/ 197 w 714"/>
                <a:gd name="T23" fmla="*/ 120 h 361"/>
                <a:gd name="T24" fmla="*/ 357 w 714"/>
                <a:gd name="T25" fmla="*/ 71 h 361"/>
                <a:gd name="T26" fmla="*/ 469 w 714"/>
                <a:gd name="T27" fmla="*/ 93 h 361"/>
                <a:gd name="T28" fmla="*/ 595 w 714"/>
                <a:gd name="T29" fmla="*/ 197 h 361"/>
                <a:gd name="T30" fmla="*/ 644 w 714"/>
                <a:gd name="T31" fmla="*/ 353 h 361"/>
                <a:gd name="T32" fmla="*/ 679 w 714"/>
                <a:gd name="T33" fmla="*/ 321 h 361"/>
                <a:gd name="T34" fmla="*/ 714 w 714"/>
                <a:gd name="T35" fmla="*/ 357 h 361"/>
                <a:gd name="T36" fmla="*/ 714 w 714"/>
                <a:gd name="T37" fmla="*/ 361 h 361"/>
                <a:gd name="T38" fmla="*/ 714 w 714"/>
                <a:gd name="T39" fmla="*/ 357 h 361"/>
                <a:gd name="T40" fmla="*/ 686 w 714"/>
                <a:gd name="T41" fmla="*/ 218 h 361"/>
                <a:gd name="T42" fmla="*/ 557 w 714"/>
                <a:gd name="T43" fmla="*/ 61 h 361"/>
                <a:gd name="T44" fmla="*/ 357 w 714"/>
                <a:gd name="T45" fmla="*/ 0 h 3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4" h="361">
                  <a:moveTo>
                    <a:pt x="357" y="0"/>
                  </a:moveTo>
                  <a:cubicBezTo>
                    <a:pt x="357" y="0"/>
                    <a:pt x="357" y="0"/>
                    <a:pt x="357" y="0"/>
                  </a:cubicBezTo>
                  <a:cubicBezTo>
                    <a:pt x="308" y="0"/>
                    <a:pt x="261" y="10"/>
                    <a:pt x="218" y="28"/>
                  </a:cubicBezTo>
                  <a:cubicBezTo>
                    <a:pt x="154" y="55"/>
                    <a:pt x="99" y="100"/>
                    <a:pt x="61" y="157"/>
                  </a:cubicBezTo>
                  <a:cubicBezTo>
                    <a:pt x="22" y="214"/>
                    <a:pt x="0" y="283"/>
                    <a:pt x="0" y="357"/>
                  </a:cubicBezTo>
                  <a:cubicBezTo>
                    <a:pt x="0" y="357"/>
                    <a:pt x="0" y="357"/>
                    <a:pt x="0" y="357"/>
                  </a:cubicBezTo>
                  <a:cubicBezTo>
                    <a:pt x="0" y="337"/>
                    <a:pt x="16" y="321"/>
                    <a:pt x="35" y="321"/>
                  </a:cubicBezTo>
                  <a:cubicBezTo>
                    <a:pt x="55" y="321"/>
                    <a:pt x="70" y="337"/>
                    <a:pt x="70" y="357"/>
                  </a:cubicBezTo>
                  <a:cubicBezTo>
                    <a:pt x="70" y="357"/>
                    <a:pt x="70" y="357"/>
                    <a:pt x="70" y="358"/>
                  </a:cubicBezTo>
                  <a:cubicBezTo>
                    <a:pt x="70" y="357"/>
                    <a:pt x="70" y="357"/>
                    <a:pt x="70" y="357"/>
                  </a:cubicBezTo>
                  <a:cubicBezTo>
                    <a:pt x="70" y="318"/>
                    <a:pt x="78" y="280"/>
                    <a:pt x="93" y="246"/>
                  </a:cubicBezTo>
                  <a:cubicBezTo>
                    <a:pt x="115" y="194"/>
                    <a:pt x="151" y="150"/>
                    <a:pt x="197" y="120"/>
                  </a:cubicBezTo>
                  <a:cubicBezTo>
                    <a:pt x="243" y="89"/>
                    <a:pt x="298" y="71"/>
                    <a:pt x="357" y="71"/>
                  </a:cubicBezTo>
                  <a:cubicBezTo>
                    <a:pt x="397" y="71"/>
                    <a:pt x="434" y="79"/>
                    <a:pt x="469" y="93"/>
                  </a:cubicBezTo>
                  <a:cubicBezTo>
                    <a:pt x="520" y="115"/>
                    <a:pt x="564" y="151"/>
                    <a:pt x="595" y="197"/>
                  </a:cubicBezTo>
                  <a:cubicBezTo>
                    <a:pt x="625" y="242"/>
                    <a:pt x="643" y="295"/>
                    <a:pt x="644" y="353"/>
                  </a:cubicBezTo>
                  <a:cubicBezTo>
                    <a:pt x="645" y="335"/>
                    <a:pt x="661" y="321"/>
                    <a:pt x="679" y="321"/>
                  </a:cubicBezTo>
                  <a:cubicBezTo>
                    <a:pt x="698" y="321"/>
                    <a:pt x="714" y="337"/>
                    <a:pt x="714" y="357"/>
                  </a:cubicBezTo>
                  <a:cubicBezTo>
                    <a:pt x="714" y="358"/>
                    <a:pt x="714" y="360"/>
                    <a:pt x="714" y="361"/>
                  </a:cubicBezTo>
                  <a:cubicBezTo>
                    <a:pt x="714" y="360"/>
                    <a:pt x="714" y="359"/>
                    <a:pt x="714" y="357"/>
                  </a:cubicBezTo>
                  <a:cubicBezTo>
                    <a:pt x="714" y="308"/>
                    <a:pt x="704" y="261"/>
                    <a:pt x="686" y="218"/>
                  </a:cubicBezTo>
                  <a:cubicBezTo>
                    <a:pt x="659" y="154"/>
                    <a:pt x="614" y="100"/>
                    <a:pt x="557" y="61"/>
                  </a:cubicBezTo>
                  <a:cubicBezTo>
                    <a:pt x="500" y="23"/>
                    <a:pt x="431" y="0"/>
                    <a:pt x="357" y="0"/>
                  </a:cubicBezTo>
                </a:path>
              </a:pathLst>
            </a:custGeom>
            <a:solidFill>
              <a:schemeClr val="tx2"/>
            </a:solidFill>
            <a:ln>
              <a:solidFill>
                <a:schemeClr val="tx2"/>
              </a:solidFill>
            </a:ln>
          </p:spPr>
          <p:txBody>
            <a:bodyPr vert="horz" wrap="square" lIns="121920" tIns="60960" rIns="121920" bIns="60960" numCol="1" anchor="t" anchorCtr="0" compatLnSpc="1">
              <a:prstTxWarp prst="textNoShape">
                <a:avLst/>
              </a:prstTxWarp>
            </a:bodyPr>
            <a:lstStyle/>
            <a:p>
              <a:endParaRPr lang="en-US" sz="2400"/>
            </a:p>
          </p:txBody>
        </p:sp>
        <p:sp>
          <p:nvSpPr>
            <p:cNvPr id="137" name="Freeform 7"/>
            <p:cNvSpPr/>
            <p:nvPr/>
          </p:nvSpPr>
          <p:spPr bwMode="auto">
            <a:xfrm>
              <a:off x="2108201" y="2359025"/>
              <a:ext cx="171450" cy="176213"/>
            </a:xfrm>
            <a:custGeom>
              <a:gdLst>
                <a:gd name="T0" fmla="*/ 35 w 70"/>
                <a:gd name="T1" fmla="*/ 0 h 72"/>
                <a:gd name="T2" fmla="*/ 0 w 70"/>
                <a:gd name="T3" fmla="*/ 36 h 72"/>
                <a:gd name="T4" fmla="*/ 0 w 70"/>
                <a:gd name="T5" fmla="*/ 36 h 72"/>
                <a:gd name="T6" fmla="*/ 0 w 70"/>
                <a:gd name="T7" fmla="*/ 36 h 72"/>
                <a:gd name="T8" fmla="*/ 35 w 70"/>
                <a:gd name="T9" fmla="*/ 72 h 72"/>
                <a:gd name="T10" fmla="*/ 70 w 70"/>
                <a:gd name="T11" fmla="*/ 37 h 72"/>
                <a:gd name="T12" fmla="*/ 70 w 70"/>
                <a:gd name="T13" fmla="*/ 36 h 72"/>
                <a:gd name="T14" fmla="*/ 35 w 70"/>
                <a:gd name="T15" fmla="*/ 0 h 7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72">
                  <a:moveTo>
                    <a:pt x="35" y="0"/>
                  </a:moveTo>
                  <a:cubicBezTo>
                    <a:pt x="16" y="0"/>
                    <a:pt x="0" y="16"/>
                    <a:pt x="0" y="36"/>
                  </a:cubicBezTo>
                  <a:cubicBezTo>
                    <a:pt x="0" y="36"/>
                    <a:pt x="0" y="36"/>
                    <a:pt x="0" y="36"/>
                  </a:cubicBezTo>
                  <a:cubicBezTo>
                    <a:pt x="0" y="36"/>
                    <a:pt x="0" y="36"/>
                    <a:pt x="0" y="36"/>
                  </a:cubicBezTo>
                  <a:cubicBezTo>
                    <a:pt x="0" y="56"/>
                    <a:pt x="16" y="72"/>
                    <a:pt x="35" y="72"/>
                  </a:cubicBezTo>
                  <a:cubicBezTo>
                    <a:pt x="54" y="72"/>
                    <a:pt x="70" y="56"/>
                    <a:pt x="70" y="37"/>
                  </a:cubicBezTo>
                  <a:cubicBezTo>
                    <a:pt x="70" y="36"/>
                    <a:pt x="70" y="36"/>
                    <a:pt x="70" y="36"/>
                  </a:cubicBezTo>
                  <a:cubicBezTo>
                    <a:pt x="70" y="16"/>
                    <a:pt x="55" y="0"/>
                    <a:pt x="35" y="0"/>
                  </a:cubicBezTo>
                </a:path>
              </a:pathLst>
            </a:custGeom>
            <a:solidFill>
              <a:srgbClr val="003B6A"/>
            </a:solidFill>
            <a:ln>
              <a:solidFill>
                <a:srgbClr val="003B6A"/>
              </a:solidFill>
            </a:ln>
          </p:spPr>
          <p:txBody>
            <a:bodyPr vert="horz" wrap="square" lIns="121920" tIns="60960" rIns="121920" bIns="60960" numCol="1" anchor="t" anchorCtr="0" compatLnSpc="1">
              <a:prstTxWarp prst="textNoShape">
                <a:avLst/>
              </a:prstTxWarp>
            </a:bodyPr>
            <a:lstStyle/>
            <a:p>
              <a:endParaRPr lang="en-US" sz="2400"/>
            </a:p>
          </p:txBody>
        </p:sp>
        <p:sp>
          <p:nvSpPr>
            <p:cNvPr id="138" name="Freeform 8"/>
            <p:cNvSpPr/>
            <p:nvPr/>
          </p:nvSpPr>
          <p:spPr bwMode="auto">
            <a:xfrm>
              <a:off x="3681413" y="2436813"/>
              <a:ext cx="1744663" cy="885825"/>
            </a:xfrm>
            <a:custGeom>
              <a:gdLst>
                <a:gd name="T0" fmla="*/ 0 w 714"/>
                <a:gd name="T1" fmla="*/ 0 h 361"/>
                <a:gd name="T2" fmla="*/ 0 w 714"/>
                <a:gd name="T3" fmla="*/ 4 h 361"/>
                <a:gd name="T4" fmla="*/ 28 w 714"/>
                <a:gd name="T5" fmla="*/ 143 h 361"/>
                <a:gd name="T6" fmla="*/ 157 w 714"/>
                <a:gd name="T7" fmla="*/ 300 h 361"/>
                <a:gd name="T8" fmla="*/ 357 w 714"/>
                <a:gd name="T9" fmla="*/ 361 h 361"/>
                <a:gd name="T10" fmla="*/ 357 w 714"/>
                <a:gd name="T11" fmla="*/ 361 h 361"/>
                <a:gd name="T12" fmla="*/ 496 w 714"/>
                <a:gd name="T13" fmla="*/ 333 h 361"/>
                <a:gd name="T14" fmla="*/ 653 w 714"/>
                <a:gd name="T15" fmla="*/ 204 h 361"/>
                <a:gd name="T16" fmla="*/ 714 w 714"/>
                <a:gd name="T17" fmla="*/ 5 h 361"/>
                <a:gd name="T18" fmla="*/ 679 w 714"/>
                <a:gd name="T19" fmla="*/ 40 h 361"/>
                <a:gd name="T20" fmla="*/ 644 w 714"/>
                <a:gd name="T21" fmla="*/ 4 h 361"/>
                <a:gd name="T22" fmla="*/ 644 w 714"/>
                <a:gd name="T23" fmla="*/ 4 h 361"/>
                <a:gd name="T24" fmla="*/ 644 w 714"/>
                <a:gd name="T25" fmla="*/ 4 h 361"/>
                <a:gd name="T26" fmla="*/ 621 w 714"/>
                <a:gd name="T27" fmla="*/ 115 h 361"/>
                <a:gd name="T28" fmla="*/ 517 w 714"/>
                <a:gd name="T29" fmla="*/ 242 h 361"/>
                <a:gd name="T30" fmla="*/ 357 w 714"/>
                <a:gd name="T31" fmla="*/ 290 h 361"/>
                <a:gd name="T32" fmla="*/ 245 w 714"/>
                <a:gd name="T33" fmla="*/ 268 h 361"/>
                <a:gd name="T34" fmla="*/ 119 w 714"/>
                <a:gd name="T35" fmla="*/ 164 h 361"/>
                <a:gd name="T36" fmla="*/ 70 w 714"/>
                <a:gd name="T37" fmla="*/ 8 h 361"/>
                <a:gd name="T38" fmla="*/ 35 w 714"/>
                <a:gd name="T39" fmla="*/ 40 h 361"/>
                <a:gd name="T40" fmla="*/ 0 w 714"/>
                <a:gd name="T41" fmla="*/ 4 h 361"/>
                <a:gd name="T42" fmla="*/ 0 w 714"/>
                <a:gd name="T43" fmla="*/ 0 h 3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4" h="361">
                  <a:moveTo>
                    <a:pt x="0" y="0"/>
                  </a:moveTo>
                  <a:cubicBezTo>
                    <a:pt x="0" y="1"/>
                    <a:pt x="0" y="3"/>
                    <a:pt x="0" y="4"/>
                  </a:cubicBezTo>
                  <a:cubicBezTo>
                    <a:pt x="0" y="53"/>
                    <a:pt x="10" y="100"/>
                    <a:pt x="28" y="143"/>
                  </a:cubicBezTo>
                  <a:cubicBezTo>
                    <a:pt x="55" y="207"/>
                    <a:pt x="100" y="262"/>
                    <a:pt x="157" y="300"/>
                  </a:cubicBezTo>
                  <a:cubicBezTo>
                    <a:pt x="214" y="339"/>
                    <a:pt x="283" y="361"/>
                    <a:pt x="357" y="361"/>
                  </a:cubicBezTo>
                  <a:cubicBezTo>
                    <a:pt x="357" y="361"/>
                    <a:pt x="357" y="361"/>
                    <a:pt x="357" y="361"/>
                  </a:cubicBezTo>
                  <a:cubicBezTo>
                    <a:pt x="406" y="361"/>
                    <a:pt x="453" y="351"/>
                    <a:pt x="496" y="333"/>
                  </a:cubicBezTo>
                  <a:cubicBezTo>
                    <a:pt x="560" y="306"/>
                    <a:pt x="615" y="261"/>
                    <a:pt x="653" y="204"/>
                  </a:cubicBezTo>
                  <a:cubicBezTo>
                    <a:pt x="692" y="147"/>
                    <a:pt x="714" y="78"/>
                    <a:pt x="714" y="5"/>
                  </a:cubicBezTo>
                  <a:cubicBezTo>
                    <a:pt x="714" y="24"/>
                    <a:pt x="698" y="40"/>
                    <a:pt x="679" y="40"/>
                  </a:cubicBezTo>
                  <a:cubicBezTo>
                    <a:pt x="659" y="40"/>
                    <a:pt x="644" y="24"/>
                    <a:pt x="644" y="4"/>
                  </a:cubicBezTo>
                  <a:cubicBezTo>
                    <a:pt x="644" y="4"/>
                    <a:pt x="644" y="4"/>
                    <a:pt x="644" y="4"/>
                  </a:cubicBezTo>
                  <a:cubicBezTo>
                    <a:pt x="644" y="4"/>
                    <a:pt x="644" y="4"/>
                    <a:pt x="644" y="4"/>
                  </a:cubicBezTo>
                  <a:cubicBezTo>
                    <a:pt x="644" y="43"/>
                    <a:pt x="635" y="81"/>
                    <a:pt x="621" y="115"/>
                  </a:cubicBezTo>
                  <a:cubicBezTo>
                    <a:pt x="599" y="167"/>
                    <a:pt x="563" y="211"/>
                    <a:pt x="517" y="242"/>
                  </a:cubicBezTo>
                  <a:cubicBezTo>
                    <a:pt x="471" y="272"/>
                    <a:pt x="416" y="290"/>
                    <a:pt x="357" y="290"/>
                  </a:cubicBezTo>
                  <a:cubicBezTo>
                    <a:pt x="317" y="290"/>
                    <a:pt x="280" y="282"/>
                    <a:pt x="245" y="268"/>
                  </a:cubicBezTo>
                  <a:cubicBezTo>
                    <a:pt x="194" y="246"/>
                    <a:pt x="150" y="210"/>
                    <a:pt x="119" y="164"/>
                  </a:cubicBezTo>
                  <a:cubicBezTo>
                    <a:pt x="89" y="119"/>
                    <a:pt x="71" y="66"/>
                    <a:pt x="70" y="8"/>
                  </a:cubicBezTo>
                  <a:cubicBezTo>
                    <a:pt x="68" y="26"/>
                    <a:pt x="53" y="40"/>
                    <a:pt x="35" y="40"/>
                  </a:cubicBezTo>
                  <a:cubicBezTo>
                    <a:pt x="16" y="40"/>
                    <a:pt x="0" y="24"/>
                    <a:pt x="0" y="4"/>
                  </a:cubicBezTo>
                  <a:cubicBezTo>
                    <a:pt x="0" y="3"/>
                    <a:pt x="0" y="2"/>
                    <a:pt x="0" y="0"/>
                  </a:cubicBezTo>
                </a:path>
              </a:pathLst>
            </a:custGeom>
            <a:solidFill>
              <a:schemeClr val="accent5"/>
            </a:solidFill>
            <a:ln>
              <a:solidFill>
                <a:schemeClr val="accent5"/>
              </a:solidFill>
            </a:ln>
          </p:spPr>
          <p:txBody>
            <a:bodyPr vert="horz" wrap="square" lIns="121920" tIns="60960" rIns="121920" bIns="60960" numCol="1" anchor="t" anchorCtr="0" compatLnSpc="1">
              <a:prstTxWarp prst="textNoShape">
                <a:avLst/>
              </a:prstTxWarp>
            </a:bodyPr>
            <a:lstStyle/>
            <a:p>
              <a:endParaRPr lang="en-US" sz="2400"/>
            </a:p>
          </p:txBody>
        </p:sp>
        <p:sp>
          <p:nvSpPr>
            <p:cNvPr id="139" name="Freeform 9"/>
            <p:cNvSpPr/>
            <p:nvPr/>
          </p:nvSpPr>
          <p:spPr bwMode="auto">
            <a:xfrm>
              <a:off x="3681413" y="2359025"/>
              <a:ext cx="171450" cy="176213"/>
            </a:xfrm>
            <a:custGeom>
              <a:gdLst>
                <a:gd name="T0" fmla="*/ 35 w 70"/>
                <a:gd name="T1" fmla="*/ 0 h 72"/>
                <a:gd name="T2" fmla="*/ 0 w 70"/>
                <a:gd name="T3" fmla="*/ 32 h 72"/>
                <a:gd name="T4" fmla="*/ 0 w 70"/>
                <a:gd name="T5" fmla="*/ 36 h 72"/>
                <a:gd name="T6" fmla="*/ 35 w 70"/>
                <a:gd name="T7" fmla="*/ 72 h 72"/>
                <a:gd name="T8" fmla="*/ 70 w 70"/>
                <a:gd name="T9" fmla="*/ 40 h 72"/>
                <a:gd name="T10" fmla="*/ 70 w 70"/>
                <a:gd name="T11" fmla="*/ 36 h 72"/>
                <a:gd name="T12" fmla="*/ 35 w 70"/>
                <a:gd name="T13" fmla="*/ 0 h 72"/>
              </a:gdLst>
              <a:cxnLst>
                <a:cxn ang="0">
                  <a:pos x="T0" y="T1"/>
                </a:cxn>
                <a:cxn ang="0">
                  <a:pos x="T2" y="T3"/>
                </a:cxn>
                <a:cxn ang="0">
                  <a:pos x="T4" y="T5"/>
                </a:cxn>
                <a:cxn ang="0">
                  <a:pos x="T6" y="T7"/>
                </a:cxn>
                <a:cxn ang="0">
                  <a:pos x="T8" y="T9"/>
                </a:cxn>
                <a:cxn ang="0">
                  <a:pos x="T10" y="T11"/>
                </a:cxn>
                <a:cxn ang="0">
                  <a:pos x="T12" y="T13"/>
                </a:cxn>
              </a:cxnLst>
              <a:rect l="0" t="0" r="r" b="b"/>
              <a:pathLst>
                <a:path w="70" h="72">
                  <a:moveTo>
                    <a:pt x="35" y="0"/>
                  </a:moveTo>
                  <a:cubicBezTo>
                    <a:pt x="17" y="0"/>
                    <a:pt x="1" y="14"/>
                    <a:pt x="0" y="32"/>
                  </a:cubicBezTo>
                  <a:cubicBezTo>
                    <a:pt x="0" y="34"/>
                    <a:pt x="0" y="35"/>
                    <a:pt x="0" y="36"/>
                  </a:cubicBezTo>
                  <a:cubicBezTo>
                    <a:pt x="0" y="56"/>
                    <a:pt x="16" y="72"/>
                    <a:pt x="35" y="72"/>
                  </a:cubicBezTo>
                  <a:cubicBezTo>
                    <a:pt x="53" y="72"/>
                    <a:pt x="68" y="58"/>
                    <a:pt x="70" y="40"/>
                  </a:cubicBezTo>
                  <a:cubicBezTo>
                    <a:pt x="70" y="39"/>
                    <a:pt x="70" y="37"/>
                    <a:pt x="70" y="36"/>
                  </a:cubicBezTo>
                  <a:cubicBezTo>
                    <a:pt x="70" y="16"/>
                    <a:pt x="54" y="0"/>
                    <a:pt x="35" y="0"/>
                  </a:cubicBezTo>
                </a:path>
              </a:pathLst>
            </a:custGeom>
            <a:solidFill>
              <a:schemeClr val="accent5">
                <a:lumMod val="50000"/>
              </a:schemeClr>
            </a:solidFill>
            <a:ln>
              <a:solidFill>
                <a:schemeClr val="accent5">
                  <a:lumMod val="50000"/>
                </a:schemeClr>
              </a:solidFill>
            </a:ln>
          </p:spPr>
          <p:txBody>
            <a:bodyPr vert="horz" wrap="square" lIns="121920" tIns="60960" rIns="121920" bIns="60960" numCol="1" anchor="t" anchorCtr="0" compatLnSpc="1">
              <a:prstTxWarp prst="textNoShape">
                <a:avLst/>
              </a:prstTxWarp>
            </a:bodyPr>
            <a:lstStyle/>
            <a:p>
              <a:endParaRPr lang="en-US" sz="2400"/>
            </a:p>
          </p:txBody>
        </p:sp>
        <p:sp>
          <p:nvSpPr>
            <p:cNvPr id="140" name="Freeform 10"/>
            <p:cNvSpPr/>
            <p:nvPr/>
          </p:nvSpPr>
          <p:spPr bwMode="auto">
            <a:xfrm>
              <a:off x="6826251" y="2359025"/>
              <a:ext cx="1746250" cy="963613"/>
            </a:xfrm>
            <a:custGeom>
              <a:gdLst>
                <a:gd name="T0" fmla="*/ 679 w 715"/>
                <a:gd name="T1" fmla="*/ 0 h 393"/>
                <a:gd name="T2" fmla="*/ 644 w 715"/>
                <a:gd name="T3" fmla="*/ 36 h 393"/>
                <a:gd name="T4" fmla="*/ 621 w 715"/>
                <a:gd name="T5" fmla="*/ 147 h 393"/>
                <a:gd name="T6" fmla="*/ 518 w 715"/>
                <a:gd name="T7" fmla="*/ 274 h 393"/>
                <a:gd name="T8" fmla="*/ 357 w 715"/>
                <a:gd name="T9" fmla="*/ 322 h 393"/>
                <a:gd name="T10" fmla="*/ 246 w 715"/>
                <a:gd name="T11" fmla="*/ 300 h 393"/>
                <a:gd name="T12" fmla="*/ 120 w 715"/>
                <a:gd name="T13" fmla="*/ 196 h 393"/>
                <a:gd name="T14" fmla="*/ 71 w 715"/>
                <a:gd name="T15" fmla="*/ 42 h 393"/>
                <a:gd name="T16" fmla="*/ 36 w 715"/>
                <a:gd name="T17" fmla="*/ 72 h 393"/>
                <a:gd name="T18" fmla="*/ 1 w 715"/>
                <a:gd name="T19" fmla="*/ 36 h 393"/>
                <a:gd name="T20" fmla="*/ 0 w 715"/>
                <a:gd name="T21" fmla="*/ 30 h 393"/>
                <a:gd name="T22" fmla="*/ 0 w 715"/>
                <a:gd name="T23" fmla="*/ 36 h 393"/>
                <a:gd name="T24" fmla="*/ 28 w 715"/>
                <a:gd name="T25" fmla="*/ 175 h 393"/>
                <a:gd name="T26" fmla="*/ 158 w 715"/>
                <a:gd name="T27" fmla="*/ 332 h 393"/>
                <a:gd name="T28" fmla="*/ 357 w 715"/>
                <a:gd name="T29" fmla="*/ 393 h 393"/>
                <a:gd name="T30" fmla="*/ 357 w 715"/>
                <a:gd name="T31" fmla="*/ 393 h 393"/>
                <a:gd name="T32" fmla="*/ 496 w 715"/>
                <a:gd name="T33" fmla="*/ 365 h 393"/>
                <a:gd name="T34" fmla="*/ 654 w 715"/>
                <a:gd name="T35" fmla="*/ 236 h 393"/>
                <a:gd name="T36" fmla="*/ 715 w 715"/>
                <a:gd name="T37" fmla="*/ 36 h 393"/>
                <a:gd name="T38" fmla="*/ 679 w 715"/>
                <a:gd name="T39" fmla="*/ 0 h 3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5" h="393">
                  <a:moveTo>
                    <a:pt x="679" y="0"/>
                  </a:moveTo>
                  <a:cubicBezTo>
                    <a:pt x="660" y="0"/>
                    <a:pt x="644" y="16"/>
                    <a:pt x="644" y="36"/>
                  </a:cubicBezTo>
                  <a:cubicBezTo>
                    <a:pt x="644" y="75"/>
                    <a:pt x="636" y="113"/>
                    <a:pt x="621" y="147"/>
                  </a:cubicBezTo>
                  <a:cubicBezTo>
                    <a:pt x="600" y="199"/>
                    <a:pt x="563" y="243"/>
                    <a:pt x="518" y="274"/>
                  </a:cubicBezTo>
                  <a:cubicBezTo>
                    <a:pt x="472" y="304"/>
                    <a:pt x="417" y="322"/>
                    <a:pt x="357" y="322"/>
                  </a:cubicBezTo>
                  <a:cubicBezTo>
                    <a:pt x="318" y="322"/>
                    <a:pt x="280" y="314"/>
                    <a:pt x="246" y="300"/>
                  </a:cubicBezTo>
                  <a:cubicBezTo>
                    <a:pt x="194" y="278"/>
                    <a:pt x="151" y="242"/>
                    <a:pt x="120" y="196"/>
                  </a:cubicBezTo>
                  <a:cubicBezTo>
                    <a:pt x="90" y="152"/>
                    <a:pt x="72" y="99"/>
                    <a:pt x="71" y="42"/>
                  </a:cubicBezTo>
                  <a:cubicBezTo>
                    <a:pt x="68" y="59"/>
                    <a:pt x="53" y="72"/>
                    <a:pt x="36" y="72"/>
                  </a:cubicBezTo>
                  <a:cubicBezTo>
                    <a:pt x="16" y="72"/>
                    <a:pt x="1" y="56"/>
                    <a:pt x="1" y="36"/>
                  </a:cubicBezTo>
                  <a:cubicBezTo>
                    <a:pt x="1" y="34"/>
                    <a:pt x="0" y="32"/>
                    <a:pt x="0" y="30"/>
                  </a:cubicBezTo>
                  <a:cubicBezTo>
                    <a:pt x="0" y="32"/>
                    <a:pt x="0" y="34"/>
                    <a:pt x="0" y="36"/>
                  </a:cubicBezTo>
                  <a:cubicBezTo>
                    <a:pt x="0" y="85"/>
                    <a:pt x="10" y="132"/>
                    <a:pt x="28" y="175"/>
                  </a:cubicBezTo>
                  <a:cubicBezTo>
                    <a:pt x="55" y="239"/>
                    <a:pt x="101" y="294"/>
                    <a:pt x="158" y="332"/>
                  </a:cubicBezTo>
                  <a:cubicBezTo>
                    <a:pt x="214" y="371"/>
                    <a:pt x="283" y="393"/>
                    <a:pt x="357" y="393"/>
                  </a:cubicBezTo>
                  <a:cubicBezTo>
                    <a:pt x="357" y="393"/>
                    <a:pt x="357" y="393"/>
                    <a:pt x="357" y="393"/>
                  </a:cubicBezTo>
                  <a:cubicBezTo>
                    <a:pt x="407" y="393"/>
                    <a:pt x="454" y="383"/>
                    <a:pt x="496" y="365"/>
                  </a:cubicBezTo>
                  <a:cubicBezTo>
                    <a:pt x="561" y="338"/>
                    <a:pt x="615" y="293"/>
                    <a:pt x="654" y="236"/>
                  </a:cubicBezTo>
                  <a:cubicBezTo>
                    <a:pt x="692" y="179"/>
                    <a:pt x="715" y="110"/>
                    <a:pt x="715" y="36"/>
                  </a:cubicBezTo>
                  <a:cubicBezTo>
                    <a:pt x="715" y="16"/>
                    <a:pt x="699" y="0"/>
                    <a:pt x="679" y="0"/>
                  </a:cubicBezTo>
                </a:path>
              </a:pathLst>
            </a:custGeom>
            <a:solidFill>
              <a:schemeClr val="accent2"/>
            </a:solidFill>
            <a:ln>
              <a:solidFill>
                <a:schemeClr val="accent2"/>
              </a:solidFill>
            </a:ln>
          </p:spPr>
          <p:txBody>
            <a:bodyPr vert="horz" wrap="square" lIns="121920" tIns="60960" rIns="121920" bIns="60960" numCol="1" anchor="t" anchorCtr="0" compatLnSpc="1">
              <a:prstTxWarp prst="textNoShape">
                <a:avLst/>
              </a:prstTxWarp>
            </a:bodyPr>
            <a:lstStyle/>
            <a:p>
              <a:endParaRPr lang="en-US" sz="2400"/>
            </a:p>
          </p:txBody>
        </p:sp>
        <p:sp>
          <p:nvSpPr>
            <p:cNvPr id="141" name="Freeform 11"/>
            <p:cNvSpPr/>
            <p:nvPr/>
          </p:nvSpPr>
          <p:spPr bwMode="auto">
            <a:xfrm>
              <a:off x="5254626" y="1571625"/>
              <a:ext cx="1744663" cy="890588"/>
            </a:xfrm>
            <a:custGeom>
              <a:gdLst>
                <a:gd name="T0" fmla="*/ 357 w 714"/>
                <a:gd name="T1" fmla="*/ 0 h 363"/>
                <a:gd name="T2" fmla="*/ 357 w 714"/>
                <a:gd name="T3" fmla="*/ 0 h 363"/>
                <a:gd name="T4" fmla="*/ 218 w 714"/>
                <a:gd name="T5" fmla="*/ 28 h 363"/>
                <a:gd name="T6" fmla="*/ 61 w 714"/>
                <a:gd name="T7" fmla="*/ 157 h 363"/>
                <a:gd name="T8" fmla="*/ 0 w 714"/>
                <a:gd name="T9" fmla="*/ 357 h 363"/>
                <a:gd name="T10" fmla="*/ 35 w 714"/>
                <a:gd name="T11" fmla="*/ 321 h 363"/>
                <a:gd name="T12" fmla="*/ 70 w 714"/>
                <a:gd name="T13" fmla="*/ 357 h 363"/>
                <a:gd name="T14" fmla="*/ 70 w 714"/>
                <a:gd name="T15" fmla="*/ 358 h 363"/>
                <a:gd name="T16" fmla="*/ 70 w 714"/>
                <a:gd name="T17" fmla="*/ 357 h 363"/>
                <a:gd name="T18" fmla="*/ 93 w 714"/>
                <a:gd name="T19" fmla="*/ 246 h 363"/>
                <a:gd name="T20" fmla="*/ 197 w 714"/>
                <a:gd name="T21" fmla="*/ 120 h 363"/>
                <a:gd name="T22" fmla="*/ 357 w 714"/>
                <a:gd name="T23" fmla="*/ 71 h 363"/>
                <a:gd name="T24" fmla="*/ 468 w 714"/>
                <a:gd name="T25" fmla="*/ 93 h 363"/>
                <a:gd name="T26" fmla="*/ 595 w 714"/>
                <a:gd name="T27" fmla="*/ 197 h 363"/>
                <a:gd name="T28" fmla="*/ 643 w 714"/>
                <a:gd name="T29" fmla="*/ 351 h 363"/>
                <a:gd name="T30" fmla="*/ 678 w 714"/>
                <a:gd name="T31" fmla="*/ 321 h 363"/>
                <a:gd name="T32" fmla="*/ 714 w 714"/>
                <a:gd name="T33" fmla="*/ 357 h 363"/>
                <a:gd name="T34" fmla="*/ 714 w 714"/>
                <a:gd name="T35" fmla="*/ 363 h 363"/>
                <a:gd name="T36" fmla="*/ 714 w 714"/>
                <a:gd name="T37" fmla="*/ 357 h 363"/>
                <a:gd name="T38" fmla="*/ 686 w 714"/>
                <a:gd name="T39" fmla="*/ 218 h 363"/>
                <a:gd name="T40" fmla="*/ 557 w 714"/>
                <a:gd name="T41" fmla="*/ 61 h 363"/>
                <a:gd name="T42" fmla="*/ 357 w 714"/>
                <a:gd name="T43" fmla="*/ 0 h 3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4" h="363">
                  <a:moveTo>
                    <a:pt x="357" y="0"/>
                  </a:moveTo>
                  <a:cubicBezTo>
                    <a:pt x="357" y="0"/>
                    <a:pt x="357" y="0"/>
                    <a:pt x="357" y="0"/>
                  </a:cubicBezTo>
                  <a:cubicBezTo>
                    <a:pt x="308" y="0"/>
                    <a:pt x="261" y="10"/>
                    <a:pt x="218" y="28"/>
                  </a:cubicBezTo>
                  <a:cubicBezTo>
                    <a:pt x="154" y="55"/>
                    <a:pt x="99" y="100"/>
                    <a:pt x="61" y="157"/>
                  </a:cubicBezTo>
                  <a:cubicBezTo>
                    <a:pt x="22" y="214"/>
                    <a:pt x="0" y="283"/>
                    <a:pt x="0" y="357"/>
                  </a:cubicBezTo>
                  <a:cubicBezTo>
                    <a:pt x="0" y="337"/>
                    <a:pt x="15" y="321"/>
                    <a:pt x="35" y="321"/>
                  </a:cubicBezTo>
                  <a:cubicBezTo>
                    <a:pt x="54" y="321"/>
                    <a:pt x="70" y="337"/>
                    <a:pt x="70" y="357"/>
                  </a:cubicBezTo>
                  <a:cubicBezTo>
                    <a:pt x="70" y="357"/>
                    <a:pt x="70" y="357"/>
                    <a:pt x="70" y="358"/>
                  </a:cubicBezTo>
                  <a:cubicBezTo>
                    <a:pt x="70" y="357"/>
                    <a:pt x="70" y="357"/>
                    <a:pt x="70" y="357"/>
                  </a:cubicBezTo>
                  <a:cubicBezTo>
                    <a:pt x="70" y="318"/>
                    <a:pt x="78" y="280"/>
                    <a:pt x="93" y="246"/>
                  </a:cubicBezTo>
                  <a:cubicBezTo>
                    <a:pt x="114" y="194"/>
                    <a:pt x="151" y="150"/>
                    <a:pt x="197" y="120"/>
                  </a:cubicBezTo>
                  <a:cubicBezTo>
                    <a:pt x="242" y="89"/>
                    <a:pt x="297" y="71"/>
                    <a:pt x="357" y="71"/>
                  </a:cubicBezTo>
                  <a:cubicBezTo>
                    <a:pt x="397" y="71"/>
                    <a:pt x="434" y="79"/>
                    <a:pt x="468" y="93"/>
                  </a:cubicBezTo>
                  <a:cubicBezTo>
                    <a:pt x="520" y="115"/>
                    <a:pt x="564" y="151"/>
                    <a:pt x="595" y="197"/>
                  </a:cubicBezTo>
                  <a:cubicBezTo>
                    <a:pt x="624" y="241"/>
                    <a:pt x="642" y="294"/>
                    <a:pt x="643" y="351"/>
                  </a:cubicBezTo>
                  <a:cubicBezTo>
                    <a:pt x="646" y="334"/>
                    <a:pt x="661" y="321"/>
                    <a:pt x="678" y="321"/>
                  </a:cubicBezTo>
                  <a:cubicBezTo>
                    <a:pt x="698" y="321"/>
                    <a:pt x="714" y="337"/>
                    <a:pt x="714" y="357"/>
                  </a:cubicBezTo>
                  <a:cubicBezTo>
                    <a:pt x="714" y="359"/>
                    <a:pt x="714" y="361"/>
                    <a:pt x="714" y="363"/>
                  </a:cubicBezTo>
                  <a:cubicBezTo>
                    <a:pt x="714" y="361"/>
                    <a:pt x="714" y="359"/>
                    <a:pt x="714" y="357"/>
                  </a:cubicBezTo>
                  <a:cubicBezTo>
                    <a:pt x="714" y="308"/>
                    <a:pt x="704" y="261"/>
                    <a:pt x="686" y="218"/>
                  </a:cubicBezTo>
                  <a:cubicBezTo>
                    <a:pt x="659" y="154"/>
                    <a:pt x="614" y="100"/>
                    <a:pt x="557" y="61"/>
                  </a:cubicBezTo>
                  <a:cubicBezTo>
                    <a:pt x="500" y="23"/>
                    <a:pt x="431" y="0"/>
                    <a:pt x="357" y="0"/>
                  </a:cubicBezTo>
                </a:path>
              </a:pathLst>
            </a:custGeom>
            <a:solidFill>
              <a:schemeClr val="accent3"/>
            </a:solidFill>
            <a:ln w="9525">
              <a:solidFill>
                <a:schemeClr val="accent3"/>
              </a:solidFill>
              <a:rou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12"/>
            <p:cNvSpPr/>
            <p:nvPr/>
          </p:nvSpPr>
          <p:spPr bwMode="auto">
            <a:xfrm>
              <a:off x="5254626" y="2359025"/>
              <a:ext cx="171450" cy="176213"/>
            </a:xfrm>
            <a:custGeom>
              <a:gdLst>
                <a:gd name="T0" fmla="*/ 35 w 70"/>
                <a:gd name="T1" fmla="*/ 0 h 72"/>
                <a:gd name="T2" fmla="*/ 0 w 70"/>
                <a:gd name="T3" fmla="*/ 36 h 72"/>
                <a:gd name="T4" fmla="*/ 0 w 70"/>
                <a:gd name="T5" fmla="*/ 36 h 72"/>
                <a:gd name="T6" fmla="*/ 35 w 70"/>
                <a:gd name="T7" fmla="*/ 72 h 72"/>
                <a:gd name="T8" fmla="*/ 70 w 70"/>
                <a:gd name="T9" fmla="*/ 37 h 72"/>
                <a:gd name="T10" fmla="*/ 70 w 70"/>
                <a:gd name="T11" fmla="*/ 36 h 72"/>
                <a:gd name="T12" fmla="*/ 35 w 70"/>
                <a:gd name="T13" fmla="*/ 0 h 72"/>
              </a:gdLst>
              <a:cxnLst>
                <a:cxn ang="0">
                  <a:pos x="T0" y="T1"/>
                </a:cxn>
                <a:cxn ang="0">
                  <a:pos x="T2" y="T3"/>
                </a:cxn>
                <a:cxn ang="0">
                  <a:pos x="T4" y="T5"/>
                </a:cxn>
                <a:cxn ang="0">
                  <a:pos x="T6" y="T7"/>
                </a:cxn>
                <a:cxn ang="0">
                  <a:pos x="T8" y="T9"/>
                </a:cxn>
                <a:cxn ang="0">
                  <a:pos x="T10" y="T11"/>
                </a:cxn>
                <a:cxn ang="0">
                  <a:pos x="T12" y="T13"/>
                </a:cxn>
              </a:cxnLst>
              <a:rect l="0" t="0" r="r" b="b"/>
              <a:pathLst>
                <a:path w="70" h="72">
                  <a:moveTo>
                    <a:pt x="35" y="0"/>
                  </a:moveTo>
                  <a:cubicBezTo>
                    <a:pt x="15" y="0"/>
                    <a:pt x="0" y="16"/>
                    <a:pt x="0" y="36"/>
                  </a:cubicBezTo>
                  <a:cubicBezTo>
                    <a:pt x="0" y="36"/>
                    <a:pt x="0" y="36"/>
                    <a:pt x="0" y="36"/>
                  </a:cubicBezTo>
                  <a:cubicBezTo>
                    <a:pt x="0" y="56"/>
                    <a:pt x="15" y="72"/>
                    <a:pt x="35" y="72"/>
                  </a:cubicBezTo>
                  <a:cubicBezTo>
                    <a:pt x="54" y="72"/>
                    <a:pt x="70" y="56"/>
                    <a:pt x="70" y="37"/>
                  </a:cubicBezTo>
                  <a:cubicBezTo>
                    <a:pt x="70" y="36"/>
                    <a:pt x="70" y="36"/>
                    <a:pt x="70" y="36"/>
                  </a:cubicBezTo>
                  <a:cubicBezTo>
                    <a:pt x="70" y="16"/>
                    <a:pt x="54" y="0"/>
                    <a:pt x="35" y="0"/>
                  </a:cubicBezTo>
                </a:path>
              </a:pathLst>
            </a:custGeom>
            <a:solidFill>
              <a:schemeClr val="accent5">
                <a:lumMod val="75000"/>
              </a:schemeClr>
            </a:solidFill>
            <a:ln>
              <a:solidFill>
                <a:schemeClr val="accent5">
                  <a:lumMod val="75000"/>
                </a:schemeClr>
              </a:solidFill>
            </a:ln>
          </p:spPr>
          <p:txBody>
            <a:bodyPr vert="horz" wrap="square" lIns="121920" tIns="60960" rIns="121920" bIns="60960" numCol="1" anchor="t" anchorCtr="0" compatLnSpc="1">
              <a:prstTxWarp prst="textNoShape">
                <a:avLst/>
              </a:prstTxWarp>
            </a:bodyPr>
            <a:lstStyle/>
            <a:p>
              <a:endParaRPr lang="en-US" sz="2400"/>
            </a:p>
          </p:txBody>
        </p:sp>
        <p:sp>
          <p:nvSpPr>
            <p:cNvPr id="143" name="Freeform 13"/>
            <p:cNvSpPr/>
            <p:nvPr/>
          </p:nvSpPr>
          <p:spPr bwMode="auto">
            <a:xfrm>
              <a:off x="6826251" y="2359025"/>
              <a:ext cx="173038" cy="176213"/>
            </a:xfrm>
            <a:custGeom>
              <a:gdLst>
                <a:gd name="T0" fmla="*/ 35 w 71"/>
                <a:gd name="T1" fmla="*/ 0 h 72"/>
                <a:gd name="T2" fmla="*/ 0 w 71"/>
                <a:gd name="T3" fmla="*/ 30 h 72"/>
                <a:gd name="T4" fmla="*/ 1 w 71"/>
                <a:gd name="T5" fmla="*/ 36 h 72"/>
                <a:gd name="T6" fmla="*/ 36 w 71"/>
                <a:gd name="T7" fmla="*/ 72 h 72"/>
                <a:gd name="T8" fmla="*/ 71 w 71"/>
                <a:gd name="T9" fmla="*/ 42 h 72"/>
                <a:gd name="T10" fmla="*/ 71 w 71"/>
                <a:gd name="T11" fmla="*/ 36 h 72"/>
                <a:gd name="T12" fmla="*/ 35 w 71"/>
                <a:gd name="T13" fmla="*/ 0 h 72"/>
              </a:gdLst>
              <a:cxnLst>
                <a:cxn ang="0">
                  <a:pos x="T0" y="T1"/>
                </a:cxn>
                <a:cxn ang="0">
                  <a:pos x="T2" y="T3"/>
                </a:cxn>
                <a:cxn ang="0">
                  <a:pos x="T4" y="T5"/>
                </a:cxn>
                <a:cxn ang="0">
                  <a:pos x="T6" y="T7"/>
                </a:cxn>
                <a:cxn ang="0">
                  <a:pos x="T8" y="T9"/>
                </a:cxn>
                <a:cxn ang="0">
                  <a:pos x="T10" y="T11"/>
                </a:cxn>
                <a:cxn ang="0">
                  <a:pos x="T12" y="T13"/>
                </a:cxn>
              </a:cxnLst>
              <a:rect l="0" t="0" r="r" b="b"/>
              <a:pathLst>
                <a:path w="71" h="72">
                  <a:moveTo>
                    <a:pt x="35" y="0"/>
                  </a:moveTo>
                  <a:cubicBezTo>
                    <a:pt x="18" y="0"/>
                    <a:pt x="3" y="13"/>
                    <a:pt x="0" y="30"/>
                  </a:cubicBezTo>
                  <a:cubicBezTo>
                    <a:pt x="0" y="32"/>
                    <a:pt x="1" y="34"/>
                    <a:pt x="1" y="36"/>
                  </a:cubicBezTo>
                  <a:cubicBezTo>
                    <a:pt x="1" y="56"/>
                    <a:pt x="16" y="72"/>
                    <a:pt x="36" y="72"/>
                  </a:cubicBezTo>
                  <a:cubicBezTo>
                    <a:pt x="53" y="72"/>
                    <a:pt x="68" y="59"/>
                    <a:pt x="71" y="42"/>
                  </a:cubicBezTo>
                  <a:cubicBezTo>
                    <a:pt x="71" y="40"/>
                    <a:pt x="71" y="38"/>
                    <a:pt x="71" y="36"/>
                  </a:cubicBezTo>
                  <a:cubicBezTo>
                    <a:pt x="71" y="16"/>
                    <a:pt x="55" y="0"/>
                    <a:pt x="35" y="0"/>
                  </a:cubicBezTo>
                </a:path>
              </a:pathLst>
            </a:custGeom>
            <a:solidFill>
              <a:srgbClr val="C50401"/>
            </a:solidFill>
            <a:ln>
              <a:solidFill>
                <a:srgbClr val="C50401"/>
              </a:solidFill>
            </a:ln>
          </p:spPr>
          <p:txBody>
            <a:bodyPr vert="horz" wrap="square" lIns="121920" tIns="60960" rIns="121920" bIns="60960" numCol="1" anchor="t" anchorCtr="0" compatLnSpc="1">
              <a:prstTxWarp prst="textNoShape">
                <a:avLst/>
              </a:prstTxWarp>
            </a:bodyPr>
            <a:lstStyle/>
            <a:p>
              <a:endParaRPr lang="en-US" sz="2400"/>
            </a:p>
          </p:txBody>
        </p:sp>
      </p:grpSp>
      <p:grpSp>
        <p:nvGrpSpPr>
          <p:cNvPr id="145" name="Group 144"/>
          <p:cNvGrpSpPr/>
          <p:nvPr/>
        </p:nvGrpSpPr>
        <p:grpSpPr>
          <a:xfrm>
            <a:off x="859209" y="1497930"/>
            <a:ext cx="1909201" cy="1130334"/>
            <a:chOff x="3971939" y="918301"/>
            <a:chExt cx="2098460" cy="847750"/>
          </a:xfrm>
        </p:grpSpPr>
        <p:sp>
          <p:nvSpPr>
            <p:cNvPr id="146" name="TextBox 145"/>
            <p:cNvSpPr txBox="1"/>
            <p:nvPr/>
          </p:nvSpPr>
          <p:spPr>
            <a:xfrm>
              <a:off x="3971940" y="918301"/>
              <a:ext cx="2098459" cy="253916"/>
            </a:xfrm>
            <a:prstGeom prst="rect">
              <a:avLst/>
            </a:prstGeom>
            <a:noFill/>
          </p:spPr>
          <p:txBody>
            <a:bodyPr wrap="square" rtlCol="0">
              <a:spAutoFit/>
            </a:bodyPr>
            <a:lstStyle/>
            <a:p>
              <a:r>
                <a:rPr lang="en-US" sz="1600">
                  <a:solidFill>
                    <a:schemeClr val="accent1"/>
                  </a:solidFill>
                  <a:latin typeface="CiscoSansTT" panose="020b0503020201020303" pitchFamily="34" charset="0"/>
                </a:rPr>
                <a:t>Buzz word</a:t>
              </a:r>
            </a:p>
          </p:txBody>
        </p:sp>
        <p:sp>
          <p:nvSpPr>
            <p:cNvPr id="147" name="TextBox 146"/>
            <p:cNvSpPr txBox="1"/>
            <p:nvPr/>
          </p:nvSpPr>
          <p:spPr>
            <a:xfrm>
              <a:off x="3971939" y="1273705"/>
              <a:ext cx="2098460" cy="492346"/>
            </a:xfrm>
            <a:prstGeom prst="rect">
              <a:avLst/>
            </a:prstGeom>
            <a:noFill/>
          </p:spPr>
          <p:txBody>
            <a:bodyPr wrap="square" tIns="121920" bIns="121920" rtlCol="0">
              <a:spAutoFit/>
            </a:bodyPr>
            <a:lstStyle/>
            <a:p>
              <a:r>
                <a:rPr lang="en-US" sz="1333">
                  <a:latin typeface="CiscoSansTT" panose="020b0503020201020303" pitchFamily="34" charset="0"/>
                </a:rPr>
                <a:t>Anything and everything is “Population Health”</a:t>
              </a:r>
            </a:p>
          </p:txBody>
        </p:sp>
      </p:grpSp>
      <p:grpSp>
        <p:nvGrpSpPr>
          <p:cNvPr id="148" name="Group 147"/>
          <p:cNvGrpSpPr/>
          <p:nvPr/>
        </p:nvGrpSpPr>
        <p:grpSpPr>
          <a:xfrm>
            <a:off x="5121821" y="1497930"/>
            <a:ext cx="1909201" cy="1540574"/>
            <a:chOff x="3971939" y="918301"/>
            <a:chExt cx="2098460" cy="1155430"/>
          </a:xfrm>
        </p:grpSpPr>
        <p:sp>
          <p:nvSpPr>
            <p:cNvPr id="149" name="TextBox 148"/>
            <p:cNvSpPr txBox="1"/>
            <p:nvPr/>
          </p:nvSpPr>
          <p:spPr>
            <a:xfrm>
              <a:off x="3971940" y="918301"/>
              <a:ext cx="2098459" cy="253916"/>
            </a:xfrm>
            <a:prstGeom prst="rect">
              <a:avLst/>
            </a:prstGeom>
            <a:noFill/>
          </p:spPr>
          <p:txBody>
            <a:bodyPr wrap="square" rtlCol="0">
              <a:spAutoFit/>
            </a:bodyPr>
            <a:lstStyle/>
            <a:p>
              <a:r>
                <a:rPr lang="en-US" sz="1600">
                  <a:solidFill>
                    <a:schemeClr val="accent2"/>
                  </a:solidFill>
                  <a:latin typeface="CiscoSansTT" panose="020b0503020201020303" pitchFamily="34" charset="0"/>
                </a:rPr>
                <a:t>Replacement market</a:t>
              </a:r>
            </a:p>
          </p:txBody>
        </p:sp>
        <p:sp>
          <p:nvSpPr>
            <p:cNvPr id="150" name="TextBox 149"/>
            <p:cNvSpPr txBox="1"/>
            <p:nvPr/>
          </p:nvSpPr>
          <p:spPr>
            <a:xfrm>
              <a:off x="3971939" y="1273705"/>
              <a:ext cx="2098460" cy="800026"/>
            </a:xfrm>
            <a:prstGeom prst="rect">
              <a:avLst/>
            </a:prstGeom>
            <a:noFill/>
          </p:spPr>
          <p:txBody>
            <a:bodyPr wrap="square" tIns="121920" bIns="121920" rtlCol="0">
              <a:spAutoFit/>
            </a:bodyPr>
            <a:lstStyle/>
            <a:p>
              <a:r>
                <a:rPr lang="en-US" sz="1333">
                  <a:latin typeface="CiscoSansTT" panose="020b0503020201020303" pitchFamily="34" charset="0"/>
                </a:rPr>
                <a:t>After being a supplemental market for years, replacements start happening</a:t>
              </a:r>
            </a:p>
          </p:txBody>
        </p:sp>
      </p:grpSp>
      <p:grpSp>
        <p:nvGrpSpPr>
          <p:cNvPr id="151" name="Group 150"/>
          <p:cNvGrpSpPr/>
          <p:nvPr/>
        </p:nvGrpSpPr>
        <p:grpSpPr>
          <a:xfrm>
            <a:off x="9320269" y="1497930"/>
            <a:ext cx="1909201" cy="1335455"/>
            <a:chOff x="3971939" y="918301"/>
            <a:chExt cx="2098460" cy="1001591"/>
          </a:xfrm>
        </p:grpSpPr>
        <p:sp>
          <p:nvSpPr>
            <p:cNvPr id="152" name="TextBox 151"/>
            <p:cNvSpPr txBox="1"/>
            <p:nvPr/>
          </p:nvSpPr>
          <p:spPr>
            <a:xfrm>
              <a:off x="3971940" y="918301"/>
              <a:ext cx="2098459" cy="253916"/>
            </a:xfrm>
            <a:prstGeom prst="rect">
              <a:avLst/>
            </a:prstGeom>
            <a:noFill/>
          </p:spPr>
          <p:txBody>
            <a:bodyPr wrap="square" rtlCol="0">
              <a:spAutoFit/>
            </a:bodyPr>
            <a:lstStyle/>
            <a:p>
              <a:r>
                <a:rPr lang="en-US" sz="1600">
                  <a:solidFill>
                    <a:schemeClr val="accent6"/>
                  </a:solidFill>
                  <a:latin typeface="CiscoSansTT" panose="020b0503020201020303" pitchFamily="34" charset="0"/>
                </a:rPr>
                <a:t>Data is everything</a:t>
              </a:r>
            </a:p>
          </p:txBody>
        </p:sp>
        <p:sp>
          <p:nvSpPr>
            <p:cNvPr id="153" name="TextBox 152"/>
            <p:cNvSpPr txBox="1"/>
            <p:nvPr/>
          </p:nvSpPr>
          <p:spPr>
            <a:xfrm>
              <a:off x="3971939" y="1273705"/>
              <a:ext cx="2098460" cy="646187"/>
            </a:xfrm>
            <a:prstGeom prst="rect">
              <a:avLst/>
            </a:prstGeom>
            <a:noFill/>
          </p:spPr>
          <p:txBody>
            <a:bodyPr wrap="square" tIns="121920" bIns="121920" rtlCol="0">
              <a:spAutoFit/>
            </a:bodyPr>
            <a:lstStyle/>
            <a:p>
              <a:r>
                <a:rPr lang="en-US" sz="1333">
                  <a:latin typeface="CiscoSansTT" panose="020b0503020201020303" pitchFamily="34" charset="0"/>
                </a:rPr>
                <a:t>Commercial payers, from payer, clinicals, and broader population data</a:t>
              </a:r>
            </a:p>
          </p:txBody>
        </p:sp>
      </p:grpSp>
      <p:grpSp>
        <p:nvGrpSpPr>
          <p:cNvPr id="154" name="Group 153"/>
          <p:cNvGrpSpPr/>
          <p:nvPr/>
        </p:nvGrpSpPr>
        <p:grpSpPr>
          <a:xfrm>
            <a:off x="3003650" y="4018394"/>
            <a:ext cx="1909201" cy="1540574"/>
            <a:chOff x="3971939" y="918301"/>
            <a:chExt cx="2098460" cy="1155430"/>
          </a:xfrm>
        </p:grpSpPr>
        <p:sp>
          <p:nvSpPr>
            <p:cNvPr id="155" name="TextBox 154"/>
            <p:cNvSpPr txBox="1"/>
            <p:nvPr/>
          </p:nvSpPr>
          <p:spPr>
            <a:xfrm>
              <a:off x="3971940" y="918301"/>
              <a:ext cx="2098459" cy="253916"/>
            </a:xfrm>
            <a:prstGeom prst="rect">
              <a:avLst/>
            </a:prstGeom>
            <a:noFill/>
          </p:spPr>
          <p:txBody>
            <a:bodyPr wrap="square" rtlCol="0">
              <a:spAutoFit/>
            </a:bodyPr>
            <a:lstStyle/>
            <a:p>
              <a:r>
                <a:rPr lang="en-US" sz="1600">
                  <a:solidFill>
                    <a:schemeClr val="accent3"/>
                  </a:solidFill>
                  <a:latin typeface="CiscoSansTT" panose="020b0503020201020303" pitchFamily="34" charset="0"/>
                </a:rPr>
                <a:t>KLAS Summit</a:t>
              </a:r>
            </a:p>
          </p:txBody>
        </p:sp>
        <p:sp>
          <p:nvSpPr>
            <p:cNvPr id="156" name="TextBox 155"/>
            <p:cNvSpPr txBox="1"/>
            <p:nvPr/>
          </p:nvSpPr>
          <p:spPr>
            <a:xfrm>
              <a:off x="3971939" y="1273705"/>
              <a:ext cx="2098460" cy="800026"/>
            </a:xfrm>
            <a:prstGeom prst="rect">
              <a:avLst/>
            </a:prstGeom>
            <a:noFill/>
          </p:spPr>
          <p:txBody>
            <a:bodyPr wrap="square" tIns="121920" bIns="121920" rtlCol="0">
              <a:spAutoFit/>
            </a:bodyPr>
            <a:lstStyle/>
            <a:p>
              <a:r>
                <a:rPr lang="en-US" sz="1333">
                  <a:latin typeface="CiscoSansTT" panose="020b0503020201020303" pitchFamily="34" charset="0"/>
                </a:rPr>
                <a:t>Bring providers and vendors together to define the Population Health Framework</a:t>
              </a:r>
            </a:p>
          </p:txBody>
        </p:sp>
      </p:grpSp>
      <p:grpSp>
        <p:nvGrpSpPr>
          <p:cNvPr id="157" name="Group 156"/>
          <p:cNvGrpSpPr/>
          <p:nvPr/>
        </p:nvGrpSpPr>
        <p:grpSpPr>
          <a:xfrm>
            <a:off x="7211262" y="4018394"/>
            <a:ext cx="1909201" cy="1745695"/>
            <a:chOff x="3971939" y="918301"/>
            <a:chExt cx="2098460" cy="1309271"/>
          </a:xfrm>
        </p:grpSpPr>
        <p:sp>
          <p:nvSpPr>
            <p:cNvPr id="158" name="TextBox 157"/>
            <p:cNvSpPr txBox="1"/>
            <p:nvPr/>
          </p:nvSpPr>
          <p:spPr>
            <a:xfrm>
              <a:off x="3971940" y="918301"/>
              <a:ext cx="2098459" cy="438581"/>
            </a:xfrm>
            <a:prstGeom prst="rect">
              <a:avLst/>
            </a:prstGeom>
            <a:noFill/>
          </p:spPr>
          <p:txBody>
            <a:bodyPr wrap="square" rtlCol="0">
              <a:spAutoFit/>
            </a:bodyPr>
            <a:lstStyle/>
            <a:p>
              <a:r>
                <a:rPr lang="en-US" sz="1600">
                  <a:solidFill>
                    <a:schemeClr val="accent5"/>
                  </a:solidFill>
                  <a:latin typeface="CiscoSansTT" panose="020b0503020201020303" pitchFamily="34" charset="0"/>
                </a:rPr>
                <a:t>CM functionality is essential</a:t>
              </a:r>
            </a:p>
          </p:txBody>
        </p:sp>
        <p:sp>
          <p:nvSpPr>
            <p:cNvPr id="159" name="TextBox 158"/>
            <p:cNvSpPr txBox="1"/>
            <p:nvPr/>
          </p:nvSpPr>
          <p:spPr>
            <a:xfrm>
              <a:off x="3971939" y="1273705"/>
              <a:ext cx="2098460" cy="953867"/>
            </a:xfrm>
            <a:prstGeom prst="rect">
              <a:avLst/>
            </a:prstGeom>
            <a:noFill/>
          </p:spPr>
          <p:txBody>
            <a:bodyPr wrap="square" tIns="121920" bIns="121920" rtlCol="0">
              <a:spAutoFit/>
            </a:bodyPr>
            <a:lstStyle/>
            <a:p>
              <a:r>
                <a:rPr lang="en-US" sz="1333">
                  <a:latin typeface="CiscoSansTT" panose="020b0503020201020303" pitchFamily="34" charset="0"/>
                </a:rPr>
                <a:t>Vendors work to roll out longitudinal patient records for care managers to close care gaps.</a:t>
              </a:r>
            </a:p>
          </p:txBody>
        </p:sp>
      </p:grpSp>
    </p:spTree>
    <p:extLst>
      <p:ext uri="{BB962C8B-B14F-4D97-AF65-F5344CB8AC3E}">
        <p14:creationId xmlns:p14="http://schemas.microsoft.com/office/powerpoint/2010/main" val="24028202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500"/>
                                        <p:tgtEl>
                                          <p:spTgt spid="145"/>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500"/>
                                        <p:tgtEl>
                                          <p:spTgt spid="154"/>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8"/>
                                        </p:tgtEl>
                                        <p:attrNameLst>
                                          <p:attrName>style.visibility</p:attrName>
                                        </p:attrNameLst>
                                      </p:cBhvr>
                                      <p:to>
                                        <p:strVal val="visible"/>
                                      </p:to>
                                    </p:set>
                                    <p:animEffect transition="in" filter="fade">
                                      <p:cBhvr>
                                        <p:cTn id="15" dur="500"/>
                                        <p:tgtEl>
                                          <p:spTgt spid="148"/>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7"/>
                                        </p:tgtEl>
                                        <p:attrNameLst>
                                          <p:attrName>style.visibility</p:attrName>
                                        </p:attrNameLst>
                                      </p:cBhvr>
                                      <p:to>
                                        <p:strVal val="visible"/>
                                      </p:to>
                                    </p:set>
                                    <p:animEffect transition="in" filter="fade">
                                      <p:cBhvr>
                                        <p:cTn id="19" dur="500"/>
                                        <p:tgtEl>
                                          <p:spTgt spid="157"/>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151"/>
                                        </p:tgtEl>
                                        <p:attrNameLst>
                                          <p:attrName>style.visibility</p:attrName>
                                        </p:attrNameLst>
                                      </p:cBhvr>
                                      <p:to>
                                        <p:strVal val="visible"/>
                                      </p:to>
                                    </p:set>
                                    <p:animEffect transition="in" filter="fade">
                                      <p:cBhvr>
                                        <p:cTn id="23"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C271E8F9-A650-ECBE-2BB9-FB0C763F4E2D}"/>
              </a:ext>
            </a:extLst>
          </p:cNvPr>
          <p:cNvSpPr>
            <a:spLocks noGrp="1"/>
          </p:cNvSpPr>
          <p:nvPr>
            <p:ph type="title"/>
          </p:nvPr>
        </p:nvSpPr>
        <p:spPr/>
        <p:txBody>
          <a:bodyPr/>
          <a:lstStyle/>
          <a:p>
            <a:r>
              <a:rPr lang="en-US"/>
              <a:t>Value Based Care Adoption</a:t>
            </a:r>
          </a:p>
        </p:txBody>
      </p:sp>
    </p:spTree>
    <p:extLst>
      <p:ext uri="{BB962C8B-B14F-4D97-AF65-F5344CB8AC3E}">
        <p14:creationId xmlns:p14="http://schemas.microsoft.com/office/powerpoint/2010/main" val="2322365800"/>
      </p:ext>
    </p:extLst>
  </p:cSld>
  <p:clrMapOvr>
    <a:masterClrMapping/>
  </p:clrMapOvr>
  <p:transition/>
  <p:timing/>
</p:sld>
</file>

<file path=ppt/slides/slide3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Title 1">
            <a:extLst>
              <a:ext uri="{FF2B5EF4-FFF2-40B4-BE49-F238E27FC236}">
                <a16:creationId xmlns:a16="http://schemas.microsoft.com/office/drawing/2014/main" id="{807C4227-BC34-4199-8404-7F045CFBD8AF}"/>
              </a:ext>
            </a:extLst>
          </p:cNvPr>
          <p:cNvSpPr>
            <a:spLocks noGrp="1"/>
          </p:cNvSpPr>
          <p:nvPr>
            <p:ph type="title"/>
          </p:nvPr>
        </p:nvSpPr>
        <p:spPr>
          <a:xfrm>
            <a:off x="742950" y="603251"/>
            <a:ext cx="10610850" cy="539750"/>
          </a:xfrm>
        </p:spPr>
        <p:txBody>
          <a:bodyPr/>
          <a:lstStyle/>
          <a:p>
            <a:r>
              <a:rPr lang="en-US"/>
              <a:t>Value Based Care Adoption in 2019 and 2022</a:t>
            </a:r>
          </a:p>
        </p:txBody>
      </p:sp>
      <p:pic>
        <p:nvPicPr>
          <p:cNvPr id="5" name="Picture 4">
            <a:extLst>
              <a:ext uri="{FF2B5EF4-FFF2-40B4-BE49-F238E27FC236}">
                <a16:creationId xmlns:a16="http://schemas.microsoft.com/office/drawing/2014/main" id="{8FFC1F55-3E45-41AB-35A2-CD470FE7FF02}"/>
              </a:ext>
            </a:extLst>
          </p:cNvPr>
          <p:cNvPicPr>
            <a:picLocks noChangeAspect="1"/>
          </p:cNvPicPr>
          <p:nvPr/>
        </p:nvPicPr>
        <p:blipFill>
          <a:blip r:embed="rId3"/>
          <a:stretch>
            <a:fillRect/>
          </a:stretch>
        </p:blipFill>
        <p:spPr>
          <a:xfrm>
            <a:off x="1014165" y="1781175"/>
            <a:ext cx="10163669" cy="4395787"/>
          </a:xfrm>
          <a:prstGeom prst="rect">
            <a:avLst/>
          </a:prstGeom>
          <a:noFill/>
        </p:spPr>
      </p:pic>
      <p:sp>
        <p:nvSpPr>
          <p:cNvPr id="6" name="Rectangle 5">
            <a:extLst>
              <a:ext uri="{FF2B5EF4-FFF2-40B4-BE49-F238E27FC236}">
                <a16:creationId xmlns:a16="http://schemas.microsoft.com/office/drawing/2014/main" id="{4A020D30-519A-A85E-253B-D1181550A017}"/>
              </a:ext>
            </a:extLst>
          </p:cNvPr>
          <p:cNvSpPr/>
          <p:nvPr/>
        </p:nvSpPr>
        <p:spPr>
          <a:xfrm>
            <a:off x="7229475" y="1695450"/>
            <a:ext cx="3571875" cy="619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2022 Average is 36% n=42</a:t>
            </a:r>
          </a:p>
        </p:txBody>
      </p:sp>
    </p:spTree>
    <p:extLst>
      <p:ext uri="{BB962C8B-B14F-4D97-AF65-F5344CB8AC3E}">
        <p14:creationId xmlns:p14="http://schemas.microsoft.com/office/powerpoint/2010/main" val="8870420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51444F1D-D929-BAAE-3773-FAE25B05EC10}"/>
              </a:ext>
            </a:extLst>
          </p:cNvPr>
          <p:cNvSpPr>
            <a:spLocks noGrp="1"/>
          </p:cNvSpPr>
          <p:nvPr>
            <p:ph type="title"/>
          </p:nvPr>
        </p:nvSpPr>
        <p:spPr/>
        <p:txBody>
          <a:bodyPr/>
          <a:lstStyle/>
          <a:p>
            <a:r>
              <a:rPr lang="en-US"/>
              <a:t>Breakdown of Risk in 2019 and 2022</a:t>
            </a:r>
          </a:p>
        </p:txBody>
      </p:sp>
      <p:pic>
        <p:nvPicPr>
          <p:cNvPr id="5" name="Picture 4">
            <a:extLst>
              <a:ext uri="{FF2B5EF4-FFF2-40B4-BE49-F238E27FC236}">
                <a16:creationId xmlns:a16="http://schemas.microsoft.com/office/drawing/2014/main" id="{599BD7E6-712C-65FD-1B35-D0437B09AC03}"/>
              </a:ext>
            </a:extLst>
          </p:cNvPr>
          <p:cNvPicPr>
            <a:picLocks noChangeAspect="1"/>
          </p:cNvPicPr>
          <p:nvPr/>
        </p:nvPicPr>
        <p:blipFill>
          <a:blip r:embed="rId3"/>
          <a:stretch>
            <a:fillRect/>
          </a:stretch>
        </p:blipFill>
        <p:spPr>
          <a:xfrm>
            <a:off x="1024657" y="1367687"/>
            <a:ext cx="3762900" cy="5277587"/>
          </a:xfrm>
          <a:prstGeom prst="rect">
            <a:avLst/>
          </a:prstGeom>
        </p:spPr>
      </p:pic>
      <p:graphicFrame>
        <p:nvGraphicFramePr>
          <p:cNvPr id="6" name="Chart 5">
            <a:extLst>
              <a:ext uri="{FF2B5EF4-FFF2-40B4-BE49-F238E27FC236}">
                <a16:creationId xmlns:a16="http://schemas.microsoft.com/office/drawing/2014/main" id="{EE509C36-A668-A8C0-8A6E-1350F602E199}"/>
              </a:ext>
            </a:extLst>
          </p:cNvPr>
          <p:cNvGraphicFramePr/>
          <p:nvPr>
            <p:extLst>
              <p:ext uri="{D42A27DB-BD31-4B8C-83A1-F6EECF244321}">
                <p14:modId xmlns:p14="http://schemas.microsoft.com/office/powerpoint/2010/main" val="3987461376"/>
              </p:ext>
            </p:extLst>
          </p:nvPr>
        </p:nvGraphicFramePr>
        <p:xfrm>
          <a:off x="5334000" y="2057399"/>
          <a:ext cx="5715000" cy="4010025"/>
        </p:xfrm>
        <a:graphic>
          <a:graphicData uri="http://schemas.openxmlformats.org/drawingml/2006/chart">
            <c:chart xmlns:c="http://schemas.openxmlformats.org/drawingml/2006/chart" r:id="rId4"/>
          </a:graphicData>
        </a:graphic>
      </p:graphicFrame>
    </p:spTree>
    <p:extLst>
      <p:ext uri="{BB962C8B-B14F-4D97-AF65-F5344CB8AC3E}">
        <p14:creationId xmlns:p14="http://schemas.microsoft.com/office/powerpoint/2010/main" val="899795393"/>
      </p:ext>
    </p:extLst>
  </p:cSld>
  <p:clrMapOvr>
    <a:masterClrMapping/>
  </p:clrMapOvr>
  <p:transition/>
  <p:timing/>
</p:sld>
</file>

<file path=ppt/slides/slide3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CBEDF7A4-6230-B149-7DBC-8B0A1131BEB2}"/>
              </a:ext>
            </a:extLst>
          </p:cNvPr>
          <p:cNvSpPr>
            <a:spLocks noGrp="1"/>
          </p:cNvSpPr>
          <p:nvPr>
            <p:ph type="title"/>
          </p:nvPr>
        </p:nvSpPr>
        <p:spPr/>
        <p:txBody>
          <a:bodyPr/>
          <a:lstStyle/>
          <a:p>
            <a:r>
              <a:rPr lang="en-US"/>
              <a:t>What Do More Advanced Orgs Think the Biggest Hurdle is?</a:t>
            </a:r>
          </a:p>
        </p:txBody>
      </p:sp>
      <p:pic>
        <p:nvPicPr>
          <p:cNvPr id="5" name="Picture 4">
            <a:extLst>
              <a:ext uri="{FF2B5EF4-FFF2-40B4-BE49-F238E27FC236}">
                <a16:creationId xmlns:a16="http://schemas.microsoft.com/office/drawing/2014/main" id="{8413B22F-DA86-D4E2-7AD8-E37B23D7823E}"/>
              </a:ext>
            </a:extLst>
          </p:cNvPr>
          <p:cNvPicPr>
            <a:picLocks noChangeAspect="1"/>
          </p:cNvPicPr>
          <p:nvPr/>
        </p:nvPicPr>
        <p:blipFill>
          <a:blip r:embed="rId3"/>
          <a:stretch>
            <a:fillRect/>
          </a:stretch>
        </p:blipFill>
        <p:spPr>
          <a:xfrm>
            <a:off x="337334" y="1857155"/>
            <a:ext cx="11517332" cy="3143689"/>
          </a:xfrm>
          <a:prstGeom prst="rect">
            <a:avLst/>
          </a:prstGeom>
        </p:spPr>
      </p:pic>
    </p:spTree>
    <p:extLst>
      <p:ext uri="{BB962C8B-B14F-4D97-AF65-F5344CB8AC3E}">
        <p14:creationId xmlns:p14="http://schemas.microsoft.com/office/powerpoint/2010/main" val="3320110556"/>
      </p:ext>
    </p:extLst>
  </p:cSld>
  <p:clrMapOvr>
    <a:masterClrMapping/>
  </p:clrMapOvr>
  <p:transition/>
  <p:timing/>
</p:sld>
</file>

<file path=ppt/slides/slide3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Population Health-What’s Happening Today</a:t>
            </a:r>
          </a:p>
        </p:txBody>
      </p:sp>
      <p:grpSp>
        <p:nvGrpSpPr>
          <p:cNvPr id="144" name="Group 143"/>
          <p:cNvGrpSpPr/>
          <p:nvPr/>
        </p:nvGrpSpPr>
        <p:grpSpPr>
          <a:xfrm>
            <a:off x="713318" y="2379669"/>
            <a:ext cx="10716684" cy="2334684"/>
            <a:chOff x="534988" y="1571625"/>
            <a:chExt cx="8037513" cy="1751013"/>
          </a:xfrm>
        </p:grpSpPr>
        <p:sp>
          <p:nvSpPr>
            <p:cNvPr id="135" name="Freeform 5"/>
            <p:cNvSpPr/>
            <p:nvPr/>
          </p:nvSpPr>
          <p:spPr bwMode="auto">
            <a:xfrm>
              <a:off x="534988" y="2359025"/>
              <a:ext cx="1744663" cy="963613"/>
            </a:xfrm>
            <a:custGeom>
              <a:gdLst>
                <a:gd name="T0" fmla="*/ 35 w 714"/>
                <a:gd name="T1" fmla="*/ 0 h 393"/>
                <a:gd name="T2" fmla="*/ 0 w 714"/>
                <a:gd name="T3" fmla="*/ 36 h 393"/>
                <a:gd name="T4" fmla="*/ 28 w 714"/>
                <a:gd name="T5" fmla="*/ 175 h 393"/>
                <a:gd name="T6" fmla="*/ 157 w 714"/>
                <a:gd name="T7" fmla="*/ 332 h 393"/>
                <a:gd name="T8" fmla="*/ 357 w 714"/>
                <a:gd name="T9" fmla="*/ 393 h 393"/>
                <a:gd name="T10" fmla="*/ 357 w 714"/>
                <a:gd name="T11" fmla="*/ 393 h 393"/>
                <a:gd name="T12" fmla="*/ 496 w 714"/>
                <a:gd name="T13" fmla="*/ 365 h 393"/>
                <a:gd name="T14" fmla="*/ 653 w 714"/>
                <a:gd name="T15" fmla="*/ 236 h 393"/>
                <a:gd name="T16" fmla="*/ 714 w 714"/>
                <a:gd name="T17" fmla="*/ 37 h 393"/>
                <a:gd name="T18" fmla="*/ 679 w 714"/>
                <a:gd name="T19" fmla="*/ 72 h 393"/>
                <a:gd name="T20" fmla="*/ 644 w 714"/>
                <a:gd name="T21" fmla="*/ 36 h 393"/>
                <a:gd name="T22" fmla="*/ 644 w 714"/>
                <a:gd name="T23" fmla="*/ 36 h 393"/>
                <a:gd name="T24" fmla="*/ 644 w 714"/>
                <a:gd name="T25" fmla="*/ 36 h 393"/>
                <a:gd name="T26" fmla="*/ 621 w 714"/>
                <a:gd name="T27" fmla="*/ 147 h 393"/>
                <a:gd name="T28" fmla="*/ 517 w 714"/>
                <a:gd name="T29" fmla="*/ 274 h 393"/>
                <a:gd name="T30" fmla="*/ 357 w 714"/>
                <a:gd name="T31" fmla="*/ 322 h 393"/>
                <a:gd name="T32" fmla="*/ 245 w 714"/>
                <a:gd name="T33" fmla="*/ 300 h 393"/>
                <a:gd name="T34" fmla="*/ 119 w 714"/>
                <a:gd name="T35" fmla="*/ 196 h 393"/>
                <a:gd name="T36" fmla="*/ 70 w 714"/>
                <a:gd name="T37" fmla="*/ 36 h 393"/>
                <a:gd name="T38" fmla="*/ 35 w 714"/>
                <a:gd name="T39" fmla="*/ 0 h 3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4" h="393">
                  <a:moveTo>
                    <a:pt x="35" y="0"/>
                  </a:moveTo>
                  <a:cubicBezTo>
                    <a:pt x="16" y="0"/>
                    <a:pt x="0" y="16"/>
                    <a:pt x="0" y="36"/>
                  </a:cubicBezTo>
                  <a:cubicBezTo>
                    <a:pt x="0" y="85"/>
                    <a:pt x="10" y="132"/>
                    <a:pt x="28" y="175"/>
                  </a:cubicBezTo>
                  <a:cubicBezTo>
                    <a:pt x="55" y="239"/>
                    <a:pt x="100" y="294"/>
                    <a:pt x="157" y="332"/>
                  </a:cubicBezTo>
                  <a:cubicBezTo>
                    <a:pt x="214" y="371"/>
                    <a:pt x="283" y="393"/>
                    <a:pt x="357" y="393"/>
                  </a:cubicBezTo>
                  <a:cubicBezTo>
                    <a:pt x="357" y="393"/>
                    <a:pt x="357" y="393"/>
                    <a:pt x="357" y="393"/>
                  </a:cubicBezTo>
                  <a:cubicBezTo>
                    <a:pt x="406" y="393"/>
                    <a:pt x="453" y="383"/>
                    <a:pt x="496" y="365"/>
                  </a:cubicBezTo>
                  <a:cubicBezTo>
                    <a:pt x="560" y="338"/>
                    <a:pt x="615" y="293"/>
                    <a:pt x="653" y="236"/>
                  </a:cubicBezTo>
                  <a:cubicBezTo>
                    <a:pt x="692" y="179"/>
                    <a:pt x="714" y="110"/>
                    <a:pt x="714" y="37"/>
                  </a:cubicBezTo>
                  <a:cubicBezTo>
                    <a:pt x="714" y="56"/>
                    <a:pt x="698" y="72"/>
                    <a:pt x="679" y="72"/>
                  </a:cubicBezTo>
                  <a:cubicBezTo>
                    <a:pt x="660" y="72"/>
                    <a:pt x="644" y="56"/>
                    <a:pt x="644" y="36"/>
                  </a:cubicBezTo>
                  <a:cubicBezTo>
                    <a:pt x="644" y="36"/>
                    <a:pt x="644" y="36"/>
                    <a:pt x="644" y="36"/>
                  </a:cubicBezTo>
                  <a:cubicBezTo>
                    <a:pt x="644" y="36"/>
                    <a:pt x="644" y="36"/>
                    <a:pt x="644" y="36"/>
                  </a:cubicBezTo>
                  <a:cubicBezTo>
                    <a:pt x="644" y="75"/>
                    <a:pt x="636" y="113"/>
                    <a:pt x="621" y="147"/>
                  </a:cubicBezTo>
                  <a:cubicBezTo>
                    <a:pt x="599" y="199"/>
                    <a:pt x="563" y="243"/>
                    <a:pt x="517" y="274"/>
                  </a:cubicBezTo>
                  <a:cubicBezTo>
                    <a:pt x="472" y="304"/>
                    <a:pt x="417" y="322"/>
                    <a:pt x="357" y="322"/>
                  </a:cubicBezTo>
                  <a:cubicBezTo>
                    <a:pt x="317" y="322"/>
                    <a:pt x="280" y="314"/>
                    <a:pt x="245" y="300"/>
                  </a:cubicBezTo>
                  <a:cubicBezTo>
                    <a:pt x="194" y="278"/>
                    <a:pt x="150" y="242"/>
                    <a:pt x="119" y="196"/>
                  </a:cubicBezTo>
                  <a:cubicBezTo>
                    <a:pt x="88" y="150"/>
                    <a:pt x="70" y="95"/>
                    <a:pt x="70" y="36"/>
                  </a:cubicBezTo>
                  <a:cubicBezTo>
                    <a:pt x="70" y="16"/>
                    <a:pt x="55" y="0"/>
                    <a:pt x="35" y="0"/>
                  </a:cubicBezTo>
                </a:path>
              </a:pathLst>
            </a:custGeom>
            <a:solidFill>
              <a:schemeClr val="accent4"/>
            </a:solidFill>
            <a:ln>
              <a:solidFill>
                <a:schemeClr val="accent4"/>
              </a:solidFill>
            </a:ln>
          </p:spPr>
          <p:txBody>
            <a:bodyPr vert="horz" wrap="square" lIns="121920" tIns="60960" rIns="121920" bIns="60960" numCol="1" anchor="t" anchorCtr="0" compatLnSpc="1">
              <a:prstTxWarp prst="textNoShape">
                <a:avLst/>
              </a:prstTxWarp>
            </a:bodyPr>
            <a:lstStyle/>
            <a:p>
              <a:endParaRPr lang="en-US" sz="2400"/>
            </a:p>
          </p:txBody>
        </p:sp>
        <p:sp>
          <p:nvSpPr>
            <p:cNvPr id="136" name="Freeform 6"/>
            <p:cNvSpPr/>
            <p:nvPr/>
          </p:nvSpPr>
          <p:spPr bwMode="auto">
            <a:xfrm>
              <a:off x="2108201" y="1571625"/>
              <a:ext cx="1744663" cy="885825"/>
            </a:xfrm>
            <a:custGeom>
              <a:gdLst>
                <a:gd name="T0" fmla="*/ 357 w 714"/>
                <a:gd name="T1" fmla="*/ 0 h 361"/>
                <a:gd name="T2" fmla="*/ 357 w 714"/>
                <a:gd name="T3" fmla="*/ 0 h 361"/>
                <a:gd name="T4" fmla="*/ 218 w 714"/>
                <a:gd name="T5" fmla="*/ 28 h 361"/>
                <a:gd name="T6" fmla="*/ 61 w 714"/>
                <a:gd name="T7" fmla="*/ 157 h 361"/>
                <a:gd name="T8" fmla="*/ 0 w 714"/>
                <a:gd name="T9" fmla="*/ 357 h 361"/>
                <a:gd name="T10" fmla="*/ 0 w 714"/>
                <a:gd name="T11" fmla="*/ 357 h 361"/>
                <a:gd name="T12" fmla="*/ 35 w 714"/>
                <a:gd name="T13" fmla="*/ 321 h 361"/>
                <a:gd name="T14" fmla="*/ 70 w 714"/>
                <a:gd name="T15" fmla="*/ 357 h 361"/>
                <a:gd name="T16" fmla="*/ 70 w 714"/>
                <a:gd name="T17" fmla="*/ 358 h 361"/>
                <a:gd name="T18" fmla="*/ 70 w 714"/>
                <a:gd name="T19" fmla="*/ 357 h 361"/>
                <a:gd name="T20" fmla="*/ 93 w 714"/>
                <a:gd name="T21" fmla="*/ 246 h 361"/>
                <a:gd name="T22" fmla="*/ 197 w 714"/>
                <a:gd name="T23" fmla="*/ 120 h 361"/>
                <a:gd name="T24" fmla="*/ 357 w 714"/>
                <a:gd name="T25" fmla="*/ 71 h 361"/>
                <a:gd name="T26" fmla="*/ 469 w 714"/>
                <a:gd name="T27" fmla="*/ 93 h 361"/>
                <a:gd name="T28" fmla="*/ 595 w 714"/>
                <a:gd name="T29" fmla="*/ 197 h 361"/>
                <a:gd name="T30" fmla="*/ 644 w 714"/>
                <a:gd name="T31" fmla="*/ 353 h 361"/>
                <a:gd name="T32" fmla="*/ 679 w 714"/>
                <a:gd name="T33" fmla="*/ 321 h 361"/>
                <a:gd name="T34" fmla="*/ 714 w 714"/>
                <a:gd name="T35" fmla="*/ 357 h 361"/>
                <a:gd name="T36" fmla="*/ 714 w 714"/>
                <a:gd name="T37" fmla="*/ 361 h 361"/>
                <a:gd name="T38" fmla="*/ 714 w 714"/>
                <a:gd name="T39" fmla="*/ 357 h 361"/>
                <a:gd name="T40" fmla="*/ 686 w 714"/>
                <a:gd name="T41" fmla="*/ 218 h 361"/>
                <a:gd name="T42" fmla="*/ 557 w 714"/>
                <a:gd name="T43" fmla="*/ 61 h 361"/>
                <a:gd name="T44" fmla="*/ 357 w 714"/>
                <a:gd name="T45" fmla="*/ 0 h 3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4" h="361">
                  <a:moveTo>
                    <a:pt x="357" y="0"/>
                  </a:moveTo>
                  <a:cubicBezTo>
                    <a:pt x="357" y="0"/>
                    <a:pt x="357" y="0"/>
                    <a:pt x="357" y="0"/>
                  </a:cubicBezTo>
                  <a:cubicBezTo>
                    <a:pt x="308" y="0"/>
                    <a:pt x="261" y="10"/>
                    <a:pt x="218" y="28"/>
                  </a:cubicBezTo>
                  <a:cubicBezTo>
                    <a:pt x="154" y="55"/>
                    <a:pt x="99" y="100"/>
                    <a:pt x="61" y="157"/>
                  </a:cubicBezTo>
                  <a:cubicBezTo>
                    <a:pt x="22" y="214"/>
                    <a:pt x="0" y="283"/>
                    <a:pt x="0" y="357"/>
                  </a:cubicBezTo>
                  <a:cubicBezTo>
                    <a:pt x="0" y="357"/>
                    <a:pt x="0" y="357"/>
                    <a:pt x="0" y="357"/>
                  </a:cubicBezTo>
                  <a:cubicBezTo>
                    <a:pt x="0" y="337"/>
                    <a:pt x="16" y="321"/>
                    <a:pt x="35" y="321"/>
                  </a:cubicBezTo>
                  <a:cubicBezTo>
                    <a:pt x="55" y="321"/>
                    <a:pt x="70" y="337"/>
                    <a:pt x="70" y="357"/>
                  </a:cubicBezTo>
                  <a:cubicBezTo>
                    <a:pt x="70" y="357"/>
                    <a:pt x="70" y="357"/>
                    <a:pt x="70" y="358"/>
                  </a:cubicBezTo>
                  <a:cubicBezTo>
                    <a:pt x="70" y="357"/>
                    <a:pt x="70" y="357"/>
                    <a:pt x="70" y="357"/>
                  </a:cubicBezTo>
                  <a:cubicBezTo>
                    <a:pt x="70" y="318"/>
                    <a:pt x="78" y="280"/>
                    <a:pt x="93" y="246"/>
                  </a:cubicBezTo>
                  <a:cubicBezTo>
                    <a:pt x="115" y="194"/>
                    <a:pt x="151" y="150"/>
                    <a:pt x="197" y="120"/>
                  </a:cubicBezTo>
                  <a:cubicBezTo>
                    <a:pt x="243" y="89"/>
                    <a:pt x="298" y="71"/>
                    <a:pt x="357" y="71"/>
                  </a:cubicBezTo>
                  <a:cubicBezTo>
                    <a:pt x="397" y="71"/>
                    <a:pt x="434" y="79"/>
                    <a:pt x="469" y="93"/>
                  </a:cubicBezTo>
                  <a:cubicBezTo>
                    <a:pt x="520" y="115"/>
                    <a:pt x="564" y="151"/>
                    <a:pt x="595" y="197"/>
                  </a:cubicBezTo>
                  <a:cubicBezTo>
                    <a:pt x="625" y="242"/>
                    <a:pt x="643" y="295"/>
                    <a:pt x="644" y="353"/>
                  </a:cubicBezTo>
                  <a:cubicBezTo>
                    <a:pt x="645" y="335"/>
                    <a:pt x="661" y="321"/>
                    <a:pt x="679" y="321"/>
                  </a:cubicBezTo>
                  <a:cubicBezTo>
                    <a:pt x="698" y="321"/>
                    <a:pt x="714" y="337"/>
                    <a:pt x="714" y="357"/>
                  </a:cubicBezTo>
                  <a:cubicBezTo>
                    <a:pt x="714" y="358"/>
                    <a:pt x="714" y="360"/>
                    <a:pt x="714" y="361"/>
                  </a:cubicBezTo>
                  <a:cubicBezTo>
                    <a:pt x="714" y="360"/>
                    <a:pt x="714" y="359"/>
                    <a:pt x="714" y="357"/>
                  </a:cubicBezTo>
                  <a:cubicBezTo>
                    <a:pt x="714" y="308"/>
                    <a:pt x="704" y="261"/>
                    <a:pt x="686" y="218"/>
                  </a:cubicBezTo>
                  <a:cubicBezTo>
                    <a:pt x="659" y="154"/>
                    <a:pt x="614" y="100"/>
                    <a:pt x="557" y="61"/>
                  </a:cubicBezTo>
                  <a:cubicBezTo>
                    <a:pt x="500" y="23"/>
                    <a:pt x="431" y="0"/>
                    <a:pt x="357" y="0"/>
                  </a:cubicBezTo>
                </a:path>
              </a:pathLst>
            </a:custGeom>
            <a:solidFill>
              <a:schemeClr val="tx2"/>
            </a:solidFill>
            <a:ln>
              <a:solidFill>
                <a:schemeClr val="tx2"/>
              </a:solidFill>
            </a:ln>
          </p:spPr>
          <p:txBody>
            <a:bodyPr vert="horz" wrap="square" lIns="121920" tIns="60960" rIns="121920" bIns="60960" numCol="1" anchor="t" anchorCtr="0" compatLnSpc="1">
              <a:prstTxWarp prst="textNoShape">
                <a:avLst/>
              </a:prstTxWarp>
            </a:bodyPr>
            <a:lstStyle/>
            <a:p>
              <a:endParaRPr lang="en-US" sz="2400"/>
            </a:p>
          </p:txBody>
        </p:sp>
        <p:sp>
          <p:nvSpPr>
            <p:cNvPr id="137" name="Freeform 7"/>
            <p:cNvSpPr/>
            <p:nvPr/>
          </p:nvSpPr>
          <p:spPr bwMode="auto">
            <a:xfrm>
              <a:off x="2108201" y="2359025"/>
              <a:ext cx="171450" cy="176213"/>
            </a:xfrm>
            <a:custGeom>
              <a:gdLst>
                <a:gd name="T0" fmla="*/ 35 w 70"/>
                <a:gd name="T1" fmla="*/ 0 h 72"/>
                <a:gd name="T2" fmla="*/ 0 w 70"/>
                <a:gd name="T3" fmla="*/ 36 h 72"/>
                <a:gd name="T4" fmla="*/ 0 w 70"/>
                <a:gd name="T5" fmla="*/ 36 h 72"/>
                <a:gd name="T6" fmla="*/ 0 w 70"/>
                <a:gd name="T7" fmla="*/ 36 h 72"/>
                <a:gd name="T8" fmla="*/ 35 w 70"/>
                <a:gd name="T9" fmla="*/ 72 h 72"/>
                <a:gd name="T10" fmla="*/ 70 w 70"/>
                <a:gd name="T11" fmla="*/ 37 h 72"/>
                <a:gd name="T12" fmla="*/ 70 w 70"/>
                <a:gd name="T13" fmla="*/ 36 h 72"/>
                <a:gd name="T14" fmla="*/ 35 w 70"/>
                <a:gd name="T15" fmla="*/ 0 h 7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72">
                  <a:moveTo>
                    <a:pt x="35" y="0"/>
                  </a:moveTo>
                  <a:cubicBezTo>
                    <a:pt x="16" y="0"/>
                    <a:pt x="0" y="16"/>
                    <a:pt x="0" y="36"/>
                  </a:cubicBezTo>
                  <a:cubicBezTo>
                    <a:pt x="0" y="36"/>
                    <a:pt x="0" y="36"/>
                    <a:pt x="0" y="36"/>
                  </a:cubicBezTo>
                  <a:cubicBezTo>
                    <a:pt x="0" y="36"/>
                    <a:pt x="0" y="36"/>
                    <a:pt x="0" y="36"/>
                  </a:cubicBezTo>
                  <a:cubicBezTo>
                    <a:pt x="0" y="56"/>
                    <a:pt x="16" y="72"/>
                    <a:pt x="35" y="72"/>
                  </a:cubicBezTo>
                  <a:cubicBezTo>
                    <a:pt x="54" y="72"/>
                    <a:pt x="70" y="56"/>
                    <a:pt x="70" y="37"/>
                  </a:cubicBezTo>
                  <a:cubicBezTo>
                    <a:pt x="70" y="36"/>
                    <a:pt x="70" y="36"/>
                    <a:pt x="70" y="36"/>
                  </a:cubicBezTo>
                  <a:cubicBezTo>
                    <a:pt x="70" y="16"/>
                    <a:pt x="55" y="0"/>
                    <a:pt x="35" y="0"/>
                  </a:cubicBezTo>
                </a:path>
              </a:pathLst>
            </a:custGeom>
            <a:solidFill>
              <a:srgbClr val="003B6A"/>
            </a:solidFill>
            <a:ln>
              <a:solidFill>
                <a:srgbClr val="003B6A"/>
              </a:solidFill>
            </a:ln>
          </p:spPr>
          <p:txBody>
            <a:bodyPr vert="horz" wrap="square" lIns="121920" tIns="60960" rIns="121920" bIns="60960" numCol="1" anchor="t" anchorCtr="0" compatLnSpc="1">
              <a:prstTxWarp prst="textNoShape">
                <a:avLst/>
              </a:prstTxWarp>
            </a:bodyPr>
            <a:lstStyle/>
            <a:p>
              <a:endParaRPr lang="en-US" sz="2400"/>
            </a:p>
          </p:txBody>
        </p:sp>
        <p:sp>
          <p:nvSpPr>
            <p:cNvPr id="138" name="Freeform 8"/>
            <p:cNvSpPr/>
            <p:nvPr/>
          </p:nvSpPr>
          <p:spPr bwMode="auto">
            <a:xfrm>
              <a:off x="3681413" y="2436813"/>
              <a:ext cx="1744663" cy="885825"/>
            </a:xfrm>
            <a:custGeom>
              <a:gdLst>
                <a:gd name="T0" fmla="*/ 0 w 714"/>
                <a:gd name="T1" fmla="*/ 0 h 361"/>
                <a:gd name="T2" fmla="*/ 0 w 714"/>
                <a:gd name="T3" fmla="*/ 4 h 361"/>
                <a:gd name="T4" fmla="*/ 28 w 714"/>
                <a:gd name="T5" fmla="*/ 143 h 361"/>
                <a:gd name="T6" fmla="*/ 157 w 714"/>
                <a:gd name="T7" fmla="*/ 300 h 361"/>
                <a:gd name="T8" fmla="*/ 357 w 714"/>
                <a:gd name="T9" fmla="*/ 361 h 361"/>
                <a:gd name="T10" fmla="*/ 357 w 714"/>
                <a:gd name="T11" fmla="*/ 361 h 361"/>
                <a:gd name="T12" fmla="*/ 496 w 714"/>
                <a:gd name="T13" fmla="*/ 333 h 361"/>
                <a:gd name="T14" fmla="*/ 653 w 714"/>
                <a:gd name="T15" fmla="*/ 204 h 361"/>
                <a:gd name="T16" fmla="*/ 714 w 714"/>
                <a:gd name="T17" fmla="*/ 5 h 361"/>
                <a:gd name="T18" fmla="*/ 679 w 714"/>
                <a:gd name="T19" fmla="*/ 40 h 361"/>
                <a:gd name="T20" fmla="*/ 644 w 714"/>
                <a:gd name="T21" fmla="*/ 4 h 361"/>
                <a:gd name="T22" fmla="*/ 644 w 714"/>
                <a:gd name="T23" fmla="*/ 4 h 361"/>
                <a:gd name="T24" fmla="*/ 644 w 714"/>
                <a:gd name="T25" fmla="*/ 4 h 361"/>
                <a:gd name="T26" fmla="*/ 621 w 714"/>
                <a:gd name="T27" fmla="*/ 115 h 361"/>
                <a:gd name="T28" fmla="*/ 517 w 714"/>
                <a:gd name="T29" fmla="*/ 242 h 361"/>
                <a:gd name="T30" fmla="*/ 357 w 714"/>
                <a:gd name="T31" fmla="*/ 290 h 361"/>
                <a:gd name="T32" fmla="*/ 245 w 714"/>
                <a:gd name="T33" fmla="*/ 268 h 361"/>
                <a:gd name="T34" fmla="*/ 119 w 714"/>
                <a:gd name="T35" fmla="*/ 164 h 361"/>
                <a:gd name="T36" fmla="*/ 70 w 714"/>
                <a:gd name="T37" fmla="*/ 8 h 361"/>
                <a:gd name="T38" fmla="*/ 35 w 714"/>
                <a:gd name="T39" fmla="*/ 40 h 361"/>
                <a:gd name="T40" fmla="*/ 0 w 714"/>
                <a:gd name="T41" fmla="*/ 4 h 361"/>
                <a:gd name="T42" fmla="*/ 0 w 714"/>
                <a:gd name="T43" fmla="*/ 0 h 3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4" h="361">
                  <a:moveTo>
                    <a:pt x="0" y="0"/>
                  </a:moveTo>
                  <a:cubicBezTo>
                    <a:pt x="0" y="1"/>
                    <a:pt x="0" y="3"/>
                    <a:pt x="0" y="4"/>
                  </a:cubicBezTo>
                  <a:cubicBezTo>
                    <a:pt x="0" y="53"/>
                    <a:pt x="10" y="100"/>
                    <a:pt x="28" y="143"/>
                  </a:cubicBezTo>
                  <a:cubicBezTo>
                    <a:pt x="55" y="207"/>
                    <a:pt x="100" y="262"/>
                    <a:pt x="157" y="300"/>
                  </a:cubicBezTo>
                  <a:cubicBezTo>
                    <a:pt x="214" y="339"/>
                    <a:pt x="283" y="361"/>
                    <a:pt x="357" y="361"/>
                  </a:cubicBezTo>
                  <a:cubicBezTo>
                    <a:pt x="357" y="361"/>
                    <a:pt x="357" y="361"/>
                    <a:pt x="357" y="361"/>
                  </a:cubicBezTo>
                  <a:cubicBezTo>
                    <a:pt x="406" y="361"/>
                    <a:pt x="453" y="351"/>
                    <a:pt x="496" y="333"/>
                  </a:cubicBezTo>
                  <a:cubicBezTo>
                    <a:pt x="560" y="306"/>
                    <a:pt x="615" y="261"/>
                    <a:pt x="653" y="204"/>
                  </a:cubicBezTo>
                  <a:cubicBezTo>
                    <a:pt x="692" y="147"/>
                    <a:pt x="714" y="78"/>
                    <a:pt x="714" y="5"/>
                  </a:cubicBezTo>
                  <a:cubicBezTo>
                    <a:pt x="714" y="24"/>
                    <a:pt x="698" y="40"/>
                    <a:pt x="679" y="40"/>
                  </a:cubicBezTo>
                  <a:cubicBezTo>
                    <a:pt x="659" y="40"/>
                    <a:pt x="644" y="24"/>
                    <a:pt x="644" y="4"/>
                  </a:cubicBezTo>
                  <a:cubicBezTo>
                    <a:pt x="644" y="4"/>
                    <a:pt x="644" y="4"/>
                    <a:pt x="644" y="4"/>
                  </a:cubicBezTo>
                  <a:cubicBezTo>
                    <a:pt x="644" y="4"/>
                    <a:pt x="644" y="4"/>
                    <a:pt x="644" y="4"/>
                  </a:cubicBezTo>
                  <a:cubicBezTo>
                    <a:pt x="644" y="43"/>
                    <a:pt x="635" y="81"/>
                    <a:pt x="621" y="115"/>
                  </a:cubicBezTo>
                  <a:cubicBezTo>
                    <a:pt x="599" y="167"/>
                    <a:pt x="563" y="211"/>
                    <a:pt x="517" y="242"/>
                  </a:cubicBezTo>
                  <a:cubicBezTo>
                    <a:pt x="471" y="272"/>
                    <a:pt x="416" y="290"/>
                    <a:pt x="357" y="290"/>
                  </a:cubicBezTo>
                  <a:cubicBezTo>
                    <a:pt x="317" y="290"/>
                    <a:pt x="280" y="282"/>
                    <a:pt x="245" y="268"/>
                  </a:cubicBezTo>
                  <a:cubicBezTo>
                    <a:pt x="194" y="246"/>
                    <a:pt x="150" y="210"/>
                    <a:pt x="119" y="164"/>
                  </a:cubicBezTo>
                  <a:cubicBezTo>
                    <a:pt x="89" y="119"/>
                    <a:pt x="71" y="66"/>
                    <a:pt x="70" y="8"/>
                  </a:cubicBezTo>
                  <a:cubicBezTo>
                    <a:pt x="68" y="26"/>
                    <a:pt x="53" y="40"/>
                    <a:pt x="35" y="40"/>
                  </a:cubicBezTo>
                  <a:cubicBezTo>
                    <a:pt x="16" y="40"/>
                    <a:pt x="0" y="24"/>
                    <a:pt x="0" y="4"/>
                  </a:cubicBezTo>
                  <a:cubicBezTo>
                    <a:pt x="0" y="3"/>
                    <a:pt x="0" y="2"/>
                    <a:pt x="0" y="0"/>
                  </a:cubicBezTo>
                </a:path>
              </a:pathLst>
            </a:custGeom>
            <a:solidFill>
              <a:schemeClr val="accent5"/>
            </a:solidFill>
            <a:ln>
              <a:solidFill>
                <a:schemeClr val="accent5"/>
              </a:solidFill>
            </a:ln>
          </p:spPr>
          <p:txBody>
            <a:bodyPr vert="horz" wrap="square" lIns="121920" tIns="60960" rIns="121920" bIns="60960" numCol="1" anchor="t" anchorCtr="0" compatLnSpc="1">
              <a:prstTxWarp prst="textNoShape">
                <a:avLst/>
              </a:prstTxWarp>
            </a:bodyPr>
            <a:lstStyle/>
            <a:p>
              <a:endParaRPr lang="en-US" sz="2400"/>
            </a:p>
          </p:txBody>
        </p:sp>
        <p:sp>
          <p:nvSpPr>
            <p:cNvPr id="139" name="Freeform 9"/>
            <p:cNvSpPr/>
            <p:nvPr/>
          </p:nvSpPr>
          <p:spPr bwMode="auto">
            <a:xfrm>
              <a:off x="3681413" y="2359025"/>
              <a:ext cx="171450" cy="176213"/>
            </a:xfrm>
            <a:custGeom>
              <a:gdLst>
                <a:gd name="T0" fmla="*/ 35 w 70"/>
                <a:gd name="T1" fmla="*/ 0 h 72"/>
                <a:gd name="T2" fmla="*/ 0 w 70"/>
                <a:gd name="T3" fmla="*/ 32 h 72"/>
                <a:gd name="T4" fmla="*/ 0 w 70"/>
                <a:gd name="T5" fmla="*/ 36 h 72"/>
                <a:gd name="T6" fmla="*/ 35 w 70"/>
                <a:gd name="T7" fmla="*/ 72 h 72"/>
                <a:gd name="T8" fmla="*/ 70 w 70"/>
                <a:gd name="T9" fmla="*/ 40 h 72"/>
                <a:gd name="T10" fmla="*/ 70 w 70"/>
                <a:gd name="T11" fmla="*/ 36 h 72"/>
                <a:gd name="T12" fmla="*/ 35 w 70"/>
                <a:gd name="T13" fmla="*/ 0 h 72"/>
              </a:gdLst>
              <a:cxnLst>
                <a:cxn ang="0">
                  <a:pos x="T0" y="T1"/>
                </a:cxn>
                <a:cxn ang="0">
                  <a:pos x="T2" y="T3"/>
                </a:cxn>
                <a:cxn ang="0">
                  <a:pos x="T4" y="T5"/>
                </a:cxn>
                <a:cxn ang="0">
                  <a:pos x="T6" y="T7"/>
                </a:cxn>
                <a:cxn ang="0">
                  <a:pos x="T8" y="T9"/>
                </a:cxn>
                <a:cxn ang="0">
                  <a:pos x="T10" y="T11"/>
                </a:cxn>
                <a:cxn ang="0">
                  <a:pos x="T12" y="T13"/>
                </a:cxn>
              </a:cxnLst>
              <a:rect l="0" t="0" r="r" b="b"/>
              <a:pathLst>
                <a:path w="70" h="72">
                  <a:moveTo>
                    <a:pt x="35" y="0"/>
                  </a:moveTo>
                  <a:cubicBezTo>
                    <a:pt x="17" y="0"/>
                    <a:pt x="1" y="14"/>
                    <a:pt x="0" y="32"/>
                  </a:cubicBezTo>
                  <a:cubicBezTo>
                    <a:pt x="0" y="34"/>
                    <a:pt x="0" y="35"/>
                    <a:pt x="0" y="36"/>
                  </a:cubicBezTo>
                  <a:cubicBezTo>
                    <a:pt x="0" y="56"/>
                    <a:pt x="16" y="72"/>
                    <a:pt x="35" y="72"/>
                  </a:cubicBezTo>
                  <a:cubicBezTo>
                    <a:pt x="53" y="72"/>
                    <a:pt x="68" y="58"/>
                    <a:pt x="70" y="40"/>
                  </a:cubicBezTo>
                  <a:cubicBezTo>
                    <a:pt x="70" y="39"/>
                    <a:pt x="70" y="37"/>
                    <a:pt x="70" y="36"/>
                  </a:cubicBezTo>
                  <a:cubicBezTo>
                    <a:pt x="70" y="16"/>
                    <a:pt x="54" y="0"/>
                    <a:pt x="35" y="0"/>
                  </a:cubicBezTo>
                </a:path>
              </a:pathLst>
            </a:custGeom>
            <a:solidFill>
              <a:schemeClr val="accent5">
                <a:lumMod val="50000"/>
              </a:schemeClr>
            </a:solidFill>
            <a:ln>
              <a:solidFill>
                <a:schemeClr val="accent5">
                  <a:lumMod val="50000"/>
                </a:schemeClr>
              </a:solidFill>
            </a:ln>
          </p:spPr>
          <p:txBody>
            <a:bodyPr vert="horz" wrap="square" lIns="121920" tIns="60960" rIns="121920" bIns="60960" numCol="1" anchor="t" anchorCtr="0" compatLnSpc="1">
              <a:prstTxWarp prst="textNoShape">
                <a:avLst/>
              </a:prstTxWarp>
            </a:bodyPr>
            <a:lstStyle/>
            <a:p>
              <a:endParaRPr lang="en-US" sz="2400"/>
            </a:p>
          </p:txBody>
        </p:sp>
        <p:sp>
          <p:nvSpPr>
            <p:cNvPr id="140" name="Freeform 10"/>
            <p:cNvSpPr/>
            <p:nvPr/>
          </p:nvSpPr>
          <p:spPr bwMode="auto">
            <a:xfrm>
              <a:off x="6826251" y="2359025"/>
              <a:ext cx="1746250" cy="963613"/>
            </a:xfrm>
            <a:custGeom>
              <a:gdLst>
                <a:gd name="T0" fmla="*/ 679 w 715"/>
                <a:gd name="T1" fmla="*/ 0 h 393"/>
                <a:gd name="T2" fmla="*/ 644 w 715"/>
                <a:gd name="T3" fmla="*/ 36 h 393"/>
                <a:gd name="T4" fmla="*/ 621 w 715"/>
                <a:gd name="T5" fmla="*/ 147 h 393"/>
                <a:gd name="T6" fmla="*/ 518 w 715"/>
                <a:gd name="T7" fmla="*/ 274 h 393"/>
                <a:gd name="T8" fmla="*/ 357 w 715"/>
                <a:gd name="T9" fmla="*/ 322 h 393"/>
                <a:gd name="T10" fmla="*/ 246 w 715"/>
                <a:gd name="T11" fmla="*/ 300 h 393"/>
                <a:gd name="T12" fmla="*/ 120 w 715"/>
                <a:gd name="T13" fmla="*/ 196 h 393"/>
                <a:gd name="T14" fmla="*/ 71 w 715"/>
                <a:gd name="T15" fmla="*/ 42 h 393"/>
                <a:gd name="T16" fmla="*/ 36 w 715"/>
                <a:gd name="T17" fmla="*/ 72 h 393"/>
                <a:gd name="T18" fmla="*/ 1 w 715"/>
                <a:gd name="T19" fmla="*/ 36 h 393"/>
                <a:gd name="T20" fmla="*/ 0 w 715"/>
                <a:gd name="T21" fmla="*/ 30 h 393"/>
                <a:gd name="T22" fmla="*/ 0 w 715"/>
                <a:gd name="T23" fmla="*/ 36 h 393"/>
                <a:gd name="T24" fmla="*/ 28 w 715"/>
                <a:gd name="T25" fmla="*/ 175 h 393"/>
                <a:gd name="T26" fmla="*/ 158 w 715"/>
                <a:gd name="T27" fmla="*/ 332 h 393"/>
                <a:gd name="T28" fmla="*/ 357 w 715"/>
                <a:gd name="T29" fmla="*/ 393 h 393"/>
                <a:gd name="T30" fmla="*/ 357 w 715"/>
                <a:gd name="T31" fmla="*/ 393 h 393"/>
                <a:gd name="T32" fmla="*/ 496 w 715"/>
                <a:gd name="T33" fmla="*/ 365 h 393"/>
                <a:gd name="T34" fmla="*/ 654 w 715"/>
                <a:gd name="T35" fmla="*/ 236 h 393"/>
                <a:gd name="T36" fmla="*/ 715 w 715"/>
                <a:gd name="T37" fmla="*/ 36 h 393"/>
                <a:gd name="T38" fmla="*/ 679 w 715"/>
                <a:gd name="T39" fmla="*/ 0 h 3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5" h="393">
                  <a:moveTo>
                    <a:pt x="679" y="0"/>
                  </a:moveTo>
                  <a:cubicBezTo>
                    <a:pt x="660" y="0"/>
                    <a:pt x="644" y="16"/>
                    <a:pt x="644" y="36"/>
                  </a:cubicBezTo>
                  <a:cubicBezTo>
                    <a:pt x="644" y="75"/>
                    <a:pt x="636" y="113"/>
                    <a:pt x="621" y="147"/>
                  </a:cubicBezTo>
                  <a:cubicBezTo>
                    <a:pt x="600" y="199"/>
                    <a:pt x="563" y="243"/>
                    <a:pt x="518" y="274"/>
                  </a:cubicBezTo>
                  <a:cubicBezTo>
                    <a:pt x="472" y="304"/>
                    <a:pt x="417" y="322"/>
                    <a:pt x="357" y="322"/>
                  </a:cubicBezTo>
                  <a:cubicBezTo>
                    <a:pt x="318" y="322"/>
                    <a:pt x="280" y="314"/>
                    <a:pt x="246" y="300"/>
                  </a:cubicBezTo>
                  <a:cubicBezTo>
                    <a:pt x="194" y="278"/>
                    <a:pt x="151" y="242"/>
                    <a:pt x="120" y="196"/>
                  </a:cubicBezTo>
                  <a:cubicBezTo>
                    <a:pt x="90" y="152"/>
                    <a:pt x="72" y="99"/>
                    <a:pt x="71" y="42"/>
                  </a:cubicBezTo>
                  <a:cubicBezTo>
                    <a:pt x="68" y="59"/>
                    <a:pt x="53" y="72"/>
                    <a:pt x="36" y="72"/>
                  </a:cubicBezTo>
                  <a:cubicBezTo>
                    <a:pt x="16" y="72"/>
                    <a:pt x="1" y="56"/>
                    <a:pt x="1" y="36"/>
                  </a:cubicBezTo>
                  <a:cubicBezTo>
                    <a:pt x="1" y="34"/>
                    <a:pt x="0" y="32"/>
                    <a:pt x="0" y="30"/>
                  </a:cubicBezTo>
                  <a:cubicBezTo>
                    <a:pt x="0" y="32"/>
                    <a:pt x="0" y="34"/>
                    <a:pt x="0" y="36"/>
                  </a:cubicBezTo>
                  <a:cubicBezTo>
                    <a:pt x="0" y="85"/>
                    <a:pt x="10" y="132"/>
                    <a:pt x="28" y="175"/>
                  </a:cubicBezTo>
                  <a:cubicBezTo>
                    <a:pt x="55" y="239"/>
                    <a:pt x="101" y="294"/>
                    <a:pt x="158" y="332"/>
                  </a:cubicBezTo>
                  <a:cubicBezTo>
                    <a:pt x="214" y="371"/>
                    <a:pt x="283" y="393"/>
                    <a:pt x="357" y="393"/>
                  </a:cubicBezTo>
                  <a:cubicBezTo>
                    <a:pt x="357" y="393"/>
                    <a:pt x="357" y="393"/>
                    <a:pt x="357" y="393"/>
                  </a:cubicBezTo>
                  <a:cubicBezTo>
                    <a:pt x="407" y="393"/>
                    <a:pt x="454" y="383"/>
                    <a:pt x="496" y="365"/>
                  </a:cubicBezTo>
                  <a:cubicBezTo>
                    <a:pt x="561" y="338"/>
                    <a:pt x="615" y="293"/>
                    <a:pt x="654" y="236"/>
                  </a:cubicBezTo>
                  <a:cubicBezTo>
                    <a:pt x="692" y="179"/>
                    <a:pt x="715" y="110"/>
                    <a:pt x="715" y="36"/>
                  </a:cubicBezTo>
                  <a:cubicBezTo>
                    <a:pt x="715" y="16"/>
                    <a:pt x="699" y="0"/>
                    <a:pt x="679" y="0"/>
                  </a:cubicBezTo>
                </a:path>
              </a:pathLst>
            </a:custGeom>
            <a:solidFill>
              <a:schemeClr val="accent2"/>
            </a:solidFill>
            <a:ln>
              <a:solidFill>
                <a:schemeClr val="accent2"/>
              </a:solidFill>
            </a:ln>
          </p:spPr>
          <p:txBody>
            <a:bodyPr vert="horz" wrap="square" lIns="121920" tIns="60960" rIns="121920" bIns="60960" numCol="1" anchor="t" anchorCtr="0" compatLnSpc="1">
              <a:prstTxWarp prst="textNoShape">
                <a:avLst/>
              </a:prstTxWarp>
            </a:bodyPr>
            <a:lstStyle/>
            <a:p>
              <a:endParaRPr lang="en-US" sz="2400"/>
            </a:p>
          </p:txBody>
        </p:sp>
        <p:sp>
          <p:nvSpPr>
            <p:cNvPr id="141" name="Freeform 11"/>
            <p:cNvSpPr/>
            <p:nvPr/>
          </p:nvSpPr>
          <p:spPr bwMode="auto">
            <a:xfrm>
              <a:off x="5254626" y="1571625"/>
              <a:ext cx="1744663" cy="890588"/>
            </a:xfrm>
            <a:custGeom>
              <a:gdLst>
                <a:gd name="T0" fmla="*/ 357 w 714"/>
                <a:gd name="T1" fmla="*/ 0 h 363"/>
                <a:gd name="T2" fmla="*/ 357 w 714"/>
                <a:gd name="T3" fmla="*/ 0 h 363"/>
                <a:gd name="T4" fmla="*/ 218 w 714"/>
                <a:gd name="T5" fmla="*/ 28 h 363"/>
                <a:gd name="T6" fmla="*/ 61 w 714"/>
                <a:gd name="T7" fmla="*/ 157 h 363"/>
                <a:gd name="T8" fmla="*/ 0 w 714"/>
                <a:gd name="T9" fmla="*/ 357 h 363"/>
                <a:gd name="T10" fmla="*/ 35 w 714"/>
                <a:gd name="T11" fmla="*/ 321 h 363"/>
                <a:gd name="T12" fmla="*/ 70 w 714"/>
                <a:gd name="T13" fmla="*/ 357 h 363"/>
                <a:gd name="T14" fmla="*/ 70 w 714"/>
                <a:gd name="T15" fmla="*/ 358 h 363"/>
                <a:gd name="T16" fmla="*/ 70 w 714"/>
                <a:gd name="T17" fmla="*/ 357 h 363"/>
                <a:gd name="T18" fmla="*/ 93 w 714"/>
                <a:gd name="T19" fmla="*/ 246 h 363"/>
                <a:gd name="T20" fmla="*/ 197 w 714"/>
                <a:gd name="T21" fmla="*/ 120 h 363"/>
                <a:gd name="T22" fmla="*/ 357 w 714"/>
                <a:gd name="T23" fmla="*/ 71 h 363"/>
                <a:gd name="T24" fmla="*/ 468 w 714"/>
                <a:gd name="T25" fmla="*/ 93 h 363"/>
                <a:gd name="T26" fmla="*/ 595 w 714"/>
                <a:gd name="T27" fmla="*/ 197 h 363"/>
                <a:gd name="T28" fmla="*/ 643 w 714"/>
                <a:gd name="T29" fmla="*/ 351 h 363"/>
                <a:gd name="T30" fmla="*/ 678 w 714"/>
                <a:gd name="T31" fmla="*/ 321 h 363"/>
                <a:gd name="T32" fmla="*/ 714 w 714"/>
                <a:gd name="T33" fmla="*/ 357 h 363"/>
                <a:gd name="T34" fmla="*/ 714 w 714"/>
                <a:gd name="T35" fmla="*/ 363 h 363"/>
                <a:gd name="T36" fmla="*/ 714 w 714"/>
                <a:gd name="T37" fmla="*/ 357 h 363"/>
                <a:gd name="T38" fmla="*/ 686 w 714"/>
                <a:gd name="T39" fmla="*/ 218 h 363"/>
                <a:gd name="T40" fmla="*/ 557 w 714"/>
                <a:gd name="T41" fmla="*/ 61 h 363"/>
                <a:gd name="T42" fmla="*/ 357 w 714"/>
                <a:gd name="T43" fmla="*/ 0 h 3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4" h="363">
                  <a:moveTo>
                    <a:pt x="357" y="0"/>
                  </a:moveTo>
                  <a:cubicBezTo>
                    <a:pt x="357" y="0"/>
                    <a:pt x="357" y="0"/>
                    <a:pt x="357" y="0"/>
                  </a:cubicBezTo>
                  <a:cubicBezTo>
                    <a:pt x="308" y="0"/>
                    <a:pt x="261" y="10"/>
                    <a:pt x="218" y="28"/>
                  </a:cubicBezTo>
                  <a:cubicBezTo>
                    <a:pt x="154" y="55"/>
                    <a:pt x="99" y="100"/>
                    <a:pt x="61" y="157"/>
                  </a:cubicBezTo>
                  <a:cubicBezTo>
                    <a:pt x="22" y="214"/>
                    <a:pt x="0" y="283"/>
                    <a:pt x="0" y="357"/>
                  </a:cubicBezTo>
                  <a:cubicBezTo>
                    <a:pt x="0" y="337"/>
                    <a:pt x="15" y="321"/>
                    <a:pt x="35" y="321"/>
                  </a:cubicBezTo>
                  <a:cubicBezTo>
                    <a:pt x="54" y="321"/>
                    <a:pt x="70" y="337"/>
                    <a:pt x="70" y="357"/>
                  </a:cubicBezTo>
                  <a:cubicBezTo>
                    <a:pt x="70" y="357"/>
                    <a:pt x="70" y="357"/>
                    <a:pt x="70" y="358"/>
                  </a:cubicBezTo>
                  <a:cubicBezTo>
                    <a:pt x="70" y="357"/>
                    <a:pt x="70" y="357"/>
                    <a:pt x="70" y="357"/>
                  </a:cubicBezTo>
                  <a:cubicBezTo>
                    <a:pt x="70" y="318"/>
                    <a:pt x="78" y="280"/>
                    <a:pt x="93" y="246"/>
                  </a:cubicBezTo>
                  <a:cubicBezTo>
                    <a:pt x="114" y="194"/>
                    <a:pt x="151" y="150"/>
                    <a:pt x="197" y="120"/>
                  </a:cubicBezTo>
                  <a:cubicBezTo>
                    <a:pt x="242" y="89"/>
                    <a:pt x="297" y="71"/>
                    <a:pt x="357" y="71"/>
                  </a:cubicBezTo>
                  <a:cubicBezTo>
                    <a:pt x="397" y="71"/>
                    <a:pt x="434" y="79"/>
                    <a:pt x="468" y="93"/>
                  </a:cubicBezTo>
                  <a:cubicBezTo>
                    <a:pt x="520" y="115"/>
                    <a:pt x="564" y="151"/>
                    <a:pt x="595" y="197"/>
                  </a:cubicBezTo>
                  <a:cubicBezTo>
                    <a:pt x="624" y="241"/>
                    <a:pt x="642" y="294"/>
                    <a:pt x="643" y="351"/>
                  </a:cubicBezTo>
                  <a:cubicBezTo>
                    <a:pt x="646" y="334"/>
                    <a:pt x="661" y="321"/>
                    <a:pt x="678" y="321"/>
                  </a:cubicBezTo>
                  <a:cubicBezTo>
                    <a:pt x="698" y="321"/>
                    <a:pt x="714" y="337"/>
                    <a:pt x="714" y="357"/>
                  </a:cubicBezTo>
                  <a:cubicBezTo>
                    <a:pt x="714" y="359"/>
                    <a:pt x="714" y="361"/>
                    <a:pt x="714" y="363"/>
                  </a:cubicBezTo>
                  <a:cubicBezTo>
                    <a:pt x="714" y="361"/>
                    <a:pt x="714" y="359"/>
                    <a:pt x="714" y="357"/>
                  </a:cubicBezTo>
                  <a:cubicBezTo>
                    <a:pt x="714" y="308"/>
                    <a:pt x="704" y="261"/>
                    <a:pt x="686" y="218"/>
                  </a:cubicBezTo>
                  <a:cubicBezTo>
                    <a:pt x="659" y="154"/>
                    <a:pt x="614" y="100"/>
                    <a:pt x="557" y="61"/>
                  </a:cubicBezTo>
                  <a:cubicBezTo>
                    <a:pt x="500" y="23"/>
                    <a:pt x="431" y="0"/>
                    <a:pt x="357" y="0"/>
                  </a:cubicBezTo>
                </a:path>
              </a:pathLst>
            </a:custGeom>
            <a:solidFill>
              <a:schemeClr val="accent3"/>
            </a:solidFill>
            <a:ln w="9525">
              <a:solidFill>
                <a:schemeClr val="accent3"/>
              </a:solidFill>
              <a:rou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12"/>
            <p:cNvSpPr/>
            <p:nvPr/>
          </p:nvSpPr>
          <p:spPr bwMode="auto">
            <a:xfrm>
              <a:off x="5254626" y="2359025"/>
              <a:ext cx="171450" cy="176213"/>
            </a:xfrm>
            <a:custGeom>
              <a:gdLst>
                <a:gd name="T0" fmla="*/ 35 w 70"/>
                <a:gd name="T1" fmla="*/ 0 h 72"/>
                <a:gd name="T2" fmla="*/ 0 w 70"/>
                <a:gd name="T3" fmla="*/ 36 h 72"/>
                <a:gd name="T4" fmla="*/ 0 w 70"/>
                <a:gd name="T5" fmla="*/ 36 h 72"/>
                <a:gd name="T6" fmla="*/ 35 w 70"/>
                <a:gd name="T7" fmla="*/ 72 h 72"/>
                <a:gd name="T8" fmla="*/ 70 w 70"/>
                <a:gd name="T9" fmla="*/ 37 h 72"/>
                <a:gd name="T10" fmla="*/ 70 w 70"/>
                <a:gd name="T11" fmla="*/ 36 h 72"/>
                <a:gd name="T12" fmla="*/ 35 w 70"/>
                <a:gd name="T13" fmla="*/ 0 h 72"/>
              </a:gdLst>
              <a:cxnLst>
                <a:cxn ang="0">
                  <a:pos x="T0" y="T1"/>
                </a:cxn>
                <a:cxn ang="0">
                  <a:pos x="T2" y="T3"/>
                </a:cxn>
                <a:cxn ang="0">
                  <a:pos x="T4" y="T5"/>
                </a:cxn>
                <a:cxn ang="0">
                  <a:pos x="T6" y="T7"/>
                </a:cxn>
                <a:cxn ang="0">
                  <a:pos x="T8" y="T9"/>
                </a:cxn>
                <a:cxn ang="0">
                  <a:pos x="T10" y="T11"/>
                </a:cxn>
                <a:cxn ang="0">
                  <a:pos x="T12" y="T13"/>
                </a:cxn>
              </a:cxnLst>
              <a:rect l="0" t="0" r="r" b="b"/>
              <a:pathLst>
                <a:path w="70" h="72">
                  <a:moveTo>
                    <a:pt x="35" y="0"/>
                  </a:moveTo>
                  <a:cubicBezTo>
                    <a:pt x="15" y="0"/>
                    <a:pt x="0" y="16"/>
                    <a:pt x="0" y="36"/>
                  </a:cubicBezTo>
                  <a:cubicBezTo>
                    <a:pt x="0" y="36"/>
                    <a:pt x="0" y="36"/>
                    <a:pt x="0" y="36"/>
                  </a:cubicBezTo>
                  <a:cubicBezTo>
                    <a:pt x="0" y="56"/>
                    <a:pt x="15" y="72"/>
                    <a:pt x="35" y="72"/>
                  </a:cubicBezTo>
                  <a:cubicBezTo>
                    <a:pt x="54" y="72"/>
                    <a:pt x="70" y="56"/>
                    <a:pt x="70" y="37"/>
                  </a:cubicBezTo>
                  <a:cubicBezTo>
                    <a:pt x="70" y="36"/>
                    <a:pt x="70" y="36"/>
                    <a:pt x="70" y="36"/>
                  </a:cubicBezTo>
                  <a:cubicBezTo>
                    <a:pt x="70" y="16"/>
                    <a:pt x="54" y="0"/>
                    <a:pt x="35" y="0"/>
                  </a:cubicBezTo>
                </a:path>
              </a:pathLst>
            </a:custGeom>
            <a:solidFill>
              <a:schemeClr val="accent5">
                <a:lumMod val="75000"/>
              </a:schemeClr>
            </a:solidFill>
            <a:ln>
              <a:solidFill>
                <a:schemeClr val="accent5">
                  <a:lumMod val="75000"/>
                </a:schemeClr>
              </a:solidFill>
            </a:ln>
          </p:spPr>
          <p:txBody>
            <a:bodyPr vert="horz" wrap="square" lIns="121920" tIns="60960" rIns="121920" bIns="60960" numCol="1" anchor="t" anchorCtr="0" compatLnSpc="1">
              <a:prstTxWarp prst="textNoShape">
                <a:avLst/>
              </a:prstTxWarp>
            </a:bodyPr>
            <a:lstStyle/>
            <a:p>
              <a:endParaRPr lang="en-US" sz="2400"/>
            </a:p>
          </p:txBody>
        </p:sp>
        <p:sp>
          <p:nvSpPr>
            <p:cNvPr id="143" name="Freeform 13"/>
            <p:cNvSpPr/>
            <p:nvPr/>
          </p:nvSpPr>
          <p:spPr bwMode="auto">
            <a:xfrm>
              <a:off x="6826251" y="2359025"/>
              <a:ext cx="173038" cy="176213"/>
            </a:xfrm>
            <a:custGeom>
              <a:gdLst>
                <a:gd name="T0" fmla="*/ 35 w 71"/>
                <a:gd name="T1" fmla="*/ 0 h 72"/>
                <a:gd name="T2" fmla="*/ 0 w 71"/>
                <a:gd name="T3" fmla="*/ 30 h 72"/>
                <a:gd name="T4" fmla="*/ 1 w 71"/>
                <a:gd name="T5" fmla="*/ 36 h 72"/>
                <a:gd name="T6" fmla="*/ 36 w 71"/>
                <a:gd name="T7" fmla="*/ 72 h 72"/>
                <a:gd name="T8" fmla="*/ 71 w 71"/>
                <a:gd name="T9" fmla="*/ 42 h 72"/>
                <a:gd name="T10" fmla="*/ 71 w 71"/>
                <a:gd name="T11" fmla="*/ 36 h 72"/>
                <a:gd name="T12" fmla="*/ 35 w 71"/>
                <a:gd name="T13" fmla="*/ 0 h 72"/>
              </a:gdLst>
              <a:cxnLst>
                <a:cxn ang="0">
                  <a:pos x="T0" y="T1"/>
                </a:cxn>
                <a:cxn ang="0">
                  <a:pos x="T2" y="T3"/>
                </a:cxn>
                <a:cxn ang="0">
                  <a:pos x="T4" y="T5"/>
                </a:cxn>
                <a:cxn ang="0">
                  <a:pos x="T6" y="T7"/>
                </a:cxn>
                <a:cxn ang="0">
                  <a:pos x="T8" y="T9"/>
                </a:cxn>
                <a:cxn ang="0">
                  <a:pos x="T10" y="T11"/>
                </a:cxn>
                <a:cxn ang="0">
                  <a:pos x="T12" y="T13"/>
                </a:cxn>
              </a:cxnLst>
              <a:rect l="0" t="0" r="r" b="b"/>
              <a:pathLst>
                <a:path w="71" h="72">
                  <a:moveTo>
                    <a:pt x="35" y="0"/>
                  </a:moveTo>
                  <a:cubicBezTo>
                    <a:pt x="18" y="0"/>
                    <a:pt x="3" y="13"/>
                    <a:pt x="0" y="30"/>
                  </a:cubicBezTo>
                  <a:cubicBezTo>
                    <a:pt x="0" y="32"/>
                    <a:pt x="1" y="34"/>
                    <a:pt x="1" y="36"/>
                  </a:cubicBezTo>
                  <a:cubicBezTo>
                    <a:pt x="1" y="56"/>
                    <a:pt x="16" y="72"/>
                    <a:pt x="36" y="72"/>
                  </a:cubicBezTo>
                  <a:cubicBezTo>
                    <a:pt x="53" y="72"/>
                    <a:pt x="68" y="59"/>
                    <a:pt x="71" y="42"/>
                  </a:cubicBezTo>
                  <a:cubicBezTo>
                    <a:pt x="71" y="40"/>
                    <a:pt x="71" y="38"/>
                    <a:pt x="71" y="36"/>
                  </a:cubicBezTo>
                  <a:cubicBezTo>
                    <a:pt x="71" y="16"/>
                    <a:pt x="55" y="0"/>
                    <a:pt x="35" y="0"/>
                  </a:cubicBezTo>
                </a:path>
              </a:pathLst>
            </a:custGeom>
            <a:solidFill>
              <a:srgbClr val="C50401"/>
            </a:solidFill>
            <a:ln>
              <a:solidFill>
                <a:srgbClr val="C50401"/>
              </a:solidFill>
            </a:ln>
          </p:spPr>
          <p:txBody>
            <a:bodyPr vert="horz" wrap="square" lIns="121920" tIns="60960" rIns="121920" bIns="60960" numCol="1" anchor="t" anchorCtr="0" compatLnSpc="1">
              <a:prstTxWarp prst="textNoShape">
                <a:avLst/>
              </a:prstTxWarp>
            </a:bodyPr>
            <a:lstStyle/>
            <a:p>
              <a:endParaRPr lang="en-US" sz="2400"/>
            </a:p>
          </p:txBody>
        </p:sp>
      </p:grpSp>
      <p:grpSp>
        <p:nvGrpSpPr>
          <p:cNvPr id="145" name="Group 144"/>
          <p:cNvGrpSpPr/>
          <p:nvPr/>
        </p:nvGrpSpPr>
        <p:grpSpPr>
          <a:xfrm>
            <a:off x="859209" y="1497930"/>
            <a:ext cx="1909201" cy="1540574"/>
            <a:chOff x="3971939" y="918301"/>
            <a:chExt cx="2098460" cy="1155430"/>
          </a:xfrm>
        </p:grpSpPr>
        <p:sp>
          <p:nvSpPr>
            <p:cNvPr id="146" name="TextBox 145"/>
            <p:cNvSpPr txBox="1"/>
            <p:nvPr/>
          </p:nvSpPr>
          <p:spPr>
            <a:xfrm>
              <a:off x="3971940" y="918301"/>
              <a:ext cx="2098459" cy="253916"/>
            </a:xfrm>
            <a:prstGeom prst="rect">
              <a:avLst/>
            </a:prstGeom>
            <a:noFill/>
          </p:spPr>
          <p:txBody>
            <a:bodyPr wrap="square" rtlCol="0">
              <a:spAutoFit/>
            </a:bodyPr>
            <a:lstStyle/>
            <a:p>
              <a:r>
                <a:rPr lang="en-US" sz="1600">
                  <a:solidFill>
                    <a:schemeClr val="accent1"/>
                  </a:solidFill>
                  <a:latin typeface="CiscoSansTT" panose="020b0503020201020303" pitchFamily="34" charset="0"/>
                </a:rPr>
                <a:t>ACO Reshuffle</a:t>
              </a:r>
            </a:p>
          </p:txBody>
        </p:sp>
        <p:sp>
          <p:nvSpPr>
            <p:cNvPr id="147" name="TextBox 146"/>
            <p:cNvSpPr txBox="1"/>
            <p:nvPr/>
          </p:nvSpPr>
          <p:spPr>
            <a:xfrm>
              <a:off x="3971939" y="1273705"/>
              <a:ext cx="2098460" cy="800026"/>
            </a:xfrm>
            <a:prstGeom prst="rect">
              <a:avLst/>
            </a:prstGeom>
            <a:noFill/>
          </p:spPr>
          <p:txBody>
            <a:bodyPr wrap="square" tIns="121920" bIns="121920" rtlCol="0">
              <a:spAutoFit/>
            </a:bodyPr>
            <a:lstStyle/>
            <a:p>
              <a:r>
                <a:rPr lang="en-US" sz="1333">
                  <a:latin typeface="CiscoSansTT" panose="020b0503020201020303" pitchFamily="34" charset="0"/>
                </a:rPr>
                <a:t>Not all ACO’s are successful, and not all ACO’s members are aligned by objective</a:t>
              </a:r>
            </a:p>
          </p:txBody>
        </p:sp>
      </p:grpSp>
      <p:grpSp>
        <p:nvGrpSpPr>
          <p:cNvPr id="148" name="Group 147"/>
          <p:cNvGrpSpPr/>
          <p:nvPr/>
        </p:nvGrpSpPr>
        <p:grpSpPr>
          <a:xfrm>
            <a:off x="5121821" y="1497930"/>
            <a:ext cx="2202805" cy="1950815"/>
            <a:chOff x="3971939" y="918301"/>
            <a:chExt cx="2421169" cy="1463111"/>
          </a:xfrm>
        </p:grpSpPr>
        <p:sp>
          <p:nvSpPr>
            <p:cNvPr id="149" name="TextBox 148"/>
            <p:cNvSpPr txBox="1"/>
            <p:nvPr/>
          </p:nvSpPr>
          <p:spPr>
            <a:xfrm>
              <a:off x="3971939" y="918301"/>
              <a:ext cx="2421169" cy="253915"/>
            </a:xfrm>
            <a:prstGeom prst="rect">
              <a:avLst/>
            </a:prstGeom>
            <a:noFill/>
          </p:spPr>
          <p:txBody>
            <a:bodyPr wrap="square" rtlCol="0">
              <a:spAutoFit/>
            </a:bodyPr>
            <a:lstStyle/>
            <a:p>
              <a:r>
                <a:rPr lang="en-US" sz="1600">
                  <a:solidFill>
                    <a:schemeClr val="accent2"/>
                  </a:solidFill>
                  <a:latin typeface="CiscoSansTT" panose="020b0503020201020303" pitchFamily="34" charset="0"/>
                </a:rPr>
                <a:t>Fully Managed Decline</a:t>
              </a:r>
            </a:p>
          </p:txBody>
        </p:sp>
        <p:sp>
          <p:nvSpPr>
            <p:cNvPr id="150" name="TextBox 149"/>
            <p:cNvSpPr txBox="1"/>
            <p:nvPr/>
          </p:nvSpPr>
          <p:spPr>
            <a:xfrm>
              <a:off x="3971939" y="1273705"/>
              <a:ext cx="2098460" cy="1107707"/>
            </a:xfrm>
            <a:prstGeom prst="rect">
              <a:avLst/>
            </a:prstGeom>
            <a:noFill/>
          </p:spPr>
          <p:txBody>
            <a:bodyPr wrap="square" tIns="121920" bIns="121920" rtlCol="0">
              <a:spAutoFit/>
            </a:bodyPr>
            <a:lstStyle/>
            <a:p>
              <a:r>
                <a:rPr lang="en-US" sz="1333">
                  <a:latin typeface="CiscoSansTT" panose="020b0503020201020303" pitchFamily="34" charset="0"/>
                </a:rPr>
                <a:t>Providers have expanded internal knowledge and operations and prefer to partner for short term services engagements to learn from.</a:t>
              </a:r>
            </a:p>
          </p:txBody>
        </p:sp>
      </p:grpSp>
      <p:grpSp>
        <p:nvGrpSpPr>
          <p:cNvPr id="151" name="Group 150"/>
          <p:cNvGrpSpPr/>
          <p:nvPr/>
        </p:nvGrpSpPr>
        <p:grpSpPr>
          <a:xfrm>
            <a:off x="9320269" y="1497930"/>
            <a:ext cx="1909201" cy="1950815"/>
            <a:chOff x="3971939" y="918301"/>
            <a:chExt cx="2098460" cy="1463111"/>
          </a:xfrm>
        </p:grpSpPr>
        <p:sp>
          <p:nvSpPr>
            <p:cNvPr id="152" name="TextBox 151"/>
            <p:cNvSpPr txBox="1"/>
            <p:nvPr/>
          </p:nvSpPr>
          <p:spPr>
            <a:xfrm>
              <a:off x="3971940" y="918301"/>
              <a:ext cx="2098459" cy="438581"/>
            </a:xfrm>
            <a:prstGeom prst="rect">
              <a:avLst/>
            </a:prstGeom>
            <a:noFill/>
          </p:spPr>
          <p:txBody>
            <a:bodyPr wrap="square" rtlCol="0">
              <a:spAutoFit/>
            </a:bodyPr>
            <a:lstStyle/>
            <a:p>
              <a:r>
                <a:rPr lang="en-US" sz="1600">
                  <a:solidFill>
                    <a:schemeClr val="accent6"/>
                  </a:solidFill>
                  <a:latin typeface="CiscoSansTT" panose="020b0503020201020303" pitchFamily="34" charset="0"/>
                </a:rPr>
                <a:t>Payers Push Downside Risk</a:t>
              </a:r>
            </a:p>
          </p:txBody>
        </p:sp>
        <p:sp>
          <p:nvSpPr>
            <p:cNvPr id="153" name="TextBox 152"/>
            <p:cNvSpPr txBox="1"/>
            <p:nvPr/>
          </p:nvSpPr>
          <p:spPr>
            <a:xfrm>
              <a:off x="3971939" y="1273705"/>
              <a:ext cx="2098460" cy="1107707"/>
            </a:xfrm>
            <a:prstGeom prst="rect">
              <a:avLst/>
            </a:prstGeom>
            <a:noFill/>
          </p:spPr>
          <p:txBody>
            <a:bodyPr wrap="square" tIns="121920" bIns="121920" rtlCol="0">
              <a:spAutoFit/>
            </a:bodyPr>
            <a:lstStyle/>
            <a:p>
              <a:r>
                <a:rPr lang="en-US" sz="1333">
                  <a:latin typeface="CiscoSansTT" panose="020b0503020201020303" pitchFamily="34" charset="0"/>
                </a:rPr>
                <a:t>Commercial payers and CMS aren’t backing down from Risk. Starting to lead with more and more downside risk options. </a:t>
              </a:r>
            </a:p>
          </p:txBody>
        </p:sp>
      </p:grpSp>
      <p:grpSp>
        <p:nvGrpSpPr>
          <p:cNvPr id="154" name="Group 153"/>
          <p:cNvGrpSpPr/>
          <p:nvPr/>
        </p:nvGrpSpPr>
        <p:grpSpPr>
          <a:xfrm>
            <a:off x="3003650" y="4018394"/>
            <a:ext cx="1909201" cy="1950815"/>
            <a:chOff x="3971939" y="918301"/>
            <a:chExt cx="2098460" cy="1463111"/>
          </a:xfrm>
        </p:grpSpPr>
        <p:sp>
          <p:nvSpPr>
            <p:cNvPr id="155" name="TextBox 154"/>
            <p:cNvSpPr txBox="1"/>
            <p:nvPr/>
          </p:nvSpPr>
          <p:spPr>
            <a:xfrm>
              <a:off x="3971940" y="918301"/>
              <a:ext cx="2098459" cy="253916"/>
            </a:xfrm>
            <a:prstGeom prst="rect">
              <a:avLst/>
            </a:prstGeom>
            <a:noFill/>
          </p:spPr>
          <p:txBody>
            <a:bodyPr wrap="square" rtlCol="0">
              <a:spAutoFit/>
            </a:bodyPr>
            <a:lstStyle/>
            <a:p>
              <a:r>
                <a:rPr lang="en-US" sz="1600">
                  <a:solidFill>
                    <a:schemeClr val="accent3"/>
                  </a:solidFill>
                  <a:latin typeface="CiscoSansTT" panose="020b0503020201020303" pitchFamily="34" charset="0"/>
                </a:rPr>
                <a:t>SDOH Summit</a:t>
              </a:r>
            </a:p>
          </p:txBody>
        </p:sp>
        <p:sp>
          <p:nvSpPr>
            <p:cNvPr id="156" name="TextBox 155"/>
            <p:cNvSpPr txBox="1"/>
            <p:nvPr/>
          </p:nvSpPr>
          <p:spPr>
            <a:xfrm>
              <a:off x="3971939" y="1273705"/>
              <a:ext cx="2098460" cy="1107707"/>
            </a:xfrm>
            <a:prstGeom prst="rect">
              <a:avLst/>
            </a:prstGeom>
            <a:noFill/>
          </p:spPr>
          <p:txBody>
            <a:bodyPr wrap="square" tIns="121920" bIns="121920" rtlCol="0">
              <a:spAutoFit/>
            </a:bodyPr>
            <a:lstStyle/>
            <a:p>
              <a:r>
                <a:rPr lang="en-US" sz="1333">
                  <a:latin typeface="CiscoSansTT" panose="020b0503020201020303" pitchFamily="34" charset="0"/>
                </a:rPr>
                <a:t>March of 2023 KLAS will bring together vendors and providers to build a framework around financially sustainable SDOH programs </a:t>
              </a:r>
            </a:p>
          </p:txBody>
        </p:sp>
      </p:grpSp>
      <p:grpSp>
        <p:nvGrpSpPr>
          <p:cNvPr id="157" name="Group 156"/>
          <p:cNvGrpSpPr/>
          <p:nvPr/>
        </p:nvGrpSpPr>
        <p:grpSpPr>
          <a:xfrm>
            <a:off x="7211262" y="4018394"/>
            <a:ext cx="1909201" cy="2155936"/>
            <a:chOff x="3971939" y="918301"/>
            <a:chExt cx="2098460" cy="1616952"/>
          </a:xfrm>
        </p:grpSpPr>
        <p:sp>
          <p:nvSpPr>
            <p:cNvPr id="158" name="TextBox 157"/>
            <p:cNvSpPr txBox="1"/>
            <p:nvPr/>
          </p:nvSpPr>
          <p:spPr>
            <a:xfrm>
              <a:off x="3971940" y="918301"/>
              <a:ext cx="2098459" cy="438581"/>
            </a:xfrm>
            <a:prstGeom prst="rect">
              <a:avLst/>
            </a:prstGeom>
            <a:noFill/>
          </p:spPr>
          <p:txBody>
            <a:bodyPr wrap="square" rtlCol="0">
              <a:spAutoFit/>
            </a:bodyPr>
            <a:lstStyle/>
            <a:p>
              <a:r>
                <a:rPr lang="en-US" sz="1600">
                  <a:solidFill>
                    <a:schemeClr val="accent5"/>
                  </a:solidFill>
                  <a:latin typeface="CiscoSansTT" panose="020b0503020201020303" pitchFamily="34" charset="0"/>
                </a:rPr>
                <a:t>Hybrid Models Don’t Work</a:t>
              </a:r>
            </a:p>
          </p:txBody>
        </p:sp>
        <p:sp>
          <p:nvSpPr>
            <p:cNvPr id="159" name="TextBox 158"/>
            <p:cNvSpPr txBox="1"/>
            <p:nvPr/>
          </p:nvSpPr>
          <p:spPr>
            <a:xfrm>
              <a:off x="3971939" y="1273705"/>
              <a:ext cx="2098460" cy="1261548"/>
            </a:xfrm>
            <a:prstGeom prst="rect">
              <a:avLst/>
            </a:prstGeom>
            <a:noFill/>
          </p:spPr>
          <p:txBody>
            <a:bodyPr wrap="square" tIns="121920" bIns="121920" rtlCol="0">
              <a:spAutoFit/>
            </a:bodyPr>
            <a:lstStyle/>
            <a:p>
              <a:r>
                <a:rPr lang="en-US" sz="1333">
                  <a:latin typeface="CiscoSansTT" panose="020b0503020201020303" pitchFamily="34" charset="0"/>
                </a:rPr>
                <a:t>Health systems struggle to create processes and clinical workflows that support both service models. Leading orgs set up shadow organizations to fully embrace risk. </a:t>
              </a:r>
            </a:p>
          </p:txBody>
        </p:sp>
      </p:grpSp>
    </p:spTree>
    <p:extLst>
      <p:ext uri="{BB962C8B-B14F-4D97-AF65-F5344CB8AC3E}">
        <p14:creationId xmlns:p14="http://schemas.microsoft.com/office/powerpoint/2010/main" val="37624590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500"/>
                                        <p:tgtEl>
                                          <p:spTgt spid="145"/>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500"/>
                                        <p:tgtEl>
                                          <p:spTgt spid="154"/>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8"/>
                                        </p:tgtEl>
                                        <p:attrNameLst>
                                          <p:attrName>style.visibility</p:attrName>
                                        </p:attrNameLst>
                                      </p:cBhvr>
                                      <p:to>
                                        <p:strVal val="visible"/>
                                      </p:to>
                                    </p:set>
                                    <p:animEffect transition="in" filter="fade">
                                      <p:cBhvr>
                                        <p:cTn id="15" dur="500"/>
                                        <p:tgtEl>
                                          <p:spTgt spid="148"/>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7"/>
                                        </p:tgtEl>
                                        <p:attrNameLst>
                                          <p:attrName>style.visibility</p:attrName>
                                        </p:attrNameLst>
                                      </p:cBhvr>
                                      <p:to>
                                        <p:strVal val="visible"/>
                                      </p:to>
                                    </p:set>
                                    <p:animEffect transition="in" filter="fade">
                                      <p:cBhvr>
                                        <p:cTn id="19" dur="500"/>
                                        <p:tgtEl>
                                          <p:spTgt spid="157"/>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151"/>
                                        </p:tgtEl>
                                        <p:attrNameLst>
                                          <p:attrName>style.visibility</p:attrName>
                                        </p:attrNameLst>
                                      </p:cBhvr>
                                      <p:to>
                                        <p:strVal val="visible"/>
                                      </p:to>
                                    </p:set>
                                    <p:animEffect transition="in" filter="fade">
                                      <p:cBhvr>
                                        <p:cTn id="23"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Rectangle: Rounded Corners 1">
            <a:extLst>
              <a:ext uri="{FF2B5EF4-FFF2-40B4-BE49-F238E27FC236}">
                <a16:creationId xmlns:a16="http://schemas.microsoft.com/office/drawing/2014/main" id="{AD14760A-AE9E-4AFB-9386-7C590CE23C63}"/>
              </a:ext>
            </a:extLst>
          </p:cNvPr>
          <p:cNvSpPr/>
          <p:nvPr/>
        </p:nvSpPr>
        <p:spPr>
          <a:xfrm>
            <a:off x="1143388" y="2562265"/>
            <a:ext cx="4625497" cy="1158709"/>
          </a:xfrm>
          <a:prstGeom prst="roundRect">
            <a:avLst>
              <a:gd name="adj" fmla="val 850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FFBAD64-BC29-4599-8AE0-0785D16BAA48}"/>
              </a:ext>
            </a:extLst>
          </p:cNvPr>
          <p:cNvSpPr/>
          <p:nvPr/>
        </p:nvSpPr>
        <p:spPr>
          <a:xfrm>
            <a:off x="1516147" y="2413855"/>
            <a:ext cx="1016623" cy="9811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CA5721A6-35DE-499A-AA94-9F4BA5E257E3}"/>
              </a:ext>
            </a:extLst>
          </p:cNvPr>
          <p:cNvSpPr/>
          <p:nvPr/>
        </p:nvSpPr>
        <p:spPr>
          <a:xfrm>
            <a:off x="2532771" y="2417425"/>
            <a:ext cx="146838" cy="146839"/>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2CED2781-2E6B-4938-9EA3-9E1FAC168115}"/>
              </a:ext>
            </a:extLst>
          </p:cNvPr>
          <p:cNvSpPr/>
          <p:nvPr/>
        </p:nvSpPr>
        <p:spPr>
          <a:xfrm rot="16200000">
            <a:off x="1369309" y="2413856"/>
            <a:ext cx="146839" cy="146838"/>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29E0EA2B-2B17-4865-8FB8-EE242D32C0D3}"/>
              </a:ext>
            </a:extLst>
          </p:cNvPr>
          <p:cNvGrpSpPr/>
          <p:nvPr/>
        </p:nvGrpSpPr>
        <p:grpSpPr>
          <a:xfrm>
            <a:off x="2905528" y="2684085"/>
            <a:ext cx="2844291" cy="952001"/>
            <a:chOff x="7074607" y="2234676"/>
            <a:chExt cx="2844291" cy="952001"/>
          </a:xfrm>
        </p:grpSpPr>
        <p:sp>
          <p:nvSpPr>
            <p:cNvPr id="32" name="TextBox 31">
              <a:extLst>
                <a:ext uri="{FF2B5EF4-FFF2-40B4-BE49-F238E27FC236}">
                  <a16:creationId xmlns:a16="http://schemas.microsoft.com/office/drawing/2014/main" id="{CF4607AE-5A6A-4666-9ADA-FF06855C1E81}"/>
                </a:ext>
              </a:extLst>
            </p:cNvPr>
            <p:cNvSpPr txBox="1"/>
            <p:nvPr/>
          </p:nvSpPr>
          <p:spPr>
            <a:xfrm>
              <a:off x="7074607" y="2234676"/>
              <a:ext cx="2085921" cy="338554"/>
            </a:xfrm>
            <a:prstGeom prst="rect">
              <a:avLst/>
            </a:prstGeom>
            <a:noFill/>
          </p:spPr>
          <p:txBody>
            <a:bodyPr wrap="square" rtlCol="0">
              <a:spAutoFit/>
            </a:bodyPr>
            <a:lstStyle/>
            <a:p>
              <a:r>
                <a:rPr lang="en-US" sz="1600" spc="30">
                  <a:latin typeface="+mj-lt"/>
                </a:rPr>
                <a:t>Outcomes are King</a:t>
              </a:r>
            </a:p>
          </p:txBody>
        </p:sp>
        <p:sp>
          <p:nvSpPr>
            <p:cNvPr id="33" name="TextBox 32">
              <a:extLst>
                <a:ext uri="{FF2B5EF4-FFF2-40B4-BE49-F238E27FC236}">
                  <a16:creationId xmlns:a16="http://schemas.microsoft.com/office/drawing/2014/main" id="{F8FAD2AC-53D5-4998-A828-573BDA0A1FA2}"/>
                </a:ext>
              </a:extLst>
            </p:cNvPr>
            <p:cNvSpPr txBox="1"/>
            <p:nvPr/>
          </p:nvSpPr>
          <p:spPr>
            <a:xfrm>
              <a:off x="7074608" y="2540346"/>
              <a:ext cx="2844290" cy="646331"/>
            </a:xfrm>
            <a:prstGeom prst="rect">
              <a:avLst/>
            </a:prstGeom>
            <a:noFill/>
          </p:spPr>
          <p:txBody>
            <a:bodyPr wrap="square" rtlCol="0">
              <a:spAutoFit/>
            </a:bodyPr>
            <a:lstStyle/>
            <a:p>
              <a:r>
                <a:rPr lang="en-US" sz="1200">
                  <a:solidFill>
                    <a:schemeClr val="tx2"/>
                  </a:solidFill>
                </a:rPr>
                <a:t>Outcomes for PHM customers mean lower costs and better patient care. When not realized, functionality pains magnified</a:t>
              </a:r>
            </a:p>
          </p:txBody>
        </p:sp>
      </p:grpSp>
      <p:sp>
        <p:nvSpPr>
          <p:cNvPr id="42" name="Shape 2368">
            <a:extLst>
              <a:ext uri="{FF2B5EF4-FFF2-40B4-BE49-F238E27FC236}">
                <a16:creationId xmlns:a16="http://schemas.microsoft.com/office/drawing/2014/main" id="{F411EEC2-023B-4794-8CF1-FB90C2D224F1}"/>
              </a:ext>
            </a:extLst>
          </p:cNvPr>
          <p:cNvSpPr/>
          <p:nvPr/>
        </p:nvSpPr>
        <p:spPr>
          <a:xfrm>
            <a:off x="1834906" y="2663824"/>
            <a:ext cx="379101" cy="379074"/>
          </a:xfrm>
          <a:custGeom>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19049" tIns="19049" rIns="19049" bIns="19049" anchor="ctr"/>
          <a:lstStyle/>
          <a:p>
            <a:pPr marL="0" marR="0" lvl="0" indent="0" algn="ctr" defTabSz="228580" rtl="0" eaLnBrk="1" fontAlgn="auto" latinLnBrk="0" hangingPunct="0">
              <a:lnSpc>
                <a:spcPct val="100000"/>
              </a:lnSpc>
              <a:spcBef>
                <a:spcPct val="0"/>
              </a:spcBef>
              <a:spcAft>
                <a:spcPct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62"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ea typeface="Arial"/>
              <a:cs typeface="Arial"/>
              <a:sym typeface="Gill Sans"/>
            </a:endParaRPr>
          </a:p>
        </p:txBody>
      </p:sp>
      <p:sp>
        <p:nvSpPr>
          <p:cNvPr id="62" name="Rectangle: Rounded Corners 61">
            <a:extLst>
              <a:ext uri="{FF2B5EF4-FFF2-40B4-BE49-F238E27FC236}">
                <a16:creationId xmlns:a16="http://schemas.microsoft.com/office/drawing/2014/main" id="{B46832FA-D7B8-4530-B139-B4CF911EFF47}"/>
              </a:ext>
            </a:extLst>
          </p:cNvPr>
          <p:cNvSpPr/>
          <p:nvPr/>
        </p:nvSpPr>
        <p:spPr>
          <a:xfrm>
            <a:off x="1143387" y="4452930"/>
            <a:ext cx="4625497" cy="1158709"/>
          </a:xfrm>
          <a:prstGeom prst="roundRect">
            <a:avLst>
              <a:gd name="adj" fmla="val 850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3A3B9871-856C-4B72-8A61-C7D80466866F}"/>
              </a:ext>
            </a:extLst>
          </p:cNvPr>
          <p:cNvSpPr/>
          <p:nvPr/>
        </p:nvSpPr>
        <p:spPr>
          <a:xfrm>
            <a:off x="1516146" y="4304520"/>
            <a:ext cx="1016623" cy="9811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ight Triangle 67">
            <a:extLst>
              <a:ext uri="{FF2B5EF4-FFF2-40B4-BE49-F238E27FC236}">
                <a16:creationId xmlns:a16="http://schemas.microsoft.com/office/drawing/2014/main" id="{30301E5B-AD4F-45DE-9D37-9AEBD3A5B081}"/>
              </a:ext>
            </a:extLst>
          </p:cNvPr>
          <p:cNvSpPr/>
          <p:nvPr/>
        </p:nvSpPr>
        <p:spPr>
          <a:xfrm>
            <a:off x="2532770" y="4308090"/>
            <a:ext cx="146838" cy="146839"/>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ight Triangle 68">
            <a:extLst>
              <a:ext uri="{FF2B5EF4-FFF2-40B4-BE49-F238E27FC236}">
                <a16:creationId xmlns:a16="http://schemas.microsoft.com/office/drawing/2014/main" id="{CC5586B8-7C8F-4AE0-BD8B-41E79A82045B}"/>
              </a:ext>
            </a:extLst>
          </p:cNvPr>
          <p:cNvSpPr/>
          <p:nvPr/>
        </p:nvSpPr>
        <p:spPr>
          <a:xfrm rot="16200000">
            <a:off x="1369308" y="4304521"/>
            <a:ext cx="146839" cy="146838"/>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DDB13E1A-EA65-401F-8E8F-BA97DC90578E}"/>
              </a:ext>
            </a:extLst>
          </p:cNvPr>
          <p:cNvGrpSpPr/>
          <p:nvPr/>
        </p:nvGrpSpPr>
        <p:grpSpPr>
          <a:xfrm>
            <a:off x="2905528" y="4574750"/>
            <a:ext cx="2891057" cy="952001"/>
            <a:chOff x="7074608" y="2234676"/>
            <a:chExt cx="2891057" cy="952001"/>
          </a:xfrm>
        </p:grpSpPr>
        <p:sp>
          <p:nvSpPr>
            <p:cNvPr id="65" name="TextBox 64">
              <a:extLst>
                <a:ext uri="{FF2B5EF4-FFF2-40B4-BE49-F238E27FC236}">
                  <a16:creationId xmlns:a16="http://schemas.microsoft.com/office/drawing/2014/main" id="{97710737-8FBE-4637-AF86-790A702B291F}"/>
                </a:ext>
              </a:extLst>
            </p:cNvPr>
            <p:cNvSpPr txBox="1"/>
            <p:nvPr/>
          </p:nvSpPr>
          <p:spPr>
            <a:xfrm>
              <a:off x="7074608" y="2234676"/>
              <a:ext cx="2329202" cy="338554"/>
            </a:xfrm>
            <a:prstGeom prst="rect">
              <a:avLst/>
            </a:prstGeom>
            <a:noFill/>
          </p:spPr>
          <p:txBody>
            <a:bodyPr wrap="square" rtlCol="0">
              <a:spAutoFit/>
            </a:bodyPr>
            <a:lstStyle/>
            <a:p>
              <a:r>
                <a:rPr lang="en-US" sz="1600" spc="30">
                  <a:latin typeface="+mj-lt"/>
                </a:rPr>
                <a:t>Functionality Gaps</a:t>
              </a:r>
            </a:p>
          </p:txBody>
        </p:sp>
        <p:sp>
          <p:nvSpPr>
            <p:cNvPr id="66" name="TextBox 65">
              <a:extLst>
                <a:ext uri="{FF2B5EF4-FFF2-40B4-BE49-F238E27FC236}">
                  <a16:creationId xmlns:a16="http://schemas.microsoft.com/office/drawing/2014/main" id="{7ED32909-0A0C-4D4E-8E5F-A7ED88D1AF18}"/>
                </a:ext>
              </a:extLst>
            </p:cNvPr>
            <p:cNvSpPr txBox="1"/>
            <p:nvPr/>
          </p:nvSpPr>
          <p:spPr>
            <a:xfrm>
              <a:off x="7074609" y="2540346"/>
              <a:ext cx="2891056" cy="646331"/>
            </a:xfrm>
            <a:prstGeom prst="rect">
              <a:avLst/>
            </a:prstGeom>
            <a:noFill/>
          </p:spPr>
          <p:txBody>
            <a:bodyPr wrap="square" rtlCol="0">
              <a:spAutoFit/>
            </a:bodyPr>
            <a:lstStyle/>
            <a:p>
              <a:r>
                <a:rPr lang="en-US" sz="1200">
                  <a:solidFill>
                    <a:schemeClr val="tx2"/>
                  </a:solidFill>
                </a:rPr>
                <a:t>Still a belief that no one vendor can do it all. Functionality is missing and development is not strong enough</a:t>
              </a:r>
            </a:p>
          </p:txBody>
        </p:sp>
      </p:grpSp>
      <p:sp>
        <p:nvSpPr>
          <p:cNvPr id="71" name="Rectangle: Rounded Corners 70">
            <a:extLst>
              <a:ext uri="{FF2B5EF4-FFF2-40B4-BE49-F238E27FC236}">
                <a16:creationId xmlns:a16="http://schemas.microsoft.com/office/drawing/2014/main" id="{C779F109-D2BA-4831-8247-6A5C44579E08}"/>
              </a:ext>
            </a:extLst>
          </p:cNvPr>
          <p:cNvSpPr/>
          <p:nvPr/>
        </p:nvSpPr>
        <p:spPr>
          <a:xfrm>
            <a:off x="6527255" y="2562264"/>
            <a:ext cx="4625497" cy="1158709"/>
          </a:xfrm>
          <a:prstGeom prst="roundRect">
            <a:avLst>
              <a:gd name="adj" fmla="val 850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7B77C965-5710-45D5-BFAC-D41C268FBDD9}"/>
              </a:ext>
            </a:extLst>
          </p:cNvPr>
          <p:cNvSpPr/>
          <p:nvPr/>
        </p:nvSpPr>
        <p:spPr>
          <a:xfrm>
            <a:off x="6900014" y="2413854"/>
            <a:ext cx="1016623" cy="9811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ight Triangle 76">
            <a:extLst>
              <a:ext uri="{FF2B5EF4-FFF2-40B4-BE49-F238E27FC236}">
                <a16:creationId xmlns:a16="http://schemas.microsoft.com/office/drawing/2014/main" id="{3AC7493B-D488-4EAA-A733-71386CEAF58A}"/>
              </a:ext>
            </a:extLst>
          </p:cNvPr>
          <p:cNvSpPr/>
          <p:nvPr/>
        </p:nvSpPr>
        <p:spPr>
          <a:xfrm>
            <a:off x="7916638" y="2417424"/>
            <a:ext cx="146838" cy="146839"/>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ight Triangle 77">
            <a:extLst>
              <a:ext uri="{FF2B5EF4-FFF2-40B4-BE49-F238E27FC236}">
                <a16:creationId xmlns:a16="http://schemas.microsoft.com/office/drawing/2014/main" id="{24B1AAE6-3C28-4A5A-8E0F-9B43119EC160}"/>
              </a:ext>
            </a:extLst>
          </p:cNvPr>
          <p:cNvSpPr/>
          <p:nvPr/>
        </p:nvSpPr>
        <p:spPr>
          <a:xfrm rot="16200000">
            <a:off x="6753176" y="2413855"/>
            <a:ext cx="146839" cy="146838"/>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152D301D-D3CA-4442-B121-14D0A733E148}"/>
              </a:ext>
            </a:extLst>
          </p:cNvPr>
          <p:cNvGrpSpPr/>
          <p:nvPr/>
        </p:nvGrpSpPr>
        <p:grpSpPr>
          <a:xfrm>
            <a:off x="8289395" y="2684084"/>
            <a:ext cx="2749343" cy="952001"/>
            <a:chOff x="7074607" y="2234676"/>
            <a:chExt cx="2749343" cy="952001"/>
          </a:xfrm>
        </p:grpSpPr>
        <p:sp>
          <p:nvSpPr>
            <p:cNvPr id="74" name="TextBox 73">
              <a:extLst>
                <a:ext uri="{FF2B5EF4-FFF2-40B4-BE49-F238E27FC236}">
                  <a16:creationId xmlns:a16="http://schemas.microsoft.com/office/drawing/2014/main" id="{9D034721-D324-46FB-BE4F-1FAC2888D9D0}"/>
                </a:ext>
              </a:extLst>
            </p:cNvPr>
            <p:cNvSpPr txBox="1"/>
            <p:nvPr/>
          </p:nvSpPr>
          <p:spPr>
            <a:xfrm>
              <a:off x="7074607" y="2234676"/>
              <a:ext cx="2386457" cy="338554"/>
            </a:xfrm>
            <a:prstGeom prst="rect">
              <a:avLst/>
            </a:prstGeom>
            <a:noFill/>
          </p:spPr>
          <p:txBody>
            <a:bodyPr wrap="square" rtlCol="0">
              <a:spAutoFit/>
            </a:bodyPr>
            <a:lstStyle/>
            <a:p>
              <a:r>
                <a:rPr lang="en-US" sz="1600" spc="30">
                  <a:latin typeface="+mj-lt"/>
                </a:rPr>
                <a:t>Expectation Management</a:t>
              </a:r>
            </a:p>
          </p:txBody>
        </p:sp>
        <p:sp>
          <p:nvSpPr>
            <p:cNvPr id="75" name="TextBox 74">
              <a:extLst>
                <a:ext uri="{FF2B5EF4-FFF2-40B4-BE49-F238E27FC236}">
                  <a16:creationId xmlns:a16="http://schemas.microsoft.com/office/drawing/2014/main" id="{FC5B25EC-8A9D-4BF5-891F-CDEDC90CEDB3}"/>
                </a:ext>
              </a:extLst>
            </p:cNvPr>
            <p:cNvSpPr txBox="1"/>
            <p:nvPr/>
          </p:nvSpPr>
          <p:spPr>
            <a:xfrm>
              <a:off x="7074608" y="2540346"/>
              <a:ext cx="2749342" cy="646331"/>
            </a:xfrm>
            <a:prstGeom prst="rect">
              <a:avLst/>
            </a:prstGeom>
            <a:noFill/>
          </p:spPr>
          <p:txBody>
            <a:bodyPr wrap="none" rtlCol="0">
              <a:spAutoFit/>
            </a:bodyPr>
            <a:lstStyle/>
            <a:p>
              <a:r>
                <a:rPr lang="en-US" sz="1200">
                  <a:solidFill>
                    <a:schemeClr val="tx2"/>
                  </a:solidFill>
                </a:rPr>
                <a:t>As this segment continues to mature, </a:t>
              </a:r>
            </a:p>
            <a:p>
              <a:r>
                <a:rPr lang="en-US" sz="1200">
                  <a:solidFill>
                    <a:schemeClr val="tx2"/>
                  </a:solidFill>
                </a:rPr>
                <a:t>customer have greater expectations that </a:t>
              </a:r>
            </a:p>
            <a:p>
              <a:r>
                <a:rPr lang="en-US" sz="1200">
                  <a:solidFill>
                    <a:schemeClr val="tx2"/>
                  </a:solidFill>
                </a:rPr>
                <a:t>aren’t being managed</a:t>
              </a:r>
            </a:p>
          </p:txBody>
        </p:sp>
      </p:grpSp>
      <p:sp>
        <p:nvSpPr>
          <p:cNvPr id="80" name="Rectangle: Rounded Corners 79">
            <a:extLst>
              <a:ext uri="{FF2B5EF4-FFF2-40B4-BE49-F238E27FC236}">
                <a16:creationId xmlns:a16="http://schemas.microsoft.com/office/drawing/2014/main" id="{87D84710-D343-4A68-9EC5-F76F59CF84E2}"/>
              </a:ext>
            </a:extLst>
          </p:cNvPr>
          <p:cNvSpPr/>
          <p:nvPr/>
        </p:nvSpPr>
        <p:spPr>
          <a:xfrm>
            <a:off x="6527254" y="4452929"/>
            <a:ext cx="4625497" cy="1158709"/>
          </a:xfrm>
          <a:prstGeom prst="roundRect">
            <a:avLst>
              <a:gd name="adj" fmla="val 850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55FBBF9E-25B1-46D9-B254-6A2E76393C0E}"/>
              </a:ext>
            </a:extLst>
          </p:cNvPr>
          <p:cNvSpPr/>
          <p:nvPr/>
        </p:nvSpPr>
        <p:spPr>
          <a:xfrm>
            <a:off x="6900013" y="4304519"/>
            <a:ext cx="1016623" cy="9811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AC23DFBC-01E2-4D89-B496-D63E83246CFF}"/>
              </a:ext>
            </a:extLst>
          </p:cNvPr>
          <p:cNvSpPr/>
          <p:nvPr/>
        </p:nvSpPr>
        <p:spPr>
          <a:xfrm>
            <a:off x="7916637" y="4308089"/>
            <a:ext cx="146838" cy="146839"/>
          </a:xfrm>
          <a:prstGeom prst="r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ight Triangle 86">
            <a:extLst>
              <a:ext uri="{FF2B5EF4-FFF2-40B4-BE49-F238E27FC236}">
                <a16:creationId xmlns:a16="http://schemas.microsoft.com/office/drawing/2014/main" id="{EDB29BE1-20FD-4D17-BABA-BA1477435CFA}"/>
              </a:ext>
            </a:extLst>
          </p:cNvPr>
          <p:cNvSpPr/>
          <p:nvPr/>
        </p:nvSpPr>
        <p:spPr>
          <a:xfrm rot="16200000">
            <a:off x="6753175" y="4304520"/>
            <a:ext cx="146839" cy="146838"/>
          </a:xfrm>
          <a:prstGeom prst="r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33D7266C-2849-40A0-BC8F-C1893DC71116}"/>
              </a:ext>
            </a:extLst>
          </p:cNvPr>
          <p:cNvGrpSpPr/>
          <p:nvPr/>
        </p:nvGrpSpPr>
        <p:grpSpPr>
          <a:xfrm>
            <a:off x="8289395" y="4574749"/>
            <a:ext cx="2776722" cy="767335"/>
            <a:chOff x="7074608" y="2234676"/>
            <a:chExt cx="2776722" cy="767335"/>
          </a:xfrm>
        </p:grpSpPr>
        <p:sp>
          <p:nvSpPr>
            <p:cNvPr id="83" name="TextBox 82">
              <a:extLst>
                <a:ext uri="{FF2B5EF4-FFF2-40B4-BE49-F238E27FC236}">
                  <a16:creationId xmlns:a16="http://schemas.microsoft.com/office/drawing/2014/main" id="{1AB01197-8441-44AC-8568-2E4CC644DD62}"/>
                </a:ext>
              </a:extLst>
            </p:cNvPr>
            <p:cNvSpPr txBox="1"/>
            <p:nvPr/>
          </p:nvSpPr>
          <p:spPr>
            <a:xfrm>
              <a:off x="7074608" y="2234676"/>
              <a:ext cx="1711366" cy="338554"/>
            </a:xfrm>
            <a:prstGeom prst="rect">
              <a:avLst/>
            </a:prstGeom>
            <a:noFill/>
          </p:spPr>
          <p:txBody>
            <a:bodyPr wrap="square" rtlCol="0">
              <a:spAutoFit/>
            </a:bodyPr>
            <a:lstStyle/>
            <a:p>
              <a:r>
                <a:rPr lang="en-US" sz="1600" spc="30">
                  <a:latin typeface="+mj-lt"/>
                </a:rPr>
                <a:t>Service Needs</a:t>
              </a:r>
            </a:p>
          </p:txBody>
        </p:sp>
        <p:sp>
          <p:nvSpPr>
            <p:cNvPr id="84" name="TextBox 83">
              <a:extLst>
                <a:ext uri="{FF2B5EF4-FFF2-40B4-BE49-F238E27FC236}">
                  <a16:creationId xmlns:a16="http://schemas.microsoft.com/office/drawing/2014/main" id="{647F4146-6814-4034-BFE7-7091BC0A3487}"/>
                </a:ext>
              </a:extLst>
            </p:cNvPr>
            <p:cNvSpPr txBox="1"/>
            <p:nvPr/>
          </p:nvSpPr>
          <p:spPr>
            <a:xfrm>
              <a:off x="7074608" y="2540346"/>
              <a:ext cx="2776722" cy="461665"/>
            </a:xfrm>
            <a:prstGeom prst="rect">
              <a:avLst/>
            </a:prstGeom>
            <a:noFill/>
          </p:spPr>
          <p:txBody>
            <a:bodyPr wrap="none" rtlCol="0">
              <a:spAutoFit/>
            </a:bodyPr>
            <a:lstStyle/>
            <a:p>
              <a:r>
                <a:rPr lang="en-US" sz="1200">
                  <a:solidFill>
                    <a:schemeClr val="tx2"/>
                  </a:solidFill>
                </a:rPr>
                <a:t>Customers rely on their PHM vendors for</a:t>
              </a:r>
            </a:p>
            <a:p>
              <a:r>
                <a:rPr lang="en-US" sz="1200">
                  <a:solidFill>
                    <a:schemeClr val="tx2"/>
                  </a:solidFill>
                </a:rPr>
                <a:t>strategic guidance and industry expertise </a:t>
              </a:r>
            </a:p>
          </p:txBody>
        </p:sp>
      </p:grpSp>
      <p:sp>
        <p:nvSpPr>
          <p:cNvPr id="35" name="Shape 2369">
            <a:extLst>
              <a:ext uri="{FF2B5EF4-FFF2-40B4-BE49-F238E27FC236}">
                <a16:creationId xmlns:a16="http://schemas.microsoft.com/office/drawing/2014/main" id="{66CDEE52-9F85-4BA2-A706-A2307FC4AE7E}"/>
              </a:ext>
            </a:extLst>
          </p:cNvPr>
          <p:cNvSpPr/>
          <p:nvPr/>
        </p:nvSpPr>
        <p:spPr>
          <a:xfrm>
            <a:off x="7218773" y="4608249"/>
            <a:ext cx="379101" cy="379074"/>
          </a:xfrm>
          <a:custGeom>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bg1"/>
          </a:solidFill>
          <a:ln w="12700">
            <a:miter lim="400000"/>
          </a:ln>
        </p:spPr>
        <p:txBody>
          <a:bodyPr lIns="19049" tIns="19049" rIns="19049" bIns="19049" anchor="ctr"/>
          <a:lstStyle/>
          <a:p>
            <a:pPr marL="0" marR="0" lvl="0" indent="0" algn="ctr" defTabSz="228580" rtl="0" eaLnBrk="1" fontAlgn="auto" latinLnBrk="0" hangingPunct="0">
              <a:lnSpc>
                <a:spcPct val="100000"/>
              </a:lnSpc>
              <a:spcBef>
                <a:spcPct val="0"/>
              </a:spcBef>
              <a:spcAft>
                <a:spcPct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62"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ea typeface="Arial"/>
              <a:cs typeface="Arial"/>
              <a:sym typeface="Gill Sans"/>
            </a:endParaRPr>
          </a:p>
        </p:txBody>
      </p:sp>
      <p:sp>
        <p:nvSpPr>
          <p:cNvPr id="49" name="Shape 2430">
            <a:extLst>
              <a:ext uri="{FF2B5EF4-FFF2-40B4-BE49-F238E27FC236}">
                <a16:creationId xmlns:a16="http://schemas.microsoft.com/office/drawing/2014/main" id="{B7961094-A0EC-4DAF-AE5C-937BDF80FBF1}"/>
              </a:ext>
            </a:extLst>
          </p:cNvPr>
          <p:cNvSpPr/>
          <p:nvPr/>
        </p:nvSpPr>
        <p:spPr>
          <a:xfrm>
            <a:off x="7218773" y="2663824"/>
            <a:ext cx="379101" cy="379074"/>
          </a:xfrm>
          <a:custGeom>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9049" tIns="19049" rIns="19049" bIns="19049" anchor="ctr"/>
          <a:lstStyle/>
          <a:p>
            <a:pPr marL="0" marR="0" lvl="0" indent="0" algn="ctr" defTabSz="228580" rtl="0" eaLnBrk="1" fontAlgn="auto" latinLnBrk="0" hangingPunct="0">
              <a:lnSpc>
                <a:spcPct val="100000"/>
              </a:lnSpc>
              <a:spcBef>
                <a:spcPct val="0"/>
              </a:spcBef>
              <a:spcAft>
                <a:spcPct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62"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ea typeface="Arial"/>
              <a:cs typeface="Arial"/>
              <a:sym typeface="Gill Sans"/>
            </a:endParaRPr>
          </a:p>
        </p:txBody>
      </p:sp>
      <p:sp>
        <p:nvSpPr>
          <p:cNvPr id="56" name="Shape 2434">
            <a:extLst>
              <a:ext uri="{FF2B5EF4-FFF2-40B4-BE49-F238E27FC236}">
                <a16:creationId xmlns:a16="http://schemas.microsoft.com/office/drawing/2014/main" id="{DC91E40A-BF56-46AC-B87F-260C9C064088}"/>
              </a:ext>
            </a:extLst>
          </p:cNvPr>
          <p:cNvSpPr/>
          <p:nvPr/>
        </p:nvSpPr>
        <p:spPr>
          <a:xfrm>
            <a:off x="1834905" y="4608249"/>
            <a:ext cx="379101" cy="379074"/>
          </a:xfrm>
          <a:custGeom>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chemeClr val="bg1"/>
          </a:solidFill>
          <a:ln w="12700">
            <a:miter lim="400000"/>
          </a:ln>
        </p:spPr>
        <p:txBody>
          <a:bodyPr lIns="19049" tIns="19049" rIns="19049" bIns="19049" anchor="ctr"/>
          <a:lstStyle/>
          <a:p>
            <a:pPr marL="0" marR="0" lvl="0" indent="0" algn="ctr" defTabSz="228580" rtl="0" eaLnBrk="1" fontAlgn="auto" latinLnBrk="0" hangingPunct="0">
              <a:lnSpc>
                <a:spcPct val="100000"/>
              </a:lnSpc>
              <a:spcBef>
                <a:spcPct val="0"/>
              </a:spcBef>
              <a:spcAft>
                <a:spcPct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62"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ea typeface="Arial"/>
              <a:cs typeface="Arial"/>
              <a:sym typeface="Gill Sans"/>
            </a:endParaRPr>
          </a:p>
        </p:txBody>
      </p:sp>
      <p:sp>
        <p:nvSpPr>
          <p:cNvPr id="88" name="TextBox 87">
            <a:extLst>
              <a:ext uri="{FF2B5EF4-FFF2-40B4-BE49-F238E27FC236}">
                <a16:creationId xmlns:a16="http://schemas.microsoft.com/office/drawing/2014/main" id="{16B00AE7-28FB-4B17-896D-3B4FD0ED12F0}"/>
              </a:ext>
            </a:extLst>
          </p:cNvPr>
          <p:cNvSpPr txBox="1"/>
          <p:nvPr/>
        </p:nvSpPr>
        <p:spPr>
          <a:xfrm>
            <a:off x="2337678" y="663477"/>
            <a:ext cx="7516641" cy="590931"/>
          </a:xfrm>
          <a:prstGeom prst="rect">
            <a:avLst/>
          </a:prstGeom>
          <a:noFill/>
        </p:spPr>
        <p:txBody>
          <a:bodyPr wrap="square" rtlCol="0">
            <a:spAutoFit/>
          </a:bodyPr>
          <a:lstStyle/>
          <a:p>
            <a:pPr algn="ctr">
              <a:lnSpc>
                <a:spcPct val="90000"/>
              </a:lnSpc>
            </a:pPr>
            <a:r>
              <a:rPr lang="en-US" sz="3600" spc="30">
                <a:latin typeface="+mj-lt"/>
              </a:rPr>
              <a:t>Key Trends Vendors Grapple With</a:t>
            </a:r>
          </a:p>
        </p:txBody>
      </p:sp>
      <p:sp>
        <p:nvSpPr>
          <p:cNvPr id="89" name="TextBox 88">
            <a:extLst>
              <a:ext uri="{FF2B5EF4-FFF2-40B4-BE49-F238E27FC236}">
                <a16:creationId xmlns:a16="http://schemas.microsoft.com/office/drawing/2014/main" id="{CD52D3BF-6382-4CD8-B35B-DC0C3D467ED5}"/>
              </a:ext>
            </a:extLst>
          </p:cNvPr>
          <p:cNvSpPr txBox="1"/>
          <p:nvPr/>
        </p:nvSpPr>
        <p:spPr>
          <a:xfrm>
            <a:off x="3136900" y="1195089"/>
            <a:ext cx="5918200" cy="326884"/>
          </a:xfrm>
          <a:prstGeom prst="rect">
            <a:avLst/>
          </a:prstGeom>
          <a:noFill/>
        </p:spPr>
        <p:txBody>
          <a:bodyPr wrap="square" rtlCol="0">
            <a:spAutoFit/>
          </a:bodyPr>
          <a:lstStyle/>
          <a:p>
            <a:pPr algn="ctr">
              <a:lnSpc>
                <a:spcPct val="140000"/>
              </a:lnSpc>
            </a:pPr>
            <a:r>
              <a:rPr lang="en-US" sz="1200">
                <a:solidFill>
                  <a:schemeClr val="tx2"/>
                </a:solidFill>
              </a:rPr>
              <a:t>Population Health Management</a:t>
            </a:r>
          </a:p>
        </p:txBody>
      </p:sp>
      <p:cxnSp>
        <p:nvCxnSpPr>
          <p:cNvPr id="90" name="Straight Connector 89">
            <a:extLst>
              <a:ext uri="{FF2B5EF4-FFF2-40B4-BE49-F238E27FC236}">
                <a16:creationId xmlns:a16="http://schemas.microsoft.com/office/drawing/2014/main" id="{940F409B-0022-457E-A102-A48C8919548F}"/>
              </a:ext>
            </a:extLst>
          </p:cNvPr>
          <p:cNvCxnSpPr/>
          <p:nvPr/>
        </p:nvCxnSpPr>
        <p:spPr>
          <a:xfrm>
            <a:off x="5796584" y="1687642"/>
            <a:ext cx="59883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761231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par>
                                <p:cTn id="11" presetID="10" presetClass="entr" presetSubtype="0" fill="hold" nodeType="withEffect">
                                  <p:stCondLst>
                                    <p:cond delay="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500"/>
                                        <p:tgtEl>
                                          <p:spTgt spid="90"/>
                                        </p:tgtEl>
                                      </p:cBhvr>
                                    </p:animEffect>
                                  </p:childTnLst>
                                </p:cTn>
                              </p:par>
                            </p:childTnLst>
                          </p:cTn>
                        </p:par>
                      </p:childTnLst>
                    </p:cTn>
                  </p:par>
                  <p:par>
                    <p:cTn id="14" fill="hold" nodeType="clickPar">
                      <p:stCondLst>
                        <p:cond delay="indefinite"/>
                      </p:stCondLst>
                      <p:childTnLst>
                        <p:par>
                          <p:cTn id="15" fill="hold" nodeType="after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1000"/>
                                        <p:tgtEl>
                                          <p:spTgt spid="31"/>
                                        </p:tgtEl>
                                      </p:cBhvr>
                                    </p:animEffect>
                                    <p:anim calcmode="lin" valueType="num">
                                      <p:cBhvr>
                                        <p:cTn id="39" dur="1000" fill="hold"/>
                                        <p:tgtEl>
                                          <p:spTgt spid="31"/>
                                        </p:tgtEl>
                                        <p:attrNameLst>
                                          <p:attrName>ppt_x</p:attrName>
                                        </p:attrNameLst>
                                      </p:cBhvr>
                                      <p:tavLst>
                                        <p:tav tm="0">
                                          <p:val>
                                            <p:strVal val="#ppt_x"/>
                                          </p:val>
                                        </p:tav>
                                        <p:tav tm="100000">
                                          <p:val>
                                            <p:strVal val="#ppt_x"/>
                                          </p:val>
                                        </p:tav>
                                      </p:tavLst>
                                    </p:anim>
                                    <p:anim calcmode="lin" valueType="num">
                                      <p:cBhvr>
                                        <p:cTn id="40" dur="1000" fill="hold"/>
                                        <p:tgtEl>
                                          <p:spTgt spid="3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afterGroup">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fade">
                                      <p:cBhvr>
                                        <p:cTn id="50" dur="1000"/>
                                        <p:tgtEl>
                                          <p:spTgt spid="71"/>
                                        </p:tgtEl>
                                      </p:cBhvr>
                                    </p:animEffect>
                                    <p:anim calcmode="lin" valueType="num">
                                      <p:cBhvr>
                                        <p:cTn id="51" dur="1000" fill="hold"/>
                                        <p:tgtEl>
                                          <p:spTgt spid="71"/>
                                        </p:tgtEl>
                                        <p:attrNameLst>
                                          <p:attrName>ppt_x</p:attrName>
                                        </p:attrNameLst>
                                      </p:cBhvr>
                                      <p:tavLst>
                                        <p:tav tm="0">
                                          <p:val>
                                            <p:strVal val="#ppt_x"/>
                                          </p:val>
                                        </p:tav>
                                        <p:tav tm="100000">
                                          <p:val>
                                            <p:strVal val="#ppt_x"/>
                                          </p:val>
                                        </p:tav>
                                      </p:tavLst>
                                    </p:anim>
                                    <p:anim calcmode="lin" valueType="num">
                                      <p:cBhvr>
                                        <p:cTn id="52" dur="1000" fill="hold"/>
                                        <p:tgtEl>
                                          <p:spTgt spid="71"/>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Effect transition="in" filter="fade">
                                      <p:cBhvr>
                                        <p:cTn id="60" dur="1000"/>
                                        <p:tgtEl>
                                          <p:spTgt spid="77"/>
                                        </p:tgtEl>
                                      </p:cBhvr>
                                    </p:animEffect>
                                    <p:anim calcmode="lin" valueType="num">
                                      <p:cBhvr>
                                        <p:cTn id="61" dur="1000" fill="hold"/>
                                        <p:tgtEl>
                                          <p:spTgt spid="77"/>
                                        </p:tgtEl>
                                        <p:attrNameLst>
                                          <p:attrName>ppt_x</p:attrName>
                                        </p:attrNameLst>
                                      </p:cBhvr>
                                      <p:tavLst>
                                        <p:tav tm="0">
                                          <p:val>
                                            <p:strVal val="#ppt_x"/>
                                          </p:val>
                                        </p:tav>
                                        <p:tav tm="100000">
                                          <p:val>
                                            <p:strVal val="#ppt_x"/>
                                          </p:val>
                                        </p:tav>
                                      </p:tavLst>
                                    </p:anim>
                                    <p:anim calcmode="lin" valueType="num">
                                      <p:cBhvr>
                                        <p:cTn id="62" dur="1000" fill="hold"/>
                                        <p:tgtEl>
                                          <p:spTgt spid="7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ppt_x</p:attrName>
                                        </p:attrNameLst>
                                      </p:cBhvr>
                                      <p:tavLst>
                                        <p:tav tm="0">
                                          <p:val>
                                            <p:strVal val="#ppt_x"/>
                                          </p:val>
                                        </p:tav>
                                        <p:tav tm="100000">
                                          <p:val>
                                            <p:strVal val="#ppt_x"/>
                                          </p:val>
                                        </p:tav>
                                      </p:tavLst>
                                    </p:anim>
                                    <p:anim calcmode="lin" valueType="num">
                                      <p:cBhvr>
                                        <p:cTn id="72" dur="1000" fill="hold"/>
                                        <p:tgtEl>
                                          <p:spTgt spid="73"/>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78" fill="hold" nodeType="clickPar">
                      <p:stCondLst>
                        <p:cond delay="indefinite"/>
                      </p:stCondLst>
                      <p:childTnLst>
                        <p:par>
                          <p:cTn id="79" fill="hold" nodeType="afterGroup">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1000" fill="hold"/>
                                        <p:tgtEl>
                                          <p:spTgt spid="62"/>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8"/>
                                        </p:tgtEl>
                                        <p:attrNameLst>
                                          <p:attrName>style.visibility</p:attrName>
                                        </p:attrNameLst>
                                      </p:cBhvr>
                                      <p:to>
                                        <p:strVal val="visible"/>
                                      </p:to>
                                    </p:set>
                                    <p:animEffect transition="in" filter="fade">
                                      <p:cBhvr>
                                        <p:cTn id="92" dur="1000"/>
                                        <p:tgtEl>
                                          <p:spTgt spid="68"/>
                                        </p:tgtEl>
                                      </p:cBhvr>
                                    </p:animEffect>
                                    <p:anim calcmode="lin" valueType="num">
                                      <p:cBhvr>
                                        <p:cTn id="93" dur="1000" fill="hold"/>
                                        <p:tgtEl>
                                          <p:spTgt spid="68"/>
                                        </p:tgtEl>
                                        <p:attrNameLst>
                                          <p:attrName>ppt_x</p:attrName>
                                        </p:attrNameLst>
                                      </p:cBhvr>
                                      <p:tavLst>
                                        <p:tav tm="0">
                                          <p:val>
                                            <p:strVal val="#ppt_x"/>
                                          </p:val>
                                        </p:tav>
                                        <p:tav tm="100000">
                                          <p:val>
                                            <p:strVal val="#ppt_x"/>
                                          </p:val>
                                        </p:tav>
                                      </p:tavLst>
                                    </p:anim>
                                    <p:anim calcmode="lin" valueType="num">
                                      <p:cBhvr>
                                        <p:cTn id="94" dur="1000" fill="hold"/>
                                        <p:tgtEl>
                                          <p:spTgt spid="68"/>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fade">
                                      <p:cBhvr>
                                        <p:cTn id="97" dur="1000"/>
                                        <p:tgtEl>
                                          <p:spTgt spid="69"/>
                                        </p:tgtEl>
                                      </p:cBhvr>
                                    </p:animEffect>
                                    <p:anim calcmode="lin" valueType="num">
                                      <p:cBhvr>
                                        <p:cTn id="98" dur="1000" fill="hold"/>
                                        <p:tgtEl>
                                          <p:spTgt spid="69"/>
                                        </p:tgtEl>
                                        <p:attrNameLst>
                                          <p:attrName>ppt_x</p:attrName>
                                        </p:attrNameLst>
                                      </p:cBhvr>
                                      <p:tavLst>
                                        <p:tav tm="0">
                                          <p:val>
                                            <p:strVal val="#ppt_x"/>
                                          </p:val>
                                        </p:tav>
                                        <p:tav tm="100000">
                                          <p:val>
                                            <p:strVal val="#ppt_x"/>
                                          </p:val>
                                        </p:tav>
                                      </p:tavLst>
                                    </p:anim>
                                    <p:anim calcmode="lin" valueType="num">
                                      <p:cBhvr>
                                        <p:cTn id="99" dur="1000" fill="hold"/>
                                        <p:tgtEl>
                                          <p:spTgt spid="69"/>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1000" fill="hold"/>
                                        <p:tgtEl>
                                          <p:spTgt spid="64"/>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fade">
                                      <p:cBhvr>
                                        <p:cTn id="107" dur="1000"/>
                                        <p:tgtEl>
                                          <p:spTgt spid="56"/>
                                        </p:tgtEl>
                                      </p:cBhvr>
                                    </p:animEffect>
                                    <p:anim calcmode="lin" valueType="num">
                                      <p:cBhvr>
                                        <p:cTn id="108" dur="1000" fill="hold"/>
                                        <p:tgtEl>
                                          <p:spTgt spid="56"/>
                                        </p:tgtEl>
                                        <p:attrNameLst>
                                          <p:attrName>ppt_x</p:attrName>
                                        </p:attrNameLst>
                                      </p:cBhvr>
                                      <p:tavLst>
                                        <p:tav tm="0">
                                          <p:val>
                                            <p:strVal val="#ppt_x"/>
                                          </p:val>
                                        </p:tav>
                                        <p:tav tm="100000">
                                          <p:val>
                                            <p:strVal val="#ppt_x"/>
                                          </p:val>
                                        </p:tav>
                                      </p:tavLst>
                                    </p:anim>
                                    <p:anim calcmode="lin" valueType="num">
                                      <p:cBhvr>
                                        <p:cTn id="109"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10" fill="hold" nodeType="clickPar">
                      <p:stCondLst>
                        <p:cond delay="indefinite"/>
                      </p:stCondLst>
                      <p:childTnLst>
                        <p:par>
                          <p:cTn id="111" fill="hold" nodeType="afterGroup">
                            <p:stCondLst>
                              <p:cond delay="0"/>
                            </p:stCondLst>
                            <p:childTnLst>
                              <p:par>
                                <p:cTn id="112" presetID="42" presetClass="entr" presetSubtype="0" fill="hold" grpId="0" nodeType="clickEffect">
                                  <p:stCondLst>
                                    <p:cond delay="0"/>
                                  </p:stCondLst>
                                  <p:childTnLst>
                                    <p:set>
                                      <p:cBhvr>
                                        <p:cTn id="113" dur="1" fill="hold">
                                          <p:stCondLst>
                                            <p:cond delay="0"/>
                                          </p:stCondLst>
                                        </p:cTn>
                                        <p:tgtEl>
                                          <p:spTgt spid="80"/>
                                        </p:tgtEl>
                                        <p:attrNameLst>
                                          <p:attrName>style.visibility</p:attrName>
                                        </p:attrNameLst>
                                      </p:cBhvr>
                                      <p:to>
                                        <p:strVal val="visible"/>
                                      </p:to>
                                    </p:set>
                                    <p:animEffect transition="in" filter="fade">
                                      <p:cBhvr>
                                        <p:cTn id="114" dur="1000"/>
                                        <p:tgtEl>
                                          <p:spTgt spid="80"/>
                                        </p:tgtEl>
                                      </p:cBhvr>
                                    </p:animEffect>
                                    <p:anim calcmode="lin" valueType="num">
                                      <p:cBhvr>
                                        <p:cTn id="115" dur="1000" fill="hold"/>
                                        <p:tgtEl>
                                          <p:spTgt spid="80"/>
                                        </p:tgtEl>
                                        <p:attrNameLst>
                                          <p:attrName>ppt_x</p:attrName>
                                        </p:attrNameLst>
                                      </p:cBhvr>
                                      <p:tavLst>
                                        <p:tav tm="0">
                                          <p:val>
                                            <p:strVal val="#ppt_x"/>
                                          </p:val>
                                        </p:tav>
                                        <p:tav tm="100000">
                                          <p:val>
                                            <p:strVal val="#ppt_x"/>
                                          </p:val>
                                        </p:tav>
                                      </p:tavLst>
                                    </p:anim>
                                    <p:anim calcmode="lin" valueType="num">
                                      <p:cBhvr>
                                        <p:cTn id="116" dur="1000" fill="hold"/>
                                        <p:tgtEl>
                                          <p:spTgt spid="80"/>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85"/>
                                        </p:tgtEl>
                                        <p:attrNameLst>
                                          <p:attrName>style.visibility</p:attrName>
                                        </p:attrNameLst>
                                      </p:cBhvr>
                                      <p:to>
                                        <p:strVal val="visible"/>
                                      </p:to>
                                    </p:set>
                                    <p:animEffect transition="in" filter="fade">
                                      <p:cBhvr>
                                        <p:cTn id="119" dur="1000"/>
                                        <p:tgtEl>
                                          <p:spTgt spid="85"/>
                                        </p:tgtEl>
                                      </p:cBhvr>
                                    </p:animEffect>
                                    <p:anim calcmode="lin" valueType="num">
                                      <p:cBhvr>
                                        <p:cTn id="120" dur="1000" fill="hold"/>
                                        <p:tgtEl>
                                          <p:spTgt spid="85"/>
                                        </p:tgtEl>
                                        <p:attrNameLst>
                                          <p:attrName>ppt_x</p:attrName>
                                        </p:attrNameLst>
                                      </p:cBhvr>
                                      <p:tavLst>
                                        <p:tav tm="0">
                                          <p:val>
                                            <p:strVal val="#ppt_x"/>
                                          </p:val>
                                        </p:tav>
                                        <p:tav tm="100000">
                                          <p:val>
                                            <p:strVal val="#ppt_x"/>
                                          </p:val>
                                        </p:tav>
                                      </p:tavLst>
                                    </p:anim>
                                    <p:anim calcmode="lin" valueType="num">
                                      <p:cBhvr>
                                        <p:cTn id="121" dur="1000" fill="hold"/>
                                        <p:tgtEl>
                                          <p:spTgt spid="85"/>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86"/>
                                        </p:tgtEl>
                                        <p:attrNameLst>
                                          <p:attrName>style.visibility</p:attrName>
                                        </p:attrNameLst>
                                      </p:cBhvr>
                                      <p:to>
                                        <p:strVal val="visible"/>
                                      </p:to>
                                    </p:set>
                                    <p:animEffect transition="in" filter="fade">
                                      <p:cBhvr>
                                        <p:cTn id="124" dur="1000"/>
                                        <p:tgtEl>
                                          <p:spTgt spid="86"/>
                                        </p:tgtEl>
                                      </p:cBhvr>
                                    </p:animEffect>
                                    <p:anim calcmode="lin" valueType="num">
                                      <p:cBhvr>
                                        <p:cTn id="125" dur="1000" fill="hold"/>
                                        <p:tgtEl>
                                          <p:spTgt spid="86"/>
                                        </p:tgtEl>
                                        <p:attrNameLst>
                                          <p:attrName>ppt_x</p:attrName>
                                        </p:attrNameLst>
                                      </p:cBhvr>
                                      <p:tavLst>
                                        <p:tav tm="0">
                                          <p:val>
                                            <p:strVal val="#ppt_x"/>
                                          </p:val>
                                        </p:tav>
                                        <p:tav tm="100000">
                                          <p:val>
                                            <p:strVal val="#ppt_x"/>
                                          </p:val>
                                        </p:tav>
                                      </p:tavLst>
                                    </p:anim>
                                    <p:anim calcmode="lin" valueType="num">
                                      <p:cBhvr>
                                        <p:cTn id="126" dur="1000" fill="hold"/>
                                        <p:tgtEl>
                                          <p:spTgt spid="86"/>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87"/>
                                        </p:tgtEl>
                                        <p:attrNameLst>
                                          <p:attrName>style.visibility</p:attrName>
                                        </p:attrNameLst>
                                      </p:cBhvr>
                                      <p:to>
                                        <p:strVal val="visible"/>
                                      </p:to>
                                    </p:set>
                                    <p:animEffect transition="in" filter="fade">
                                      <p:cBhvr>
                                        <p:cTn id="129" dur="1000"/>
                                        <p:tgtEl>
                                          <p:spTgt spid="87"/>
                                        </p:tgtEl>
                                      </p:cBhvr>
                                    </p:animEffect>
                                    <p:anim calcmode="lin" valueType="num">
                                      <p:cBhvr>
                                        <p:cTn id="130" dur="1000" fill="hold"/>
                                        <p:tgtEl>
                                          <p:spTgt spid="87"/>
                                        </p:tgtEl>
                                        <p:attrNameLst>
                                          <p:attrName>ppt_x</p:attrName>
                                        </p:attrNameLst>
                                      </p:cBhvr>
                                      <p:tavLst>
                                        <p:tav tm="0">
                                          <p:val>
                                            <p:strVal val="#ppt_x"/>
                                          </p:val>
                                        </p:tav>
                                        <p:tav tm="100000">
                                          <p:val>
                                            <p:strVal val="#ppt_x"/>
                                          </p:val>
                                        </p:tav>
                                      </p:tavLst>
                                    </p:anim>
                                    <p:anim calcmode="lin" valueType="num">
                                      <p:cBhvr>
                                        <p:cTn id="131" dur="1000" fill="hold"/>
                                        <p:tgtEl>
                                          <p:spTgt spid="87"/>
                                        </p:tgtEl>
                                        <p:attrNameLst>
                                          <p:attrName>ppt_y</p:attrName>
                                        </p:attrNameLst>
                                      </p:cBhvr>
                                      <p:tavLst>
                                        <p:tav tm="0">
                                          <p:val>
                                            <p:strVal val="#ppt_y+.1"/>
                                          </p:val>
                                        </p:tav>
                                        <p:tav tm="100000">
                                          <p:val>
                                            <p:strVal val="#ppt_y"/>
                                          </p:val>
                                        </p:tav>
                                      </p:tavLst>
                                    </p:anim>
                                  </p:childTnLst>
                                </p:cTn>
                              </p:par>
                              <p:par>
                                <p:cTn id="132" presetID="42" presetClass="entr" presetSubtype="0" fill="hold" nodeType="withEffect">
                                  <p:stCondLst>
                                    <p:cond delay="0"/>
                                  </p:stCondLst>
                                  <p:childTnLst>
                                    <p:set>
                                      <p:cBhvr>
                                        <p:cTn id="133" dur="1" fill="hold">
                                          <p:stCondLst>
                                            <p:cond delay="0"/>
                                          </p:stCondLst>
                                        </p:cTn>
                                        <p:tgtEl>
                                          <p:spTgt spid="82"/>
                                        </p:tgtEl>
                                        <p:attrNameLst>
                                          <p:attrName>style.visibility</p:attrName>
                                        </p:attrNameLst>
                                      </p:cBhvr>
                                      <p:to>
                                        <p:strVal val="visible"/>
                                      </p:to>
                                    </p:set>
                                    <p:animEffect transition="in" filter="fade">
                                      <p:cBhvr>
                                        <p:cTn id="134" dur="1000"/>
                                        <p:tgtEl>
                                          <p:spTgt spid="82"/>
                                        </p:tgtEl>
                                      </p:cBhvr>
                                    </p:animEffect>
                                    <p:anim calcmode="lin" valueType="num">
                                      <p:cBhvr>
                                        <p:cTn id="135" dur="1000" fill="hold"/>
                                        <p:tgtEl>
                                          <p:spTgt spid="82"/>
                                        </p:tgtEl>
                                        <p:attrNameLst>
                                          <p:attrName>ppt_x</p:attrName>
                                        </p:attrNameLst>
                                      </p:cBhvr>
                                      <p:tavLst>
                                        <p:tav tm="0">
                                          <p:val>
                                            <p:strVal val="#ppt_x"/>
                                          </p:val>
                                        </p:tav>
                                        <p:tav tm="100000">
                                          <p:val>
                                            <p:strVal val="#ppt_x"/>
                                          </p:val>
                                        </p:tav>
                                      </p:tavLst>
                                    </p:anim>
                                    <p:anim calcmode="lin" valueType="num">
                                      <p:cBhvr>
                                        <p:cTn id="136" dur="1000" fill="hold"/>
                                        <p:tgtEl>
                                          <p:spTgt spid="82"/>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fade">
                                      <p:cBhvr>
                                        <p:cTn id="139" dur="1000"/>
                                        <p:tgtEl>
                                          <p:spTgt spid="35"/>
                                        </p:tgtEl>
                                      </p:cBhvr>
                                    </p:animEffect>
                                    <p:anim calcmode="lin" valueType="num">
                                      <p:cBhvr>
                                        <p:cTn id="140" dur="1000" fill="hold"/>
                                        <p:tgtEl>
                                          <p:spTgt spid="35"/>
                                        </p:tgtEl>
                                        <p:attrNameLst>
                                          <p:attrName>ppt_x</p:attrName>
                                        </p:attrNameLst>
                                      </p:cBhvr>
                                      <p:tavLst>
                                        <p:tav tm="0">
                                          <p:val>
                                            <p:strVal val="#ppt_x"/>
                                          </p:val>
                                        </p:tav>
                                        <p:tav tm="100000">
                                          <p:val>
                                            <p:strVal val="#ppt_x"/>
                                          </p:val>
                                        </p:tav>
                                      </p:tavLst>
                                    </p:anim>
                                    <p:anim calcmode="lin" valueType="num">
                                      <p:cBhvr>
                                        <p:cTn id="14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1"/>
      <p:bldP spid="7" grpId="2"/>
      <p:bldP spid="9" grpId="3"/>
      <p:bldP spid="42" grpId="4"/>
      <p:bldP spid="62" grpId="5"/>
      <p:bldP spid="67" grpId="6"/>
      <p:bldP spid="68" grpId="7"/>
      <p:bldP spid="69" grpId="8"/>
      <p:bldP spid="71" grpId="9"/>
      <p:bldP spid="76" grpId="10"/>
      <p:bldP spid="77" grpId="11"/>
      <p:bldP spid="78" grpId="12"/>
      <p:bldP spid="80" grpId="13"/>
      <p:bldP spid="85" grpId="14"/>
      <p:bldP spid="86" grpId="15"/>
      <p:bldP spid="87" grpId="16"/>
      <p:bldP spid="35" grpId="17"/>
      <p:bldP spid="49" grpId="18"/>
      <p:bldP spid="56" grpId="19"/>
      <p:bldP spid="88" grpId="20"/>
      <p:bldP spid="89" grpId="21"/>
    </p:bldLst>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Slide Number Placeholder 3">
            <a:extLst>
              <a:ext uri="{FF2B5EF4-FFF2-40B4-BE49-F238E27FC236}">
                <a16:creationId xmlns:a16="http://schemas.microsoft.com/office/drawing/2014/main" id="{25977737-38CE-4F21-BEDA-0EBD1FD31E36}"/>
              </a:ext>
            </a:extLst>
          </p:cNvPr>
          <p:cNvSpPr>
            <a:spLocks noGrp="1"/>
          </p:cNvSpPr>
          <p:nvPr>
            <p:ph type="sldNum" sz="quarter" idx="11"/>
          </p:nvPr>
        </p:nvSpPr>
        <p:spPr>
          <a:xfrm>
            <a:off x="10809287" y="6424051"/>
            <a:ext cx="544513" cy="274638"/>
          </a:xfrm>
          <a:prstGeom prst="rect">
            <a:avLst/>
          </a:prstGeom>
        </p:spPr>
        <p:txBody>
          <a:bodyPr/>
          <a:lstStyle>
            <a:defPPr>
              <a:defRPr lang="en-US"/>
            </a:defPPr>
            <a:lvl1pPr marL="0" algn="r" defTabSz="914400" rtl="0" eaLnBrk="1" fontAlgn="auto" latinLnBrk="0" hangingPunct="1">
              <a:spcBef>
                <a:spcPct val="0"/>
              </a:spcBef>
              <a:spcAft>
                <a:spcPct val="0"/>
              </a:spcAft>
              <a:defRPr sz="1000" kern="1200" smtClean="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C0981C7-A933-AA48-82F2-853C800CCD94}" type="slidenum">
              <a:rPr lang="en-US" smtClean="0"/>
              <a:pPr>
                <a:defRPr/>
              </a:pPr>
              <a:t>4</a:t>
            </a:fld>
            <a:endParaRPr lang="en-US"/>
          </a:p>
        </p:txBody>
      </p:sp>
      <p:sp>
        <p:nvSpPr>
          <p:cNvPr id="5" name="Footer Placeholder 4">
            <a:extLst>
              <a:ext uri="{FF2B5EF4-FFF2-40B4-BE49-F238E27FC236}">
                <a16:creationId xmlns:a16="http://schemas.microsoft.com/office/drawing/2014/main" id="{4A3A0E65-6F1C-4A86-890D-B75981DD2462}"/>
              </a:ext>
            </a:extLst>
          </p:cNvPr>
          <p:cNvSpPr>
            <a:spLocks noGrp="1"/>
          </p:cNvSpPr>
          <p:nvPr>
            <p:ph type="ftr" sz="quarter" idx="3"/>
          </p:nvPr>
        </p:nvSpPr>
        <p:spPr>
          <a:xfrm>
            <a:off x="483624" y="6352611"/>
            <a:ext cx="2219325" cy="274638"/>
          </a:xfrm>
          <a:prstGeom prst="rect">
            <a:avLst/>
          </a:prstGeom>
          <a:noFill/>
        </p:spPr>
        <p:txBody>
          <a:bodyPr rIns="9144"/>
          <a:lstStyle>
            <a:defPPr>
              <a:defRPr lang="en-US"/>
            </a:defPPr>
            <a:lvl1pPr marL="0" algn="ctr" defTabSz="914400" rtl="0" eaLnBrk="1" fontAlgn="auto" latinLnBrk="0" hangingPunct="1">
              <a:spcBef>
                <a:spcPct val="0"/>
              </a:spcBef>
              <a:spcAft>
                <a:spcPct val="0"/>
              </a:spcAft>
              <a:defRPr sz="1000" kern="1200" smtClean="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 Copyright KLAS 2020</a:t>
            </a:r>
            <a:endParaRPr lang="en-US"/>
          </a:p>
        </p:txBody>
      </p:sp>
      <p:pic>
        <p:nvPicPr>
          <p:cNvPr id="6" name="Picture 5">
            <a:extLst>
              <a:ext uri="{FF2B5EF4-FFF2-40B4-BE49-F238E27FC236}">
                <a16:creationId xmlns:a16="http://schemas.microsoft.com/office/drawing/2014/main" id="{779941FE-B2FB-2111-F95A-0C6E1B72EF2A}"/>
              </a:ext>
            </a:extLst>
          </p:cNvPr>
          <p:cNvPicPr>
            <a:picLocks noChangeAspect="1"/>
          </p:cNvPicPr>
          <p:nvPr/>
        </p:nvPicPr>
        <p:blipFill>
          <a:blip r:embed="rId3"/>
          <a:stretch>
            <a:fillRect/>
          </a:stretch>
        </p:blipFill>
        <p:spPr>
          <a:xfrm>
            <a:off x="2762101" y="1338468"/>
            <a:ext cx="8591699" cy="3831433"/>
          </a:xfrm>
          <a:prstGeom prst="rect">
            <a:avLst/>
          </a:prstGeom>
        </p:spPr>
      </p:pic>
    </p:spTree>
    <p:extLst>
      <p:ext uri="{BB962C8B-B14F-4D97-AF65-F5344CB8AC3E}">
        <p14:creationId xmlns:p14="http://schemas.microsoft.com/office/powerpoint/2010/main" val="3681287151"/>
      </p:ext>
    </p:extLst>
  </p:cSld>
  <p:clrMapOvr>
    <a:masterClrMapping/>
  </p:clrMapOvr>
  <p:transition/>
  <p:timing/>
</p:sld>
</file>

<file path=ppt/slides/slide4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B6E3EC1-D534-D2BD-251A-DE2AC197F4B0}"/>
              </a:ext>
            </a:extLst>
          </p:cNvPr>
          <p:cNvSpPr txBox="1"/>
          <p:nvPr/>
        </p:nvSpPr>
        <p:spPr>
          <a:xfrm>
            <a:off x="583688" y="455085"/>
            <a:ext cx="11127317" cy="975783"/>
          </a:xfrm>
          <a:prstGeom prst="rect">
            <a:avLst/>
          </a:prstGeom>
        </p:spPr>
        <p:txBody>
          <a:bodyPr/>
          <a:lstStyle>
            <a:lvl1pPr algn="l" defTabSz="914400" rtl="0" eaLnBrk="1" latinLnBrk="0" hangingPunct="1">
              <a:lnSpc>
                <a:spcPct val="90000"/>
              </a:lnSpc>
              <a:spcBef>
                <a:spcPct val="0"/>
              </a:spcBef>
              <a:buNone/>
              <a:defRPr sz="2800" b="1" kern="1200">
                <a:solidFill>
                  <a:srgbClr val="484A42"/>
                </a:solidFill>
                <a:latin typeface="Barlow Semi Condensed SemiBold" panose="00000706000000000000" pitchFamily="50" charset="0"/>
                <a:ea typeface="Yu Gothic UI Semibold" panose="020b0700000000000000" pitchFamily="34" charset="-128"/>
                <a:cs typeface="+mj-cs"/>
              </a:defRPr>
            </a:lvl1pPr>
          </a:lstStyle>
          <a:p>
            <a:r>
              <a:rPr lang="en-US"/>
              <a:t>Population Health-What are Deep Adopters of Downside Risk Focused On</a:t>
            </a:r>
          </a:p>
        </p:txBody>
      </p:sp>
      <p:pic>
        <p:nvPicPr>
          <p:cNvPr id="4" name="Picture 3">
            <a:extLst>
              <a:ext uri="{FF2B5EF4-FFF2-40B4-BE49-F238E27FC236}">
                <a16:creationId xmlns:a16="http://schemas.microsoft.com/office/drawing/2014/main" id="{E02CF814-A493-C5C2-5E5B-ACEEA7BE8892}"/>
              </a:ext>
            </a:extLst>
          </p:cNvPr>
          <p:cNvPicPr>
            <a:picLocks noChangeAspect="1"/>
          </p:cNvPicPr>
          <p:nvPr/>
        </p:nvPicPr>
        <p:blipFill>
          <a:blip r:embed="rId3"/>
          <a:stretch>
            <a:fillRect/>
          </a:stretch>
        </p:blipFill>
        <p:spPr>
          <a:xfrm>
            <a:off x="337334" y="971207"/>
            <a:ext cx="11517332" cy="4915586"/>
          </a:xfrm>
          <a:prstGeom prst="rect">
            <a:avLst/>
          </a:prstGeom>
        </p:spPr>
      </p:pic>
    </p:spTree>
    <p:extLst>
      <p:ext uri="{BB962C8B-B14F-4D97-AF65-F5344CB8AC3E}">
        <p14:creationId xmlns:p14="http://schemas.microsoft.com/office/powerpoint/2010/main" val="2688901457"/>
      </p:ext>
    </p:extLst>
  </p:cSld>
  <p:clrMapOvr>
    <a:masterClrMapping/>
  </p:clrMapOvr>
  <p:transition/>
  <p:timing/>
</p:sld>
</file>

<file path=ppt/slides/slide4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C1F6FBA7-FA15-47F3-A7E4-1D2F6679BF2D}"/>
              </a:ext>
            </a:extLst>
          </p:cNvPr>
          <p:cNvSpPr>
            <a:spLocks noGrp="1"/>
          </p:cNvSpPr>
          <p:nvPr>
            <p:ph type="title"/>
          </p:nvPr>
        </p:nvSpPr>
        <p:spPr/>
        <p:txBody>
          <a:bodyPr>
            <a:normAutofit/>
          </a:bodyPr>
          <a:lstStyle/>
          <a:p>
            <a:r>
              <a:rPr lang="en-US"/>
              <a:t>Deep Risk Adopters | </a:t>
            </a:r>
            <a:r>
              <a:rPr lang="en-US" sz="2000"/>
              <a:t>Leaders in downside risk leverage PHOs to revolutionize operations</a:t>
            </a:r>
          </a:p>
        </p:txBody>
      </p:sp>
      <p:sp>
        <p:nvSpPr>
          <p:cNvPr id="10" name="Content Placeholder 2">
            <a:extLst>
              <a:ext uri="{FF2B5EF4-FFF2-40B4-BE49-F238E27FC236}">
                <a16:creationId xmlns:a16="http://schemas.microsoft.com/office/drawing/2014/main" id="{8F7726B6-B2C0-4CC9-819C-DCA236DE944A}"/>
              </a:ext>
            </a:extLst>
          </p:cNvPr>
          <p:cNvSpPr txBox="1"/>
          <p:nvPr/>
        </p:nvSpPr>
        <p:spPr>
          <a:xfrm>
            <a:off x="237402" y="3265811"/>
            <a:ext cx="2007082" cy="2192882"/>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a:solidFill>
                  <a:schemeClr val="accent6">
                    <a:lumMod val="50000"/>
                  </a:schemeClr>
                </a:solidFill>
              </a:rPr>
              <a:t>Forward looking </a:t>
            </a:r>
            <a:r>
              <a:rPr lang="en-US" sz="2000" b="1">
                <a:solidFill>
                  <a:srgbClr val="004876"/>
                </a:solidFill>
              </a:rPr>
              <a:t>Financial modeling </a:t>
            </a:r>
            <a:r>
              <a:rPr lang="en-US" sz="2000">
                <a:solidFill>
                  <a:schemeClr val="accent6">
                    <a:lumMod val="50000"/>
                  </a:schemeClr>
                </a:solidFill>
              </a:rPr>
              <a:t>for risk contracts that integrates cost data and population data.</a:t>
            </a:r>
          </a:p>
          <a:p>
            <a:pPr marL="0" indent="0" algn="ctr">
              <a:buFont typeface="Arial" panose="020b0604020202020204" pitchFamily="34" charset="0"/>
              <a:buNone/>
            </a:pPr>
            <a:endParaRPr lang="en-US" sz="2000">
              <a:solidFill>
                <a:schemeClr val="accent6">
                  <a:lumMod val="50000"/>
                </a:schemeClr>
              </a:solidFill>
            </a:endParaRPr>
          </a:p>
        </p:txBody>
      </p:sp>
      <p:sp>
        <p:nvSpPr>
          <p:cNvPr id="11" name="Content Placeholder 2">
            <a:extLst>
              <a:ext uri="{FF2B5EF4-FFF2-40B4-BE49-F238E27FC236}">
                <a16:creationId xmlns:a16="http://schemas.microsoft.com/office/drawing/2014/main" id="{7172B4A8-ED05-4480-ABD0-72B06E89136E}"/>
              </a:ext>
            </a:extLst>
          </p:cNvPr>
          <p:cNvSpPr txBox="1"/>
          <p:nvPr/>
        </p:nvSpPr>
        <p:spPr>
          <a:xfrm>
            <a:off x="2456911" y="3265809"/>
            <a:ext cx="2124334" cy="2192883"/>
          </a:xfrm>
          <a:prstGeom prst="rect">
            <a:avLst/>
          </a:prstGeom>
          <a:ln>
            <a:no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a:solidFill>
                  <a:srgbClr val="004876"/>
                </a:solidFill>
              </a:rPr>
              <a:t>Align incentives </a:t>
            </a:r>
            <a:r>
              <a:rPr lang="en-US" sz="2000">
                <a:solidFill>
                  <a:schemeClr val="accent6">
                    <a:lumMod val="50000"/>
                  </a:schemeClr>
                </a:solidFill>
              </a:rPr>
              <a:t>across the full continuum of care. Done through acquisition, ACO’s, or other risk sharing contracts. </a:t>
            </a:r>
          </a:p>
        </p:txBody>
      </p:sp>
      <p:sp>
        <p:nvSpPr>
          <p:cNvPr id="12" name="Content Placeholder 2">
            <a:extLst>
              <a:ext uri="{FF2B5EF4-FFF2-40B4-BE49-F238E27FC236}">
                <a16:creationId xmlns:a16="http://schemas.microsoft.com/office/drawing/2014/main" id="{35D16B6F-B6D5-4769-85E2-8CC02533CF73}"/>
              </a:ext>
            </a:extLst>
          </p:cNvPr>
          <p:cNvSpPr txBox="1"/>
          <p:nvPr/>
        </p:nvSpPr>
        <p:spPr>
          <a:xfrm>
            <a:off x="4793672" y="3265809"/>
            <a:ext cx="2124334" cy="2192883"/>
          </a:xfrm>
          <a:prstGeom prst="rect">
            <a:avLst/>
          </a:prstGeom>
          <a:ln>
            <a:no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a:solidFill>
                  <a:schemeClr val="accent6">
                    <a:lumMod val="50000"/>
                  </a:schemeClr>
                </a:solidFill>
              </a:rPr>
              <a:t>Empower </a:t>
            </a:r>
            <a:r>
              <a:rPr lang="en-US" sz="2100" b="1">
                <a:solidFill>
                  <a:srgbClr val="004876"/>
                </a:solidFill>
              </a:rPr>
              <a:t>care coordinators </a:t>
            </a:r>
            <a:r>
              <a:rPr lang="en-US" sz="2000">
                <a:solidFill>
                  <a:schemeClr val="accent6">
                    <a:lumMod val="50000"/>
                  </a:schemeClr>
                </a:solidFill>
              </a:rPr>
              <a:t>with tools to identify at risk patients. Longitudinal tracking tools and analytics to create physician action list at point of care for visit.</a:t>
            </a:r>
            <a:endParaRPr lang="en-US" sz="2000"/>
          </a:p>
        </p:txBody>
      </p:sp>
      <p:sp>
        <p:nvSpPr>
          <p:cNvPr id="13" name="Content Placeholder 2">
            <a:extLst>
              <a:ext uri="{FF2B5EF4-FFF2-40B4-BE49-F238E27FC236}">
                <a16:creationId xmlns:a16="http://schemas.microsoft.com/office/drawing/2014/main" id="{DF209A48-6BBE-43F1-889A-D96C90D8D2CC}"/>
              </a:ext>
            </a:extLst>
          </p:cNvPr>
          <p:cNvSpPr txBox="1"/>
          <p:nvPr/>
        </p:nvSpPr>
        <p:spPr>
          <a:xfrm>
            <a:off x="7130432" y="3265809"/>
            <a:ext cx="2142873" cy="2192883"/>
          </a:xfrm>
          <a:prstGeom prst="rect">
            <a:avLst/>
          </a:prstGeom>
          <a:ln>
            <a:no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a:solidFill>
                  <a:srgbClr val="004876"/>
                </a:solidFill>
              </a:rPr>
              <a:t>Physician engages</a:t>
            </a:r>
            <a:r>
              <a:rPr lang="en-US" sz="2000">
                <a:solidFill>
                  <a:schemeClr val="accent6">
                    <a:lumMod val="50000"/>
                  </a:schemeClr>
                </a:solidFill>
              </a:rPr>
              <a:t> patient with pre-made action list during visit, creates care plan that includes entire care team. Care team has TOC document.</a:t>
            </a:r>
            <a:endParaRPr lang="en-US" sz="2000"/>
          </a:p>
        </p:txBody>
      </p:sp>
      <p:sp>
        <p:nvSpPr>
          <p:cNvPr id="14" name="Content Placeholder 2">
            <a:extLst>
              <a:ext uri="{FF2B5EF4-FFF2-40B4-BE49-F238E27FC236}">
                <a16:creationId xmlns:a16="http://schemas.microsoft.com/office/drawing/2014/main" id="{01A42F7D-179E-4C74-B4CE-2B0B69E7E7A2}"/>
              </a:ext>
            </a:extLst>
          </p:cNvPr>
          <p:cNvSpPr txBox="1"/>
          <p:nvPr/>
        </p:nvSpPr>
        <p:spPr>
          <a:xfrm>
            <a:off x="9467194" y="3265810"/>
            <a:ext cx="2392296" cy="2192882"/>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a:solidFill>
                  <a:schemeClr val="accent6">
                    <a:lumMod val="50000"/>
                  </a:schemeClr>
                </a:solidFill>
              </a:rPr>
              <a:t>A mix of technology and care team are leveraged to </a:t>
            </a:r>
            <a:r>
              <a:rPr lang="en-US" sz="1900" b="1">
                <a:solidFill>
                  <a:srgbClr val="004876"/>
                </a:solidFill>
              </a:rPr>
              <a:t>engage patient </a:t>
            </a:r>
            <a:r>
              <a:rPr lang="en-US" sz="2000">
                <a:solidFill>
                  <a:schemeClr val="accent6">
                    <a:lumMod val="50000"/>
                  </a:schemeClr>
                </a:solidFill>
              </a:rPr>
              <a:t>moving forward. CBO’s can be included with service requests</a:t>
            </a:r>
            <a:r>
              <a:rPr lang="en-US" sz="2000"/>
              <a:t>. </a:t>
            </a:r>
          </a:p>
        </p:txBody>
      </p:sp>
      <p:cxnSp>
        <p:nvCxnSpPr>
          <p:cNvPr id="15" name="Straight Connector 14">
            <a:extLst>
              <a:ext uri="{FF2B5EF4-FFF2-40B4-BE49-F238E27FC236}">
                <a16:creationId xmlns:a16="http://schemas.microsoft.com/office/drawing/2014/main" id="{370BF9B9-49F4-453A-929A-9EA213560803}"/>
              </a:ext>
            </a:extLst>
          </p:cNvPr>
          <p:cNvCxnSpPr/>
          <p:nvPr/>
        </p:nvCxnSpPr>
        <p:spPr>
          <a:xfrm flipH="1">
            <a:off x="2346076" y="2203627"/>
            <a:ext cx="0" cy="29872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764C256-55DD-4907-AC74-8F29D0C50463}"/>
              </a:ext>
            </a:extLst>
          </p:cNvPr>
          <p:cNvCxnSpPr/>
          <p:nvPr/>
        </p:nvCxnSpPr>
        <p:spPr>
          <a:xfrm flipH="1">
            <a:off x="4687493" y="2203626"/>
            <a:ext cx="0" cy="29872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2ED20D2-5627-4E82-8B3C-BBCE83F1CC66}"/>
              </a:ext>
            </a:extLst>
          </p:cNvPr>
          <p:cNvCxnSpPr/>
          <p:nvPr/>
        </p:nvCxnSpPr>
        <p:spPr>
          <a:xfrm flipH="1">
            <a:off x="7028910" y="2203625"/>
            <a:ext cx="0" cy="29872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6BBE3E2-F3A3-4A4F-8EB0-7D625702499A}"/>
              </a:ext>
            </a:extLst>
          </p:cNvPr>
          <p:cNvCxnSpPr/>
          <p:nvPr/>
        </p:nvCxnSpPr>
        <p:spPr>
          <a:xfrm flipH="1">
            <a:off x="9361091" y="2203624"/>
            <a:ext cx="0" cy="29872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5" name="Graphic 24">
            <a:extLst>
              <a:ext uri="{FF2B5EF4-FFF2-40B4-BE49-F238E27FC236}">
                <a16:creationId xmlns:a16="http://schemas.microsoft.com/office/drawing/2014/main" id="{C396B8D3-395A-4AEA-9CC6-53BEE7765F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06142" y="2238192"/>
            <a:ext cx="914400" cy="914400"/>
          </a:xfrm>
          <a:prstGeom prst="rect">
            <a:avLst/>
          </a:prstGeom>
        </p:spPr>
      </p:pic>
      <p:pic>
        <p:nvPicPr>
          <p:cNvPr id="27" name="Graphic 26">
            <a:extLst>
              <a:ext uri="{FF2B5EF4-FFF2-40B4-BE49-F238E27FC236}">
                <a16:creationId xmlns:a16="http://schemas.microsoft.com/office/drawing/2014/main" id="{E42F7DC8-5018-4BFD-BB52-244A63FADD5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77094" y="2200735"/>
            <a:ext cx="877361" cy="877361"/>
          </a:xfrm>
          <a:prstGeom prst="rect">
            <a:avLst/>
          </a:prstGeom>
        </p:spPr>
      </p:pic>
      <p:pic>
        <p:nvPicPr>
          <p:cNvPr id="29" name="Graphic 28">
            <a:extLst>
              <a:ext uri="{FF2B5EF4-FFF2-40B4-BE49-F238E27FC236}">
                <a16:creationId xmlns:a16="http://schemas.microsoft.com/office/drawing/2014/main" id="{6988BF5E-6874-4D8B-A7F8-FAD0EB10EF3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46585" y="2157190"/>
            <a:ext cx="1025155" cy="1025155"/>
          </a:xfrm>
          <a:prstGeom prst="rect">
            <a:avLst/>
          </a:prstGeom>
        </p:spPr>
      </p:pic>
      <p:pic>
        <p:nvPicPr>
          <p:cNvPr id="31" name="Graphic 30">
            <a:extLst>
              <a:ext uri="{FF2B5EF4-FFF2-40B4-BE49-F238E27FC236}">
                <a16:creationId xmlns:a16="http://schemas.microsoft.com/office/drawing/2014/main" id="{5169F895-24D4-4FF9-9033-FCD3A79CB70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60554" y="2200735"/>
            <a:ext cx="914400" cy="914400"/>
          </a:xfrm>
          <a:prstGeom prst="rect">
            <a:avLst/>
          </a:prstGeom>
        </p:spPr>
      </p:pic>
      <p:pic>
        <p:nvPicPr>
          <p:cNvPr id="33" name="Graphic 32">
            <a:extLst>
              <a:ext uri="{FF2B5EF4-FFF2-40B4-BE49-F238E27FC236}">
                <a16:creationId xmlns:a16="http://schemas.microsoft.com/office/drawing/2014/main" id="{0C4968C0-C723-4FD6-965C-8E50DB648B9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83743" y="2238192"/>
            <a:ext cx="914400" cy="914400"/>
          </a:xfrm>
          <a:prstGeom prst="rect">
            <a:avLst/>
          </a:prstGeom>
        </p:spPr>
      </p:pic>
    </p:spTree>
    <p:extLst>
      <p:ext uri="{BB962C8B-B14F-4D97-AF65-F5344CB8AC3E}">
        <p14:creationId xmlns:p14="http://schemas.microsoft.com/office/powerpoint/2010/main" val="2700007061"/>
      </p:ext>
    </p:extLst>
  </p:cSld>
  <p:clrMapOvr>
    <a:masterClrMapping/>
  </p:clrMapOvr>
  <p:transition/>
  <p:timing/>
</p:sld>
</file>

<file path=ppt/slides/slide4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itle 1">
            <a:extLst>
              <a:ext uri="{FF2B5EF4-FFF2-40B4-BE49-F238E27FC236}">
                <a16:creationId xmlns:a16="http://schemas.microsoft.com/office/drawing/2014/main" id="{A839D265-6B93-4F09-91E3-D4DA237207E1}"/>
              </a:ext>
            </a:extLst>
          </p:cNvPr>
          <p:cNvSpPr>
            <a:spLocks noGrp="1"/>
          </p:cNvSpPr>
          <p:nvPr>
            <p:ph type="title"/>
          </p:nvPr>
        </p:nvSpPr>
        <p:spPr>
          <a:xfrm>
            <a:off x="742950" y="603251"/>
            <a:ext cx="10610850" cy="539750"/>
          </a:xfrm>
        </p:spPr>
        <p:txBody>
          <a:bodyPr/>
          <a:lstStyle/>
          <a:p>
            <a:r>
              <a:rPr lang="en-US"/>
              <a:t>Barriers to Operational Transformation | </a:t>
            </a:r>
            <a:r>
              <a:rPr lang="en-US" sz="2000"/>
              <a:t>What providers say is still not working</a:t>
            </a:r>
          </a:p>
        </p:txBody>
      </p:sp>
      <p:sp>
        <p:nvSpPr>
          <p:cNvPr id="5" name="Rectangle: Rounded Corners 4">
            <a:extLst>
              <a:ext uri="{FF2B5EF4-FFF2-40B4-BE49-F238E27FC236}">
                <a16:creationId xmlns:a16="http://schemas.microsoft.com/office/drawing/2014/main" id="{21462FD7-23AA-495A-8430-4FE26A9A409E}"/>
              </a:ext>
            </a:extLst>
          </p:cNvPr>
          <p:cNvSpPr/>
          <p:nvPr/>
        </p:nvSpPr>
        <p:spPr>
          <a:xfrm>
            <a:off x="5986347" y="3312577"/>
            <a:ext cx="1338607" cy="2262908"/>
          </a:xfrm>
          <a:prstGeom prst="roundRect">
            <a:avLst>
              <a:gd name="adj" fmla="val 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CB922849-F8B1-4A81-B2C1-5E315D4FCECF}"/>
              </a:ext>
            </a:extLst>
          </p:cNvPr>
          <p:cNvSpPr/>
          <p:nvPr/>
        </p:nvSpPr>
        <p:spPr>
          <a:xfrm>
            <a:off x="7406526" y="3312577"/>
            <a:ext cx="1338607" cy="2262908"/>
          </a:xfrm>
          <a:prstGeom prst="roundRect">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02C3756-0150-4708-8CC3-9958F7923112}"/>
              </a:ext>
            </a:extLst>
          </p:cNvPr>
          <p:cNvSpPr/>
          <p:nvPr/>
        </p:nvSpPr>
        <p:spPr>
          <a:xfrm>
            <a:off x="8814769" y="3312577"/>
            <a:ext cx="1338607" cy="2262908"/>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77F526E8-D2D4-4138-AAA3-7C8749B62952}"/>
              </a:ext>
            </a:extLst>
          </p:cNvPr>
          <p:cNvSpPr/>
          <p:nvPr/>
        </p:nvSpPr>
        <p:spPr>
          <a:xfrm>
            <a:off x="10223012" y="3312577"/>
            <a:ext cx="1338607" cy="2262908"/>
          </a:xfrm>
          <a:prstGeom prst="roundRect">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9F7D5BD6-B5E1-4A8F-8533-10C17071D8D3}"/>
              </a:ext>
            </a:extLst>
          </p:cNvPr>
          <p:cNvSpPr>
            <a:spLocks noGrp="1"/>
          </p:cNvSpPr>
          <p:nvPr>
            <p:ph idx="1"/>
          </p:nvPr>
        </p:nvSpPr>
        <p:spPr>
          <a:xfrm>
            <a:off x="799274" y="2217011"/>
            <a:ext cx="4756930" cy="3691423"/>
          </a:xfrm>
        </p:spPr>
        <p:txBody>
          <a:bodyPr>
            <a:normAutofit fontScale="70000" lnSpcReduction="20000"/>
          </a:bodyPr>
          <a:lstStyle/>
          <a:p>
            <a:pPr>
              <a:lnSpc>
                <a:spcPct val="100000"/>
              </a:lnSpc>
              <a:spcBef>
                <a:spcPct val="0"/>
              </a:spcBef>
              <a:buFont typeface="Wingdings" panose="05000000000000000000" pitchFamily="2" charset="2"/>
              <a:buChar char="§"/>
            </a:pPr>
            <a:r>
              <a:rPr lang="en-US" sz="2000">
                <a:latin typeface="+mn-lt"/>
              </a:rPr>
              <a:t>With increased use of portals, telehealth, and patient communication solutions, </a:t>
            </a:r>
            <a:r>
              <a:rPr lang="en-US" sz="2100">
                <a:solidFill>
                  <a:schemeClr val="accent2">
                    <a:lumMod val="50000"/>
                  </a:schemeClr>
                </a:solidFill>
                <a:latin typeface="+mj-lt"/>
              </a:rPr>
              <a:t>physician inboxes</a:t>
            </a:r>
            <a:r>
              <a:rPr lang="en-US" sz="2000">
                <a:latin typeface="+mn-lt"/>
              </a:rPr>
              <a:t> are bombarded like never before with small action items. Enterprise communications, more efficient mobile documentation solutions, virtual provider to provider communication solutions help.</a:t>
            </a:r>
          </a:p>
          <a:p>
            <a:pPr>
              <a:lnSpc>
                <a:spcPct val="100000"/>
              </a:lnSpc>
              <a:spcBef>
                <a:spcPts val="1200"/>
              </a:spcBef>
              <a:buFont typeface="Wingdings" panose="05000000000000000000" pitchFamily="2" charset="2"/>
              <a:buChar char="§"/>
            </a:pPr>
            <a:r>
              <a:rPr lang="en-US" sz="2000" b="1">
                <a:solidFill>
                  <a:schemeClr val="accent2">
                    <a:lumMod val="75000"/>
                  </a:schemeClr>
                </a:solidFill>
                <a:latin typeface="+mj-lt"/>
              </a:rPr>
              <a:t>Small organizations struggle </a:t>
            </a:r>
            <a:r>
              <a:rPr lang="en-US" sz="2000">
                <a:latin typeface="+mn-lt"/>
              </a:rPr>
              <a:t>with resources to invest in IT and personnel to effectively run value based operations. Many outpatient ACOs and Physician led organizations can’t mount the resources needed.</a:t>
            </a:r>
            <a:endParaRPr lang="en-US" sz="2000" b="1">
              <a:solidFill>
                <a:schemeClr val="accent2">
                  <a:lumMod val="75000"/>
                </a:schemeClr>
              </a:solidFill>
              <a:latin typeface="+mj-lt"/>
            </a:endParaRPr>
          </a:p>
          <a:p>
            <a:pPr>
              <a:lnSpc>
                <a:spcPct val="100000"/>
              </a:lnSpc>
              <a:spcBef>
                <a:spcPts val="1200"/>
              </a:spcBef>
              <a:buFont typeface="Wingdings" panose="05000000000000000000" pitchFamily="2" charset="2"/>
              <a:buChar char="§"/>
            </a:pPr>
            <a:r>
              <a:rPr lang="en-US" sz="2000">
                <a:latin typeface="+mn-lt"/>
              </a:rPr>
              <a:t>Value based operations require significant change management to nearly all clinician and operational workflows to </a:t>
            </a:r>
            <a:r>
              <a:rPr lang="en-US" sz="2000" b="1">
                <a:solidFill>
                  <a:schemeClr val="accent2"/>
                </a:solidFill>
                <a:latin typeface="+mj-lt"/>
              </a:rPr>
              <a:t>align standard workflows across enterprise </a:t>
            </a:r>
            <a:r>
              <a:rPr lang="en-US" sz="2000">
                <a:latin typeface="+mn-lt"/>
              </a:rPr>
              <a:t>so data flows easily with patients along care continuum. </a:t>
            </a:r>
          </a:p>
          <a:p>
            <a:pPr>
              <a:lnSpc>
                <a:spcPct val="100000"/>
              </a:lnSpc>
              <a:spcBef>
                <a:spcPts val="1200"/>
              </a:spcBef>
              <a:buFont typeface="Wingdings" panose="05000000000000000000" pitchFamily="2" charset="2"/>
              <a:buChar char="§"/>
            </a:pPr>
            <a:r>
              <a:rPr lang="en-US" sz="2100" b="1">
                <a:solidFill>
                  <a:schemeClr val="accent4"/>
                </a:solidFill>
                <a:latin typeface="+mj-lt"/>
              </a:rPr>
              <a:t>Assessments and CBO </a:t>
            </a:r>
            <a:r>
              <a:rPr lang="en-US" sz="2000">
                <a:latin typeface="+mn-lt"/>
              </a:rPr>
              <a:t>networks are nice, but ultimately organizations must have automated tools for service requests and service fulfillment by CBOs for care team to stay engaged after discharge.</a:t>
            </a:r>
            <a:endParaRPr lang="en-US" sz="2000"/>
          </a:p>
        </p:txBody>
      </p:sp>
      <p:sp>
        <p:nvSpPr>
          <p:cNvPr id="10" name="TextBox 9">
            <a:extLst>
              <a:ext uri="{FF2B5EF4-FFF2-40B4-BE49-F238E27FC236}">
                <a16:creationId xmlns:a16="http://schemas.microsoft.com/office/drawing/2014/main" id="{2E91A124-D649-4BC6-A334-75B2CC9165F5}"/>
              </a:ext>
            </a:extLst>
          </p:cNvPr>
          <p:cNvSpPr txBox="1"/>
          <p:nvPr/>
        </p:nvSpPr>
        <p:spPr>
          <a:xfrm>
            <a:off x="5982818" y="4405894"/>
            <a:ext cx="1338607" cy="307777"/>
          </a:xfrm>
          <a:prstGeom prst="rect">
            <a:avLst/>
          </a:prstGeom>
          <a:noFill/>
        </p:spPr>
        <p:txBody>
          <a:bodyPr wrap="square" rtlCol="0" anchor="ctr">
            <a:spAutoFit/>
          </a:bodyPr>
          <a:lstStyle/>
          <a:p>
            <a:pPr algn="ctr"/>
            <a:r>
              <a:rPr lang="en-US" sz="1400">
                <a:solidFill>
                  <a:schemeClr val="bg1"/>
                </a:solidFill>
                <a:latin typeface="+mj-lt"/>
              </a:rPr>
              <a:t>Clinician Inbox</a:t>
            </a:r>
          </a:p>
        </p:txBody>
      </p:sp>
      <p:sp>
        <p:nvSpPr>
          <p:cNvPr id="11" name="TextBox 10">
            <a:extLst>
              <a:ext uri="{FF2B5EF4-FFF2-40B4-BE49-F238E27FC236}">
                <a16:creationId xmlns:a16="http://schemas.microsoft.com/office/drawing/2014/main" id="{B17EEAE3-35AE-4254-A5AC-93A4AEF4ABB5}"/>
              </a:ext>
            </a:extLst>
          </p:cNvPr>
          <p:cNvSpPr txBox="1"/>
          <p:nvPr/>
        </p:nvSpPr>
        <p:spPr>
          <a:xfrm>
            <a:off x="7391061" y="4405895"/>
            <a:ext cx="1369533" cy="307777"/>
          </a:xfrm>
          <a:prstGeom prst="rect">
            <a:avLst/>
          </a:prstGeom>
          <a:noFill/>
        </p:spPr>
        <p:txBody>
          <a:bodyPr wrap="square" rtlCol="0" anchor="ctr">
            <a:spAutoFit/>
          </a:bodyPr>
          <a:lstStyle/>
          <a:p>
            <a:pPr algn="ctr"/>
            <a:r>
              <a:rPr lang="en-US" sz="1400">
                <a:solidFill>
                  <a:schemeClr val="bg1"/>
                </a:solidFill>
                <a:latin typeface="+mj-lt"/>
              </a:rPr>
              <a:t>Large Wins</a:t>
            </a:r>
          </a:p>
        </p:txBody>
      </p:sp>
      <p:sp>
        <p:nvSpPr>
          <p:cNvPr id="12" name="TextBox 11">
            <a:extLst>
              <a:ext uri="{FF2B5EF4-FFF2-40B4-BE49-F238E27FC236}">
                <a16:creationId xmlns:a16="http://schemas.microsoft.com/office/drawing/2014/main" id="{0C05D7FD-356F-4452-A175-6E52AC0A7D20}"/>
              </a:ext>
            </a:extLst>
          </p:cNvPr>
          <p:cNvSpPr txBox="1"/>
          <p:nvPr/>
        </p:nvSpPr>
        <p:spPr>
          <a:xfrm>
            <a:off x="8814768" y="4298172"/>
            <a:ext cx="1338607" cy="523220"/>
          </a:xfrm>
          <a:prstGeom prst="rect">
            <a:avLst/>
          </a:prstGeom>
          <a:noFill/>
        </p:spPr>
        <p:txBody>
          <a:bodyPr wrap="square" rtlCol="0" anchor="ctr">
            <a:spAutoFit/>
          </a:bodyPr>
          <a:lstStyle/>
          <a:p>
            <a:pPr algn="ctr"/>
            <a:r>
              <a:rPr lang="en-US" sz="1400">
                <a:solidFill>
                  <a:schemeClr val="bg1"/>
                </a:solidFill>
                <a:latin typeface="+mj-lt"/>
              </a:rPr>
              <a:t>Enterprise Alignment</a:t>
            </a:r>
          </a:p>
        </p:txBody>
      </p:sp>
      <p:sp>
        <p:nvSpPr>
          <p:cNvPr id="13" name="TextBox 12">
            <a:extLst>
              <a:ext uri="{FF2B5EF4-FFF2-40B4-BE49-F238E27FC236}">
                <a16:creationId xmlns:a16="http://schemas.microsoft.com/office/drawing/2014/main" id="{59153012-600D-422D-B0A8-6226BC265FC7}"/>
              </a:ext>
            </a:extLst>
          </p:cNvPr>
          <p:cNvSpPr txBox="1"/>
          <p:nvPr/>
        </p:nvSpPr>
        <p:spPr>
          <a:xfrm>
            <a:off x="10223012" y="4405892"/>
            <a:ext cx="1338607" cy="307777"/>
          </a:xfrm>
          <a:prstGeom prst="rect">
            <a:avLst/>
          </a:prstGeom>
          <a:noFill/>
        </p:spPr>
        <p:txBody>
          <a:bodyPr wrap="square" rtlCol="0" anchor="ctr">
            <a:spAutoFit/>
          </a:bodyPr>
          <a:lstStyle/>
          <a:p>
            <a:pPr algn="ctr"/>
            <a:r>
              <a:rPr lang="en-US" sz="1400">
                <a:solidFill>
                  <a:schemeClr val="bg1"/>
                </a:solidFill>
                <a:latin typeface="+mj-lt"/>
              </a:rPr>
              <a:t>SDOH</a:t>
            </a:r>
          </a:p>
        </p:txBody>
      </p:sp>
      <p:sp>
        <p:nvSpPr>
          <p:cNvPr id="14" name="Text Placeholder 3">
            <a:extLst>
              <a:ext uri="{FF2B5EF4-FFF2-40B4-BE49-F238E27FC236}">
                <a16:creationId xmlns:a16="http://schemas.microsoft.com/office/drawing/2014/main" id="{D22B474A-1BC5-4E7B-93F9-54F1E5C0224D}"/>
              </a:ext>
            </a:extLst>
          </p:cNvPr>
          <p:cNvSpPr txBox="1"/>
          <p:nvPr/>
        </p:nvSpPr>
        <p:spPr>
          <a:xfrm>
            <a:off x="5982817" y="1915133"/>
            <a:ext cx="5578801" cy="32528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005EB8"/>
                </a:solidFill>
                <a:latin typeface="Calibri" panose="020f0502020204030204" pitchFamily="34" charset="0"/>
                <a:ea typeface="+mn-ea"/>
                <a:cs typeface="Calibri" panose="020f050202020403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2400" kern="1200">
                <a:solidFill>
                  <a:schemeClr val="accent3">
                    <a:lumMod val="50000"/>
                  </a:schemeClr>
                </a:solidFill>
                <a:latin typeface="+mn-lt"/>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2000" kern="1200">
                <a:solidFill>
                  <a:schemeClr val="accent3">
                    <a:lumMod val="50000"/>
                  </a:schemeClr>
                </a:solidFill>
                <a:latin typeface="+mn-lt"/>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1800" kern="1200">
                <a:solidFill>
                  <a:schemeClr val="accent3">
                    <a:lumMod val="50000"/>
                  </a:schemeClr>
                </a:solidFill>
                <a:latin typeface="+mn-lt"/>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000" b="1">
                <a:solidFill>
                  <a:schemeClr val="bg2">
                    <a:lumMod val="25000"/>
                  </a:schemeClr>
                </a:solidFill>
                <a:latin typeface="+mj-lt"/>
              </a:rPr>
              <a:t>Executive Involvement</a:t>
            </a:r>
          </a:p>
        </p:txBody>
      </p:sp>
      <p:sp>
        <p:nvSpPr>
          <p:cNvPr id="15" name="Oval 14">
            <a:extLst>
              <a:ext uri="{FF2B5EF4-FFF2-40B4-BE49-F238E27FC236}">
                <a16:creationId xmlns:a16="http://schemas.microsoft.com/office/drawing/2014/main" id="{6515DDFA-3C2F-46F9-86FC-C041D17DCDB9}"/>
              </a:ext>
            </a:extLst>
          </p:cNvPr>
          <p:cNvSpPr>
            <a:spLocks noChangeAspect="1"/>
          </p:cNvSpPr>
          <p:nvPr/>
        </p:nvSpPr>
        <p:spPr>
          <a:xfrm>
            <a:off x="6021186" y="2722195"/>
            <a:ext cx="1261872" cy="1261872"/>
          </a:xfrm>
          <a:prstGeom prst="ellipse">
            <a:avLst/>
          </a:prstGeom>
          <a:solidFill>
            <a:schemeClr val="bg1"/>
          </a:solidFill>
          <a:ln w="76200">
            <a:solidFill>
              <a:schemeClr val="accent2">
                <a:lumMod val="50000"/>
              </a:schemeClr>
            </a:solidFill>
          </a:ln>
          <a:effectLst>
            <a:outerShdw blurRad="114300" dist="101600" dir="540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02E3C2C-81C4-4C4B-8A19-AF87750EFFAE}"/>
              </a:ext>
            </a:extLst>
          </p:cNvPr>
          <p:cNvSpPr>
            <a:spLocks noChangeAspect="1"/>
          </p:cNvSpPr>
          <p:nvPr/>
        </p:nvSpPr>
        <p:spPr>
          <a:xfrm>
            <a:off x="7444892" y="2722195"/>
            <a:ext cx="1261872" cy="1261872"/>
          </a:xfrm>
          <a:prstGeom prst="ellipse">
            <a:avLst/>
          </a:prstGeom>
          <a:solidFill>
            <a:schemeClr val="bg1"/>
          </a:solidFill>
          <a:ln w="76200">
            <a:solidFill>
              <a:schemeClr val="accent2">
                <a:lumMod val="75000"/>
              </a:schemeClr>
            </a:solidFill>
          </a:ln>
          <a:effectLst>
            <a:outerShdw blurRad="114300" dist="101600" dir="540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1607401-D722-4AA2-8FF8-E659CD97CB14}"/>
              </a:ext>
            </a:extLst>
          </p:cNvPr>
          <p:cNvSpPr>
            <a:spLocks noChangeAspect="1"/>
          </p:cNvSpPr>
          <p:nvPr/>
        </p:nvSpPr>
        <p:spPr>
          <a:xfrm>
            <a:off x="8853136" y="2722195"/>
            <a:ext cx="1261872" cy="1261872"/>
          </a:xfrm>
          <a:prstGeom prst="ellipse">
            <a:avLst/>
          </a:prstGeom>
          <a:solidFill>
            <a:schemeClr val="bg1"/>
          </a:solidFill>
          <a:ln w="76200">
            <a:solidFill>
              <a:schemeClr val="accent2"/>
            </a:solidFill>
          </a:ln>
          <a:effectLst>
            <a:outerShdw blurRad="114300" dist="101600" dir="540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3B3FB5A-E28B-4CE0-B825-92BD4368DEE4}"/>
              </a:ext>
            </a:extLst>
          </p:cNvPr>
          <p:cNvSpPr>
            <a:spLocks noChangeAspect="1"/>
          </p:cNvSpPr>
          <p:nvPr/>
        </p:nvSpPr>
        <p:spPr>
          <a:xfrm>
            <a:off x="10261379" y="2722195"/>
            <a:ext cx="1261872" cy="1261872"/>
          </a:xfrm>
          <a:prstGeom prst="ellipse">
            <a:avLst/>
          </a:prstGeom>
          <a:solidFill>
            <a:schemeClr val="bg1"/>
          </a:solidFill>
          <a:ln w="76200">
            <a:solidFill>
              <a:schemeClr val="accent4"/>
            </a:solidFill>
          </a:ln>
          <a:effectLst>
            <a:outerShdw blurRad="114300" dist="101600" dir="540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0B98D170-CA9E-4DD3-BFE1-3B708694AF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26871" y="2890975"/>
            <a:ext cx="914400" cy="914400"/>
          </a:xfrm>
          <a:prstGeom prst="rect">
            <a:avLst/>
          </a:prstGeom>
        </p:spPr>
      </p:pic>
      <p:pic>
        <p:nvPicPr>
          <p:cNvPr id="20" name="Graphic 19">
            <a:extLst>
              <a:ext uri="{FF2B5EF4-FFF2-40B4-BE49-F238E27FC236}">
                <a16:creationId xmlns:a16="http://schemas.microsoft.com/office/drawing/2014/main" id="{024A14FD-A680-492F-A933-635DE33A3C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89838" y="2841815"/>
            <a:ext cx="1012720" cy="1012720"/>
          </a:xfrm>
          <a:prstGeom prst="rect">
            <a:avLst/>
          </a:prstGeom>
        </p:spPr>
      </p:pic>
      <p:pic>
        <p:nvPicPr>
          <p:cNvPr id="21" name="Graphic 20">
            <a:extLst>
              <a:ext uri="{FF2B5EF4-FFF2-40B4-BE49-F238E27FC236}">
                <a16:creationId xmlns:a16="http://schemas.microsoft.com/office/drawing/2014/main" id="{7BC594EA-81B2-407E-A147-AAE254E7618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94921" y="2881143"/>
            <a:ext cx="914400" cy="914400"/>
          </a:xfrm>
          <a:prstGeom prst="rect">
            <a:avLst/>
          </a:prstGeom>
        </p:spPr>
      </p:pic>
      <p:pic>
        <p:nvPicPr>
          <p:cNvPr id="22" name="Graphic 21">
            <a:extLst>
              <a:ext uri="{FF2B5EF4-FFF2-40B4-BE49-F238E27FC236}">
                <a16:creationId xmlns:a16="http://schemas.microsoft.com/office/drawing/2014/main" id="{ED3FD0B7-51E1-4744-A1D0-097865A3C74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622440" y="2881143"/>
            <a:ext cx="893822" cy="893822"/>
          </a:xfrm>
          <a:prstGeom prst="rect">
            <a:avLst/>
          </a:prstGeom>
        </p:spPr>
      </p:pic>
    </p:spTree>
    <p:extLst>
      <p:ext uri="{BB962C8B-B14F-4D97-AF65-F5344CB8AC3E}">
        <p14:creationId xmlns:p14="http://schemas.microsoft.com/office/powerpoint/2010/main" val="632928837"/>
      </p:ext>
    </p:extLst>
  </p:cSld>
  <p:clrMapOvr>
    <a:masterClrMapping/>
  </p:clrMapOvr>
  <p:transition/>
  <p:timing/>
</p:sld>
</file>

<file path=ppt/slides/slide4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Key Players</a:t>
            </a:r>
          </a:p>
        </p:txBody>
      </p:sp>
      <p:pic>
        <p:nvPicPr>
          <p:cNvPr id="41" name="Picture 40">
            <a:extLst>
              <a:ext uri="{FF2B5EF4-FFF2-40B4-BE49-F238E27FC236}">
                <a16:creationId xmlns:a16="http://schemas.microsoft.com/office/drawing/2014/main" id="{7516D0EC-4AEC-4372-8C3A-0E4B1D70DC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9374" y="1624335"/>
            <a:ext cx="3609329" cy="3609329"/>
          </a:xfrm>
          <a:prstGeom prst="rect">
            <a:avLst/>
          </a:prstGeom>
        </p:spPr>
      </p:pic>
    </p:spTree>
    <p:extLst>
      <p:ext uri="{BB962C8B-B14F-4D97-AF65-F5344CB8AC3E}">
        <p14:creationId xmlns:p14="http://schemas.microsoft.com/office/powerpoint/2010/main" val="25789065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4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9570" name="Rectangle 3"/>
          <p:cNvSpPr>
            <a:spLocks noGrp="1" noChangeArrowheads="1"/>
          </p:cNvSpPr>
          <p:nvPr>
            <p:ph type="title"/>
          </p:nvPr>
        </p:nvSpPr>
        <p:spPr/>
        <p:txBody>
          <a:bodyPr/>
          <a:lstStyle/>
          <a:p>
            <a:r>
              <a:rPr lang="en-US"/>
              <a:t>Key Players</a:t>
            </a:r>
          </a:p>
        </p:txBody>
      </p:sp>
      <p:grpSp>
        <p:nvGrpSpPr>
          <p:cNvPr id="13" name="Group 12"/>
          <p:cNvGrpSpPr/>
          <p:nvPr/>
        </p:nvGrpSpPr>
        <p:grpSpPr>
          <a:xfrm>
            <a:off x="6172552" y="1275128"/>
            <a:ext cx="2901898" cy="1681163"/>
            <a:chOff x="6019801" y="1125417"/>
            <a:chExt cx="2514600" cy="1595803"/>
          </a:xfrm>
        </p:grpSpPr>
        <p:sp>
          <p:nvSpPr>
            <p:cNvPr id="555019" name="Rectangle 4"/>
            <p:cNvSpPr>
              <a:spLocks noChangeArrowheads="1"/>
            </p:cNvSpPr>
            <p:nvPr/>
          </p:nvSpPr>
          <p:spPr bwMode="auto">
            <a:xfrm>
              <a:off x="6019801" y="1635370"/>
              <a:ext cx="2514600" cy="1085850"/>
            </a:xfrm>
            <a:prstGeom prst="rect">
              <a:avLst/>
            </a:prstGeom>
            <a:solidFill>
              <a:schemeClr val="bg2">
                <a:lumMod val="85000"/>
              </a:schemeClr>
            </a:solidFill>
            <a:ln w="19050" algn="ctr">
              <a:noFill/>
              <a:miter lim="800000"/>
            </a:ln>
            <a:effectLst/>
          </p:spPr>
          <p:txBody>
            <a:bodyPr lIns="91452" tIns="182904" rIns="91452" bIns="45727" anchor="t" anchorCtr="0"/>
            <a:lstStyle/>
            <a:p>
              <a:pPr marL="176232" indent="-176232">
                <a:spcBef>
                  <a:spcPts val="300"/>
                </a:spcBef>
                <a:spcAft>
                  <a:spcPts val="300"/>
                </a:spcAft>
                <a:buSzPct val="80000"/>
                <a:buFont typeface="Arial" panose="020b0604020202020204" pitchFamily="34" charset="0"/>
                <a:buChar char="•"/>
              </a:pPr>
              <a:r>
                <a:rPr lang="en-US" sz="1200">
                  <a:cs typeface="Arial"/>
                </a:rPr>
                <a:t>Highly engaged with customers and to enable use of data and understanding contracts</a:t>
              </a:r>
            </a:p>
            <a:p>
              <a:pPr marL="176232" indent="-176232">
                <a:spcBef>
                  <a:spcPts val="300"/>
                </a:spcBef>
                <a:spcAft>
                  <a:spcPts val="300"/>
                </a:spcAft>
                <a:buSzPct val="80000"/>
                <a:buFont typeface="Arial" panose="020b0604020202020204" pitchFamily="34" charset="0"/>
                <a:buChar char="•"/>
              </a:pPr>
              <a:r>
                <a:rPr lang="en-US" sz="1200">
                  <a:cs typeface="Arial"/>
                </a:rPr>
                <a:t>Offers many customized dashboards </a:t>
              </a:r>
            </a:p>
          </p:txBody>
        </p:sp>
        <p:sp>
          <p:nvSpPr>
            <p:cNvPr id="555013" name="Rectangle 4"/>
            <p:cNvSpPr>
              <a:spLocks noChangeArrowheads="1"/>
            </p:cNvSpPr>
            <p:nvPr/>
          </p:nvSpPr>
          <p:spPr bwMode="auto">
            <a:xfrm>
              <a:off x="6019801" y="1125417"/>
              <a:ext cx="2514600" cy="513160"/>
            </a:xfrm>
            <a:prstGeom prst="rect">
              <a:avLst/>
            </a:prstGeom>
            <a:solidFill>
              <a:schemeClr val="accent3"/>
            </a:solidFill>
            <a:ln w="19050">
              <a:noFill/>
              <a:miter lim="800000"/>
            </a:ln>
            <a:effectLst/>
          </p:spPr>
          <p:txBody>
            <a:bodyPr lIns="91452" tIns="45727" rIns="91452" bIns="45727" anchor="ctr" anchorCtr="1"/>
            <a:lstStyle/>
            <a:p>
              <a:pPr algn="ctr" defTabSz="814476"/>
              <a:r>
                <a:rPr lang="en-US" sz="2667" err="1">
                  <a:solidFill>
                    <a:schemeClr val="bg1"/>
                  </a:solidFill>
                </a:rPr>
                <a:t>HealthEC (BIK)</a:t>
              </a:r>
              <a:endParaRPr lang="en-US" sz="2667">
                <a:solidFill>
                  <a:schemeClr val="bg2"/>
                </a:solidFill>
              </a:endParaRPr>
            </a:p>
          </p:txBody>
        </p:sp>
      </p:grpSp>
      <p:grpSp>
        <p:nvGrpSpPr>
          <p:cNvPr id="9" name="Group 8"/>
          <p:cNvGrpSpPr/>
          <p:nvPr/>
        </p:nvGrpSpPr>
        <p:grpSpPr>
          <a:xfrm>
            <a:off x="3113725" y="3165702"/>
            <a:ext cx="2901898" cy="1681163"/>
            <a:chOff x="3314700" y="2876949"/>
            <a:chExt cx="2514600" cy="1595803"/>
          </a:xfrm>
        </p:grpSpPr>
        <p:sp>
          <p:nvSpPr>
            <p:cNvPr id="2" name="Rectangle 3"/>
            <p:cNvSpPr>
              <a:spLocks noChangeArrowheads="1"/>
            </p:cNvSpPr>
            <p:nvPr/>
          </p:nvSpPr>
          <p:spPr bwMode="auto">
            <a:xfrm>
              <a:off x="3314700" y="3386902"/>
              <a:ext cx="2514600" cy="1085850"/>
            </a:xfrm>
            <a:prstGeom prst="rect">
              <a:avLst/>
            </a:prstGeom>
            <a:solidFill>
              <a:schemeClr val="bg2">
                <a:lumMod val="85000"/>
              </a:schemeClr>
            </a:solidFill>
            <a:ln w="19050" algn="ctr">
              <a:noFill/>
              <a:miter lim="800000"/>
            </a:ln>
            <a:effectLst/>
          </p:spPr>
          <p:txBody>
            <a:bodyPr lIns="91452" tIns="182904" rIns="91452" bIns="45727" anchor="t" anchorCtr="0"/>
            <a:lstStyle/>
            <a:p>
              <a:pPr marL="176232" indent="-176232">
                <a:spcBef>
                  <a:spcPts val="300"/>
                </a:spcBef>
                <a:spcAft>
                  <a:spcPts val="300"/>
                </a:spcAft>
                <a:buSzPct val="80000"/>
                <a:buFont typeface="Arial" panose="020b0604020202020204" pitchFamily="34" charset="0"/>
                <a:buChar char="•"/>
              </a:pPr>
              <a:r>
                <a:rPr lang="en-US" sz="1200">
                  <a:cs typeface="Arial"/>
                </a:rPr>
                <a:t>Strong patient outcome tracking</a:t>
              </a:r>
            </a:p>
            <a:p>
              <a:pPr marL="176232" indent="-176232">
                <a:spcBef>
                  <a:spcPts val="300"/>
                </a:spcBef>
                <a:spcAft>
                  <a:spcPts val="300"/>
                </a:spcAft>
                <a:buSzPct val="80000"/>
                <a:buFont typeface="Arial" panose="020b0604020202020204" pitchFamily="34" charset="0"/>
                <a:buChar char="•"/>
              </a:pPr>
              <a:r>
                <a:rPr lang="en-US" sz="1200">
                  <a:cs typeface="Arial"/>
                </a:rPr>
                <a:t>Good integration to enable data acquisition</a:t>
              </a:r>
            </a:p>
            <a:p>
              <a:pPr marL="176232" indent="-176232">
                <a:spcBef>
                  <a:spcPts val="300"/>
                </a:spcBef>
                <a:spcAft>
                  <a:spcPts val="300"/>
                </a:spcAft>
                <a:buSzPct val="80000"/>
                <a:buFont typeface="Arial" panose="020b0604020202020204" pitchFamily="34" charset="0"/>
                <a:buChar char="•"/>
              </a:pPr>
              <a:endParaRPr lang="en-US" sz="1467">
                <a:cs typeface="Arial"/>
              </a:endParaRPr>
            </a:p>
          </p:txBody>
        </p:sp>
        <p:sp>
          <p:nvSpPr>
            <p:cNvPr id="555012" name="Rectangle 3"/>
            <p:cNvSpPr>
              <a:spLocks noChangeArrowheads="1"/>
            </p:cNvSpPr>
            <p:nvPr/>
          </p:nvSpPr>
          <p:spPr bwMode="auto">
            <a:xfrm>
              <a:off x="3314700" y="2876949"/>
              <a:ext cx="2514600" cy="513160"/>
            </a:xfrm>
            <a:prstGeom prst="rect">
              <a:avLst/>
            </a:prstGeom>
            <a:solidFill>
              <a:schemeClr val="accent5"/>
            </a:solidFill>
            <a:ln w="19050">
              <a:noFill/>
              <a:miter lim="800000"/>
            </a:ln>
            <a:effectLst/>
          </p:spPr>
          <p:txBody>
            <a:bodyPr lIns="91452" tIns="45727" rIns="91452" bIns="45727" anchor="ctr" anchorCtr="1"/>
            <a:lstStyle/>
            <a:p>
              <a:pPr algn="ctr" defTabSz="814476"/>
              <a:r>
                <a:rPr lang="en-US" sz="2667">
                  <a:solidFill>
                    <a:schemeClr val="bg1"/>
                  </a:solidFill>
                </a:rPr>
                <a:t>Arcadia</a:t>
              </a:r>
            </a:p>
          </p:txBody>
        </p:sp>
      </p:grpSp>
      <p:grpSp>
        <p:nvGrpSpPr>
          <p:cNvPr id="10" name="Group 9"/>
          <p:cNvGrpSpPr/>
          <p:nvPr/>
        </p:nvGrpSpPr>
        <p:grpSpPr>
          <a:xfrm>
            <a:off x="6172552" y="3165702"/>
            <a:ext cx="2901898" cy="1681163"/>
            <a:chOff x="6019801" y="2876949"/>
            <a:chExt cx="2514600" cy="1595803"/>
          </a:xfrm>
        </p:grpSpPr>
        <p:sp>
          <p:nvSpPr>
            <p:cNvPr id="4" name="Rectangle 4"/>
            <p:cNvSpPr>
              <a:spLocks noChangeArrowheads="1"/>
            </p:cNvSpPr>
            <p:nvPr/>
          </p:nvSpPr>
          <p:spPr bwMode="auto">
            <a:xfrm>
              <a:off x="6019801" y="3386902"/>
              <a:ext cx="2514600" cy="1085850"/>
            </a:xfrm>
            <a:prstGeom prst="rect">
              <a:avLst/>
            </a:prstGeom>
            <a:solidFill>
              <a:schemeClr val="bg2">
                <a:lumMod val="85000"/>
              </a:schemeClr>
            </a:solidFill>
            <a:ln w="19050" algn="ctr">
              <a:noFill/>
              <a:miter lim="800000"/>
            </a:ln>
            <a:effectLst/>
          </p:spPr>
          <p:txBody>
            <a:bodyPr lIns="91452" tIns="182904" rIns="91452" bIns="45727" anchor="t" anchorCtr="0"/>
            <a:lstStyle/>
            <a:p>
              <a:pPr marL="176232" indent="-176232">
                <a:spcBef>
                  <a:spcPts val="300"/>
                </a:spcBef>
                <a:spcAft>
                  <a:spcPts val="300"/>
                </a:spcAft>
                <a:buSzPct val="80000"/>
                <a:buFont typeface="Arial" panose="020b0604020202020204" pitchFamily="34" charset="0"/>
                <a:buChar char="•"/>
              </a:pPr>
              <a:r>
                <a:rPr lang="en-US" sz="1200">
                  <a:cs typeface="Arial"/>
                </a:rPr>
                <a:t>Strong relationships drive loyalty</a:t>
              </a:r>
            </a:p>
            <a:p>
              <a:pPr marL="176232" indent="-176232">
                <a:spcBef>
                  <a:spcPts val="300"/>
                </a:spcBef>
                <a:spcAft>
                  <a:spcPts val="300"/>
                </a:spcAft>
                <a:buSzPct val="80000"/>
                <a:buFont typeface="Arial" panose="020b0604020202020204" pitchFamily="34" charset="0"/>
                <a:buChar char="•"/>
              </a:pPr>
              <a:r>
                <a:rPr lang="en-US" sz="1200">
                  <a:cs typeface="Arial"/>
                </a:rPr>
                <a:t>Concerns around consistency as vendor scales</a:t>
              </a:r>
            </a:p>
            <a:p>
              <a:pPr marL="176232" indent="-176232">
                <a:spcBef>
                  <a:spcPts val="300"/>
                </a:spcBef>
                <a:spcAft>
                  <a:spcPts val="300"/>
                </a:spcAft>
                <a:buSzPct val="80000"/>
                <a:buFont typeface="Arial" panose="020b0604020202020204" pitchFamily="34" charset="0"/>
                <a:buChar char="•"/>
              </a:pPr>
              <a:r>
                <a:rPr lang="en-US" sz="1200">
                  <a:cs typeface="Arial"/>
                </a:rPr>
                <a:t>Strong data acquisition</a:t>
              </a:r>
            </a:p>
          </p:txBody>
        </p:sp>
        <p:sp>
          <p:nvSpPr>
            <p:cNvPr id="3" name="Rectangle 4"/>
            <p:cNvSpPr>
              <a:spLocks noChangeArrowheads="1"/>
            </p:cNvSpPr>
            <p:nvPr/>
          </p:nvSpPr>
          <p:spPr bwMode="auto">
            <a:xfrm>
              <a:off x="6019801" y="2876949"/>
              <a:ext cx="2514600" cy="513160"/>
            </a:xfrm>
            <a:prstGeom prst="rect">
              <a:avLst/>
            </a:prstGeom>
            <a:solidFill>
              <a:schemeClr val="accent4"/>
            </a:solidFill>
            <a:ln w="19050">
              <a:noFill/>
              <a:miter lim="800000"/>
            </a:ln>
            <a:effectLst/>
          </p:spPr>
          <p:txBody>
            <a:bodyPr lIns="91452" tIns="45727" rIns="91452" bIns="45727" anchor="ctr" anchorCtr="1"/>
            <a:lstStyle/>
            <a:p>
              <a:pPr algn="ctr" defTabSz="814476"/>
              <a:r>
                <a:rPr lang="en-US" sz="2667" err="1">
                  <a:solidFill>
                    <a:schemeClr val="bg1"/>
                  </a:solidFill>
                </a:rPr>
                <a:t>Lightbeam</a:t>
              </a:r>
              <a:endParaRPr lang="en-US" sz="2667">
                <a:solidFill>
                  <a:srgbClr val="FFFFFF"/>
                </a:solidFill>
              </a:endParaRPr>
            </a:p>
          </p:txBody>
        </p:sp>
      </p:grpSp>
      <p:grpSp>
        <p:nvGrpSpPr>
          <p:cNvPr id="8" name="Group 7"/>
          <p:cNvGrpSpPr/>
          <p:nvPr/>
        </p:nvGrpSpPr>
        <p:grpSpPr>
          <a:xfrm>
            <a:off x="54898" y="3165904"/>
            <a:ext cx="2901898" cy="1682420"/>
            <a:chOff x="609600" y="2876948"/>
            <a:chExt cx="2514600" cy="1596996"/>
          </a:xfrm>
        </p:grpSpPr>
        <p:sp>
          <p:nvSpPr>
            <p:cNvPr id="5" name="Rectangle 5"/>
            <p:cNvSpPr>
              <a:spLocks noChangeArrowheads="1"/>
            </p:cNvSpPr>
            <p:nvPr/>
          </p:nvSpPr>
          <p:spPr bwMode="auto">
            <a:xfrm>
              <a:off x="609600" y="3385713"/>
              <a:ext cx="2514600" cy="1088231"/>
            </a:xfrm>
            <a:prstGeom prst="rect">
              <a:avLst/>
            </a:prstGeom>
            <a:solidFill>
              <a:schemeClr val="bg2">
                <a:lumMod val="85000"/>
              </a:schemeClr>
            </a:solidFill>
            <a:ln w="19050" algn="ctr">
              <a:noFill/>
              <a:miter lim="800000"/>
            </a:ln>
            <a:effectLst/>
          </p:spPr>
          <p:txBody>
            <a:bodyPr lIns="91452" tIns="182904" rIns="91452" bIns="45727" anchor="t" anchorCtr="0"/>
            <a:lstStyle/>
            <a:p>
              <a:pPr marL="176232" indent="-176232">
                <a:spcBef>
                  <a:spcPts val="300"/>
                </a:spcBef>
                <a:spcAft>
                  <a:spcPts val="300"/>
                </a:spcAft>
                <a:buSzPct val="80000"/>
                <a:buFont typeface="Arial" panose="020b0604020202020204" pitchFamily="34" charset="0"/>
                <a:buChar char="•"/>
              </a:pPr>
              <a:r>
                <a:rPr lang="en-US" sz="1200">
                  <a:cs typeface="Arial"/>
                </a:rPr>
                <a:t>Strong partner focused on outcomes</a:t>
              </a:r>
            </a:p>
            <a:p>
              <a:pPr marL="176232" indent="-176232">
                <a:spcBef>
                  <a:spcPts val="300"/>
                </a:spcBef>
                <a:spcAft>
                  <a:spcPts val="300"/>
                </a:spcAft>
                <a:buSzPct val="80000"/>
                <a:buFont typeface="Arial" panose="020b0604020202020204" pitchFamily="34" charset="0"/>
                <a:buChar char="•"/>
              </a:pPr>
              <a:r>
                <a:rPr lang="en-US" sz="1200">
                  <a:cs typeface="Arial"/>
                </a:rPr>
                <a:t>Consulting services are expensive</a:t>
              </a:r>
            </a:p>
            <a:p>
              <a:pPr marL="176232" indent="-176232">
                <a:spcBef>
                  <a:spcPts val="300"/>
                </a:spcBef>
                <a:spcAft>
                  <a:spcPts val="300"/>
                </a:spcAft>
                <a:buSzPct val="80000"/>
                <a:buFont typeface="Arial" panose="020b0604020202020204" pitchFamily="34" charset="0"/>
                <a:buChar char="•"/>
              </a:pPr>
              <a:r>
                <a:rPr lang="en-US" sz="1200">
                  <a:cs typeface="Arial"/>
                </a:rPr>
                <a:t>Care management has improved</a:t>
              </a:r>
            </a:p>
          </p:txBody>
        </p:sp>
        <p:sp>
          <p:nvSpPr>
            <p:cNvPr id="555014" name="Rectangle 5"/>
            <p:cNvSpPr>
              <a:spLocks noChangeArrowheads="1"/>
            </p:cNvSpPr>
            <p:nvPr/>
          </p:nvSpPr>
          <p:spPr bwMode="auto">
            <a:xfrm>
              <a:off x="609600" y="2876948"/>
              <a:ext cx="2514600" cy="514350"/>
            </a:xfrm>
            <a:prstGeom prst="rect">
              <a:avLst/>
            </a:prstGeom>
            <a:solidFill>
              <a:schemeClr val="accent3"/>
            </a:solidFill>
            <a:ln w="19050">
              <a:noFill/>
              <a:miter lim="800000"/>
            </a:ln>
            <a:effectLst/>
          </p:spPr>
          <p:txBody>
            <a:bodyPr lIns="91452" tIns="45727" rIns="91452" bIns="45727" anchor="ctr" anchorCtr="1"/>
            <a:lstStyle/>
            <a:p>
              <a:pPr algn="ctr" defTabSz="814476"/>
              <a:r>
                <a:rPr lang="en-US" sz="2667">
                  <a:solidFill>
                    <a:schemeClr val="bg1"/>
                  </a:solidFill>
                </a:rPr>
                <a:t>Health Catalyst</a:t>
              </a:r>
            </a:p>
          </p:txBody>
        </p:sp>
      </p:grpSp>
      <p:grpSp>
        <p:nvGrpSpPr>
          <p:cNvPr id="12" name="Group 11"/>
          <p:cNvGrpSpPr/>
          <p:nvPr/>
        </p:nvGrpSpPr>
        <p:grpSpPr>
          <a:xfrm>
            <a:off x="3113725" y="1275128"/>
            <a:ext cx="2901898" cy="1681163"/>
            <a:chOff x="3314700" y="1125417"/>
            <a:chExt cx="2514600" cy="1595803"/>
          </a:xfrm>
        </p:grpSpPr>
        <p:sp>
          <p:nvSpPr>
            <p:cNvPr id="555018" name="Rectangle 3"/>
            <p:cNvSpPr>
              <a:spLocks noChangeArrowheads="1"/>
            </p:cNvSpPr>
            <p:nvPr/>
          </p:nvSpPr>
          <p:spPr bwMode="auto">
            <a:xfrm>
              <a:off x="3314700" y="1635370"/>
              <a:ext cx="2514600" cy="1085850"/>
            </a:xfrm>
            <a:prstGeom prst="rect">
              <a:avLst/>
            </a:prstGeom>
            <a:solidFill>
              <a:schemeClr val="bg2">
                <a:lumMod val="85000"/>
              </a:schemeClr>
            </a:solidFill>
            <a:ln w="19050" algn="ctr">
              <a:noFill/>
              <a:miter lim="800000"/>
            </a:ln>
            <a:effectLst/>
          </p:spPr>
          <p:txBody>
            <a:bodyPr lIns="91452" tIns="182904" rIns="91452" bIns="45727" anchor="t" anchorCtr="0"/>
            <a:lstStyle/>
            <a:p>
              <a:pPr marL="176232" indent="-176232">
                <a:spcBef>
                  <a:spcPts val="300"/>
                </a:spcBef>
                <a:spcAft>
                  <a:spcPts val="300"/>
                </a:spcAft>
                <a:buSzPct val="80000"/>
                <a:buFont typeface="Arial" panose="020b0604020202020204" pitchFamily="34" charset="0"/>
                <a:buChar char="•"/>
              </a:pPr>
              <a:r>
                <a:rPr lang="en-US" sz="1200">
                  <a:cs typeface="Arial"/>
                </a:rPr>
                <a:t>Big focus on helping orgs use claims data</a:t>
              </a:r>
            </a:p>
            <a:p>
              <a:pPr marL="176232" indent="-176232">
                <a:spcBef>
                  <a:spcPts val="300"/>
                </a:spcBef>
                <a:spcAft>
                  <a:spcPts val="300"/>
                </a:spcAft>
                <a:buSzPct val="80000"/>
                <a:buFont typeface="Arial" panose="020b0604020202020204" pitchFamily="34" charset="0"/>
                <a:buChar char="•"/>
              </a:pPr>
              <a:r>
                <a:rPr lang="en-US" sz="1200">
                  <a:cs typeface="Arial"/>
                </a:rPr>
                <a:t>Strength with care management</a:t>
              </a:r>
            </a:p>
            <a:p>
              <a:pPr>
                <a:spcBef>
                  <a:spcPts val="300"/>
                </a:spcBef>
                <a:spcAft>
                  <a:spcPts val="300"/>
                </a:spcAft>
                <a:buSzPct val="80000"/>
              </a:pPr>
              <a:endParaRPr lang="en-US" sz="1200">
                <a:cs typeface="Arial"/>
              </a:endParaRPr>
            </a:p>
          </p:txBody>
        </p:sp>
        <p:sp>
          <p:nvSpPr>
            <p:cNvPr id="6" name="Rectangle 3"/>
            <p:cNvSpPr>
              <a:spLocks noChangeArrowheads="1"/>
            </p:cNvSpPr>
            <p:nvPr/>
          </p:nvSpPr>
          <p:spPr bwMode="auto">
            <a:xfrm>
              <a:off x="3314700" y="1125417"/>
              <a:ext cx="2514600" cy="513160"/>
            </a:xfrm>
            <a:prstGeom prst="rect">
              <a:avLst/>
            </a:prstGeom>
            <a:solidFill>
              <a:schemeClr val="accent2"/>
            </a:solidFill>
            <a:ln w="19050">
              <a:noFill/>
              <a:miter lim="800000"/>
            </a:ln>
            <a:effectLst/>
          </p:spPr>
          <p:txBody>
            <a:bodyPr lIns="91452" tIns="45727" rIns="91452" bIns="45727" anchor="ctr" anchorCtr="1"/>
            <a:lstStyle/>
            <a:p>
              <a:pPr algn="ctr" defTabSz="814476"/>
              <a:r>
                <a:rPr lang="en-US" sz="2667">
                  <a:solidFill>
                    <a:schemeClr val="bg1"/>
                  </a:solidFill>
                </a:rPr>
                <a:t>Cedar Gate</a:t>
              </a:r>
            </a:p>
          </p:txBody>
        </p:sp>
      </p:grpSp>
      <p:grpSp>
        <p:nvGrpSpPr>
          <p:cNvPr id="11" name="Group 10"/>
          <p:cNvGrpSpPr/>
          <p:nvPr/>
        </p:nvGrpSpPr>
        <p:grpSpPr>
          <a:xfrm>
            <a:off x="54898" y="1275328"/>
            <a:ext cx="2901898" cy="1682419"/>
            <a:chOff x="609600" y="1125417"/>
            <a:chExt cx="2514600" cy="1596995"/>
          </a:xfrm>
        </p:grpSpPr>
        <p:sp>
          <p:nvSpPr>
            <p:cNvPr id="555020" name="Rectangle 5"/>
            <p:cNvSpPr>
              <a:spLocks noChangeArrowheads="1"/>
            </p:cNvSpPr>
            <p:nvPr/>
          </p:nvSpPr>
          <p:spPr bwMode="auto">
            <a:xfrm>
              <a:off x="609600" y="1634181"/>
              <a:ext cx="2514600" cy="1088231"/>
            </a:xfrm>
            <a:prstGeom prst="rect">
              <a:avLst/>
            </a:prstGeom>
            <a:solidFill>
              <a:schemeClr val="bg2">
                <a:lumMod val="85000"/>
              </a:schemeClr>
            </a:solidFill>
            <a:ln w="19050" algn="ctr">
              <a:noFill/>
              <a:miter lim="800000"/>
            </a:ln>
            <a:effectLst/>
          </p:spPr>
          <p:txBody>
            <a:bodyPr lIns="91452" tIns="182904" rIns="91452" bIns="45727" anchor="t" anchorCtr="0"/>
            <a:lstStyle/>
            <a:p>
              <a:pPr marL="176232" indent="-176232">
                <a:spcBef>
                  <a:spcPts val="300"/>
                </a:spcBef>
                <a:spcAft>
                  <a:spcPts val="300"/>
                </a:spcAft>
                <a:buSzPct val="80000"/>
                <a:buFont typeface="Arial" panose="020b0604020202020204" pitchFamily="34" charset="0"/>
                <a:buChar char="•"/>
              </a:pPr>
              <a:r>
                <a:rPr lang="en-US" sz="1200">
                  <a:cs typeface="Arial"/>
                </a:rPr>
                <a:t>Primarily focus on FQHCs</a:t>
              </a:r>
            </a:p>
            <a:p>
              <a:pPr marL="176232" indent="-176232">
                <a:spcBef>
                  <a:spcPts val="300"/>
                </a:spcBef>
                <a:spcAft>
                  <a:spcPts val="300"/>
                </a:spcAft>
                <a:buSzPct val="80000"/>
                <a:buFont typeface="Arial" panose="020b0604020202020204" pitchFamily="34" charset="0"/>
                <a:buChar char="•"/>
              </a:pPr>
              <a:r>
                <a:rPr lang="en-US" sz="1200">
                  <a:cs typeface="Arial"/>
                </a:rPr>
                <a:t>Large customer base in western US</a:t>
              </a:r>
            </a:p>
            <a:p>
              <a:pPr marL="176232" indent="-176232">
                <a:spcBef>
                  <a:spcPts val="300"/>
                </a:spcBef>
                <a:spcAft>
                  <a:spcPts val="300"/>
                </a:spcAft>
                <a:buSzPct val="80000"/>
                <a:buFont typeface="Arial" panose="020b0604020202020204" pitchFamily="34" charset="0"/>
                <a:buChar char="•"/>
              </a:pPr>
              <a:r>
                <a:rPr lang="en-US" sz="1200">
                  <a:cs typeface="Arial"/>
                </a:rPr>
                <a:t>Easy to use and Robust reporting tools</a:t>
              </a:r>
            </a:p>
            <a:p>
              <a:pPr marL="176232" indent="-176232">
                <a:spcBef>
                  <a:spcPts val="300"/>
                </a:spcBef>
                <a:spcAft>
                  <a:spcPts val="300"/>
                </a:spcAft>
                <a:buSzPct val="80000"/>
                <a:buFont typeface="Arial" panose="020b0604020202020204" pitchFamily="34" charset="0"/>
                <a:buChar char="•"/>
              </a:pPr>
              <a:r>
                <a:rPr lang="en-US" sz="1200">
                  <a:cs typeface="Arial"/>
                </a:rPr>
                <a:t>More robust financials needed</a:t>
              </a:r>
            </a:p>
          </p:txBody>
        </p:sp>
        <p:sp>
          <p:nvSpPr>
            <p:cNvPr id="7" name="Rectangle 5"/>
            <p:cNvSpPr>
              <a:spLocks noChangeArrowheads="1"/>
            </p:cNvSpPr>
            <p:nvPr/>
          </p:nvSpPr>
          <p:spPr bwMode="auto">
            <a:xfrm>
              <a:off x="609600" y="1125417"/>
              <a:ext cx="2514600" cy="514350"/>
            </a:xfrm>
            <a:prstGeom prst="rect">
              <a:avLst/>
            </a:prstGeom>
            <a:solidFill>
              <a:schemeClr val="accent4">
                <a:lumMod val="75000"/>
              </a:schemeClr>
            </a:solidFill>
            <a:ln w="19050">
              <a:noFill/>
              <a:miter lim="800000"/>
            </a:ln>
            <a:effectLst/>
          </p:spPr>
          <p:txBody>
            <a:bodyPr lIns="91452" tIns="45727" rIns="91452" bIns="45727" anchor="ctr" anchorCtr="1"/>
            <a:lstStyle/>
            <a:p>
              <a:pPr algn="ctr" defTabSz="814476"/>
              <a:r>
                <a:rPr lang="en-US" sz="2667">
                  <a:solidFill>
                    <a:schemeClr val="bg1"/>
                  </a:solidFill>
                </a:rPr>
                <a:t>Relevant (West) </a:t>
              </a:r>
            </a:p>
          </p:txBody>
        </p:sp>
      </p:grpSp>
      <p:grpSp>
        <p:nvGrpSpPr>
          <p:cNvPr id="21" name="Group 20">
            <a:extLst>
              <a:ext uri="{FF2B5EF4-FFF2-40B4-BE49-F238E27FC236}">
                <a16:creationId xmlns:a16="http://schemas.microsoft.com/office/drawing/2014/main" id="{2264971A-22AB-4040-9674-5AD4A1266C9A}"/>
              </a:ext>
            </a:extLst>
          </p:cNvPr>
          <p:cNvGrpSpPr/>
          <p:nvPr/>
        </p:nvGrpSpPr>
        <p:grpSpPr>
          <a:xfrm>
            <a:off x="9231379" y="1275126"/>
            <a:ext cx="2901898" cy="1681163"/>
            <a:chOff x="6019801" y="1125417"/>
            <a:chExt cx="2514600" cy="1595803"/>
          </a:xfrm>
        </p:grpSpPr>
        <p:sp>
          <p:nvSpPr>
            <p:cNvPr id="22" name="Rectangle 4">
              <a:extLst>
                <a:ext uri="{FF2B5EF4-FFF2-40B4-BE49-F238E27FC236}">
                  <a16:creationId xmlns:a16="http://schemas.microsoft.com/office/drawing/2014/main" id="{2E4AB724-0789-49D1-B19C-B9C7213688C6}"/>
                </a:ext>
              </a:extLst>
            </p:cNvPr>
            <p:cNvSpPr>
              <a:spLocks noChangeArrowheads="1"/>
            </p:cNvSpPr>
            <p:nvPr/>
          </p:nvSpPr>
          <p:spPr bwMode="auto">
            <a:xfrm>
              <a:off x="6019801" y="1635370"/>
              <a:ext cx="2514600" cy="1085850"/>
            </a:xfrm>
            <a:prstGeom prst="rect">
              <a:avLst/>
            </a:prstGeom>
            <a:solidFill>
              <a:schemeClr val="bg2">
                <a:lumMod val="85000"/>
              </a:schemeClr>
            </a:solidFill>
            <a:ln w="19050" algn="ctr">
              <a:noFill/>
              <a:miter lim="800000"/>
            </a:ln>
            <a:effectLst/>
          </p:spPr>
          <p:txBody>
            <a:bodyPr lIns="91452" tIns="182904" rIns="91452" bIns="45727" anchor="t" anchorCtr="0"/>
            <a:lstStyle/>
            <a:p>
              <a:pPr marL="176232" indent="-176232">
                <a:spcBef>
                  <a:spcPts val="300"/>
                </a:spcBef>
                <a:spcAft>
                  <a:spcPts val="300"/>
                </a:spcAft>
                <a:buSzPct val="80000"/>
                <a:buFont typeface="Arial" panose="020b0604020202020204" pitchFamily="34" charset="0"/>
                <a:buChar char="•"/>
              </a:pPr>
              <a:r>
                <a:rPr lang="en-US" sz="1200">
                  <a:cs typeface="Arial"/>
                </a:rPr>
                <a:t>Consistent delivery of new technology</a:t>
              </a:r>
            </a:p>
            <a:p>
              <a:pPr marL="176232" indent="-176232">
                <a:spcBef>
                  <a:spcPts val="300"/>
                </a:spcBef>
                <a:spcAft>
                  <a:spcPts val="300"/>
                </a:spcAft>
                <a:buSzPct val="80000"/>
                <a:buFont typeface="Arial" panose="020b0604020202020204" pitchFamily="34" charset="0"/>
                <a:buChar char="•"/>
              </a:pPr>
              <a:r>
                <a:rPr lang="en-US" sz="1200">
                  <a:cs typeface="Arial"/>
                </a:rPr>
                <a:t>Each install is highly customized</a:t>
              </a:r>
            </a:p>
            <a:p>
              <a:pPr marL="176232" indent="-176232">
                <a:spcBef>
                  <a:spcPts val="300"/>
                </a:spcBef>
                <a:spcAft>
                  <a:spcPts val="300"/>
                </a:spcAft>
                <a:buSzPct val="80000"/>
                <a:buFont typeface="Arial" panose="020b0604020202020204" pitchFamily="34" charset="0"/>
                <a:buChar char="•"/>
              </a:pPr>
              <a:r>
                <a:rPr lang="en-US" sz="1200">
                  <a:cs typeface="Arial"/>
                </a:rPr>
                <a:t>Driving outcomes</a:t>
              </a:r>
            </a:p>
          </p:txBody>
        </p:sp>
        <p:sp>
          <p:nvSpPr>
            <p:cNvPr id="23" name="Rectangle 4">
              <a:extLst>
                <a:ext uri="{FF2B5EF4-FFF2-40B4-BE49-F238E27FC236}">
                  <a16:creationId xmlns:a16="http://schemas.microsoft.com/office/drawing/2014/main" id="{E4FCA868-7AC5-44FA-B6C9-3BA3D7424AEE}"/>
                </a:ext>
              </a:extLst>
            </p:cNvPr>
            <p:cNvSpPr>
              <a:spLocks noChangeArrowheads="1"/>
            </p:cNvSpPr>
            <p:nvPr/>
          </p:nvSpPr>
          <p:spPr bwMode="auto">
            <a:xfrm>
              <a:off x="6019801" y="1125417"/>
              <a:ext cx="2514600" cy="513160"/>
            </a:xfrm>
            <a:prstGeom prst="rect">
              <a:avLst/>
            </a:prstGeom>
            <a:solidFill>
              <a:schemeClr val="accent5"/>
            </a:solidFill>
            <a:ln w="19050">
              <a:noFill/>
              <a:miter lim="800000"/>
            </a:ln>
            <a:effectLst/>
          </p:spPr>
          <p:txBody>
            <a:bodyPr lIns="91452" tIns="45727" rIns="91452" bIns="45727" anchor="ctr" anchorCtr="1"/>
            <a:lstStyle/>
            <a:p>
              <a:pPr algn="ctr" defTabSz="814476"/>
              <a:r>
                <a:rPr lang="en-US" sz="2667">
                  <a:solidFill>
                    <a:schemeClr val="bg1"/>
                  </a:solidFill>
                </a:rPr>
                <a:t>Innovaccer</a:t>
              </a:r>
              <a:endParaRPr lang="en-US" sz="2667">
                <a:solidFill>
                  <a:schemeClr val="bg2"/>
                </a:solidFill>
              </a:endParaRPr>
            </a:p>
          </p:txBody>
        </p:sp>
      </p:grpSp>
      <p:grpSp>
        <p:nvGrpSpPr>
          <p:cNvPr id="24" name="Group 23">
            <a:extLst>
              <a:ext uri="{FF2B5EF4-FFF2-40B4-BE49-F238E27FC236}">
                <a16:creationId xmlns:a16="http://schemas.microsoft.com/office/drawing/2014/main" id="{950873CB-3A49-42EF-AE93-04108C87F942}"/>
              </a:ext>
            </a:extLst>
          </p:cNvPr>
          <p:cNvGrpSpPr/>
          <p:nvPr/>
        </p:nvGrpSpPr>
        <p:grpSpPr>
          <a:xfrm>
            <a:off x="9231379" y="3165700"/>
            <a:ext cx="2901898" cy="1681163"/>
            <a:chOff x="6019801" y="2876949"/>
            <a:chExt cx="2514600" cy="1595803"/>
          </a:xfrm>
        </p:grpSpPr>
        <p:sp>
          <p:nvSpPr>
            <p:cNvPr id="25" name="Rectangle 4">
              <a:extLst>
                <a:ext uri="{FF2B5EF4-FFF2-40B4-BE49-F238E27FC236}">
                  <a16:creationId xmlns:a16="http://schemas.microsoft.com/office/drawing/2014/main" id="{8C01B895-369B-4D98-B6BD-155000939806}"/>
                </a:ext>
              </a:extLst>
            </p:cNvPr>
            <p:cNvSpPr>
              <a:spLocks noChangeArrowheads="1"/>
            </p:cNvSpPr>
            <p:nvPr/>
          </p:nvSpPr>
          <p:spPr bwMode="auto">
            <a:xfrm>
              <a:off x="6019801" y="3386902"/>
              <a:ext cx="2514600" cy="1085850"/>
            </a:xfrm>
            <a:prstGeom prst="rect">
              <a:avLst/>
            </a:prstGeom>
            <a:solidFill>
              <a:schemeClr val="bg2">
                <a:lumMod val="85000"/>
              </a:schemeClr>
            </a:solidFill>
            <a:ln w="19050" algn="ctr">
              <a:noFill/>
              <a:miter lim="800000"/>
            </a:ln>
            <a:effectLst/>
          </p:spPr>
          <p:txBody>
            <a:bodyPr lIns="91452" tIns="182904" rIns="91452" bIns="45727" anchor="t" anchorCtr="0"/>
            <a:lstStyle/>
            <a:p>
              <a:pPr marL="176232" indent="-176232">
                <a:spcBef>
                  <a:spcPts val="300"/>
                </a:spcBef>
                <a:spcAft>
                  <a:spcPts val="300"/>
                </a:spcAft>
                <a:buSzPct val="80000"/>
                <a:buFont typeface="Arial" panose="020b0604020202020204" pitchFamily="34" charset="0"/>
                <a:buChar char="•"/>
              </a:pPr>
              <a:r>
                <a:rPr lang="en-US" sz="1200">
                  <a:cs typeface="Arial"/>
                </a:rPr>
                <a:t>Very customizable and varied experience </a:t>
              </a:r>
            </a:p>
            <a:p>
              <a:pPr marL="176232" indent="-176232">
                <a:spcBef>
                  <a:spcPts val="300"/>
                </a:spcBef>
                <a:spcAft>
                  <a:spcPts val="300"/>
                </a:spcAft>
                <a:buSzPct val="80000"/>
                <a:buFont typeface="Arial" panose="020b0604020202020204" pitchFamily="34" charset="0"/>
                <a:buChar char="•"/>
              </a:pPr>
              <a:r>
                <a:rPr lang="en-US" sz="1200">
                  <a:cs typeface="Arial"/>
                </a:rPr>
                <a:t>Expensive interfacing </a:t>
              </a:r>
            </a:p>
            <a:p>
              <a:pPr marL="176232" indent="-176232">
                <a:spcBef>
                  <a:spcPts val="300"/>
                </a:spcBef>
                <a:spcAft>
                  <a:spcPts val="300"/>
                </a:spcAft>
                <a:buSzPct val="80000"/>
                <a:buFont typeface="Arial" panose="020b0604020202020204" pitchFamily="34" charset="0"/>
                <a:buChar char="•"/>
              </a:pPr>
              <a:endParaRPr lang="en-US" sz="1200">
                <a:cs typeface="Arial"/>
              </a:endParaRPr>
            </a:p>
            <a:p>
              <a:pPr marL="176232" indent="-176232">
                <a:spcBef>
                  <a:spcPts val="300"/>
                </a:spcBef>
                <a:spcAft>
                  <a:spcPts val="300"/>
                </a:spcAft>
                <a:buSzPct val="80000"/>
                <a:buFont typeface="Arial" panose="020b0604020202020204" pitchFamily="34" charset="0"/>
                <a:buChar char="•"/>
              </a:pPr>
              <a:endParaRPr lang="en-US" sz="1467">
                <a:cs typeface="Arial"/>
              </a:endParaRPr>
            </a:p>
          </p:txBody>
        </p:sp>
        <p:sp>
          <p:nvSpPr>
            <p:cNvPr id="26" name="Rectangle 4">
              <a:extLst>
                <a:ext uri="{FF2B5EF4-FFF2-40B4-BE49-F238E27FC236}">
                  <a16:creationId xmlns:a16="http://schemas.microsoft.com/office/drawing/2014/main" id="{B342B25B-51BF-4D2A-AAB5-9FA49084B610}"/>
                </a:ext>
              </a:extLst>
            </p:cNvPr>
            <p:cNvSpPr>
              <a:spLocks noChangeArrowheads="1"/>
            </p:cNvSpPr>
            <p:nvPr/>
          </p:nvSpPr>
          <p:spPr bwMode="auto">
            <a:xfrm>
              <a:off x="6019801" y="2876949"/>
              <a:ext cx="2514600" cy="513160"/>
            </a:xfrm>
            <a:prstGeom prst="rect">
              <a:avLst/>
            </a:prstGeom>
            <a:solidFill>
              <a:schemeClr val="accent2"/>
            </a:solidFill>
            <a:ln w="19050">
              <a:noFill/>
              <a:miter lim="800000"/>
            </a:ln>
            <a:effectLst/>
          </p:spPr>
          <p:txBody>
            <a:bodyPr lIns="91452" tIns="45727" rIns="91452" bIns="45727" anchor="ctr" anchorCtr="1"/>
            <a:lstStyle/>
            <a:p>
              <a:pPr algn="ctr" defTabSz="814476"/>
              <a:r>
                <a:rPr lang="en-US" sz="2667">
                  <a:solidFill>
                    <a:schemeClr val="bg1"/>
                  </a:solidFill>
                </a:rPr>
                <a:t>Salient</a:t>
              </a:r>
              <a:endParaRPr lang="en-US" sz="2667">
                <a:solidFill>
                  <a:srgbClr val="FFFFFF"/>
                </a:solidFill>
              </a:endParaRPr>
            </a:p>
          </p:txBody>
        </p:sp>
      </p:grpSp>
      <p:grpSp>
        <p:nvGrpSpPr>
          <p:cNvPr id="31" name="Group 30">
            <a:extLst>
              <a:ext uri="{FF2B5EF4-FFF2-40B4-BE49-F238E27FC236}">
                <a16:creationId xmlns:a16="http://schemas.microsoft.com/office/drawing/2014/main" id="{5F6DF3ED-59F4-4E8C-8763-BCDD12A4FC33}"/>
              </a:ext>
            </a:extLst>
          </p:cNvPr>
          <p:cNvGrpSpPr/>
          <p:nvPr/>
        </p:nvGrpSpPr>
        <p:grpSpPr>
          <a:xfrm>
            <a:off x="50013" y="5014044"/>
            <a:ext cx="2901898" cy="1681163"/>
            <a:chOff x="6019801" y="2876949"/>
            <a:chExt cx="2514600" cy="1595803"/>
          </a:xfrm>
        </p:grpSpPr>
        <p:sp>
          <p:nvSpPr>
            <p:cNvPr id="32" name="Rectangle 4">
              <a:extLst>
                <a:ext uri="{FF2B5EF4-FFF2-40B4-BE49-F238E27FC236}">
                  <a16:creationId xmlns:a16="http://schemas.microsoft.com/office/drawing/2014/main" id="{4C130111-8DDD-4A8D-8BA2-787FD948411B}"/>
                </a:ext>
              </a:extLst>
            </p:cNvPr>
            <p:cNvSpPr>
              <a:spLocks noChangeArrowheads="1"/>
            </p:cNvSpPr>
            <p:nvPr/>
          </p:nvSpPr>
          <p:spPr bwMode="auto">
            <a:xfrm>
              <a:off x="6019801" y="3386902"/>
              <a:ext cx="2514600" cy="1085850"/>
            </a:xfrm>
            <a:prstGeom prst="rect">
              <a:avLst/>
            </a:prstGeom>
            <a:solidFill>
              <a:schemeClr val="bg2">
                <a:lumMod val="85000"/>
              </a:schemeClr>
            </a:solidFill>
            <a:ln w="19050" algn="ctr">
              <a:noFill/>
              <a:miter lim="800000"/>
            </a:ln>
            <a:effectLst/>
          </p:spPr>
          <p:txBody>
            <a:bodyPr lIns="91452" tIns="182904" rIns="91452" bIns="45727" anchor="t" anchorCtr="0"/>
            <a:lstStyle/>
            <a:p>
              <a:pPr marL="176232" indent="-176232">
                <a:spcBef>
                  <a:spcPts val="300"/>
                </a:spcBef>
                <a:spcAft>
                  <a:spcPts val="300"/>
                </a:spcAft>
                <a:buSzPct val="80000"/>
                <a:buFont typeface="Arial" panose="020b0604020202020204" pitchFamily="34" charset="0"/>
                <a:buChar char="•"/>
              </a:pPr>
              <a:r>
                <a:rPr lang="en-US" sz="1200">
                  <a:cs typeface="Arial"/>
                </a:rPr>
                <a:t>United Healthcare owns them, which creates conflict of interest</a:t>
              </a:r>
            </a:p>
            <a:p>
              <a:pPr marL="176232" indent="-176232">
                <a:spcBef>
                  <a:spcPts val="300"/>
                </a:spcBef>
                <a:spcAft>
                  <a:spcPts val="300"/>
                </a:spcAft>
                <a:buSzPct val="80000"/>
                <a:buFont typeface="Arial" panose="020b0604020202020204" pitchFamily="34" charset="0"/>
                <a:buChar char="•"/>
              </a:pPr>
              <a:r>
                <a:rPr lang="en-US" sz="1200">
                  <a:cs typeface="Arial"/>
                </a:rPr>
                <a:t>New OPA is easier to use</a:t>
              </a:r>
            </a:p>
            <a:p>
              <a:pPr marL="176232" indent="-176232">
                <a:spcBef>
                  <a:spcPts val="300"/>
                </a:spcBef>
                <a:spcAft>
                  <a:spcPts val="300"/>
                </a:spcAft>
                <a:buSzPct val="80000"/>
                <a:buFont typeface="Arial" panose="020b0604020202020204" pitchFamily="34" charset="0"/>
                <a:buChar char="•"/>
              </a:pPr>
              <a:r>
                <a:rPr lang="en-US" sz="1200">
                  <a:cs typeface="Arial"/>
                </a:rPr>
                <a:t>Data mapping a frustration </a:t>
              </a:r>
            </a:p>
          </p:txBody>
        </p:sp>
        <p:sp>
          <p:nvSpPr>
            <p:cNvPr id="33" name="Rectangle 4">
              <a:extLst>
                <a:ext uri="{FF2B5EF4-FFF2-40B4-BE49-F238E27FC236}">
                  <a16:creationId xmlns:a16="http://schemas.microsoft.com/office/drawing/2014/main" id="{E602AF51-D13D-43A6-B408-944B39CC77B4}"/>
                </a:ext>
              </a:extLst>
            </p:cNvPr>
            <p:cNvSpPr>
              <a:spLocks noChangeArrowheads="1"/>
            </p:cNvSpPr>
            <p:nvPr/>
          </p:nvSpPr>
          <p:spPr bwMode="auto">
            <a:xfrm>
              <a:off x="6019801" y="2876949"/>
              <a:ext cx="2514600" cy="513160"/>
            </a:xfrm>
            <a:prstGeom prst="rect">
              <a:avLst/>
            </a:prstGeom>
            <a:solidFill>
              <a:srgbClr val="2E75B6"/>
            </a:solidFill>
            <a:ln w="19050">
              <a:noFill/>
              <a:miter lim="800000"/>
            </a:ln>
            <a:effectLst/>
          </p:spPr>
          <p:txBody>
            <a:bodyPr lIns="91452" tIns="45727" rIns="91452" bIns="45727" anchor="ctr" anchorCtr="1"/>
            <a:lstStyle/>
            <a:p>
              <a:pPr algn="ctr" defTabSz="814476"/>
              <a:r>
                <a:rPr lang="en-US" sz="2667">
                  <a:solidFill>
                    <a:schemeClr val="bg1"/>
                  </a:solidFill>
                </a:rPr>
                <a:t>Optum</a:t>
              </a:r>
              <a:endParaRPr lang="en-US" sz="2667">
                <a:solidFill>
                  <a:srgbClr val="FFFFFF"/>
                </a:solidFill>
              </a:endParaRPr>
            </a:p>
          </p:txBody>
        </p:sp>
      </p:grpSp>
      <p:grpSp>
        <p:nvGrpSpPr>
          <p:cNvPr id="17" name="Group 16">
            <a:extLst>
              <a:ext uri="{FF2B5EF4-FFF2-40B4-BE49-F238E27FC236}">
                <a16:creationId xmlns:a16="http://schemas.microsoft.com/office/drawing/2014/main" id="{9BFA7C74-9D89-44E5-3D1E-E38C4DBE290E}"/>
              </a:ext>
            </a:extLst>
          </p:cNvPr>
          <p:cNvGrpSpPr/>
          <p:nvPr/>
        </p:nvGrpSpPr>
        <p:grpSpPr>
          <a:xfrm>
            <a:off x="3119836" y="5014924"/>
            <a:ext cx="2901898" cy="1681163"/>
            <a:chOff x="6019801" y="2876949"/>
            <a:chExt cx="2514600" cy="1595803"/>
          </a:xfrm>
        </p:grpSpPr>
        <p:sp>
          <p:nvSpPr>
            <p:cNvPr id="18" name="Rectangle 4">
              <a:extLst>
                <a:ext uri="{FF2B5EF4-FFF2-40B4-BE49-F238E27FC236}">
                  <a16:creationId xmlns:a16="http://schemas.microsoft.com/office/drawing/2014/main" id="{6E54C60E-4F36-4288-098A-1CC28EEAFE17}"/>
                </a:ext>
              </a:extLst>
            </p:cNvPr>
            <p:cNvSpPr>
              <a:spLocks noChangeArrowheads="1"/>
            </p:cNvSpPr>
            <p:nvPr/>
          </p:nvSpPr>
          <p:spPr bwMode="auto">
            <a:xfrm>
              <a:off x="6019801" y="3386902"/>
              <a:ext cx="2514600" cy="1085850"/>
            </a:xfrm>
            <a:prstGeom prst="rect">
              <a:avLst/>
            </a:prstGeom>
            <a:solidFill>
              <a:schemeClr val="bg2">
                <a:lumMod val="85000"/>
              </a:schemeClr>
            </a:solidFill>
            <a:ln w="19050" algn="ctr">
              <a:noFill/>
              <a:miter lim="800000"/>
            </a:ln>
            <a:effectLst/>
          </p:spPr>
          <p:txBody>
            <a:bodyPr lIns="91452" tIns="182904" rIns="91452" bIns="45727" anchor="t" anchorCtr="0"/>
            <a:lstStyle/>
            <a:p>
              <a:pPr marL="176232" indent="-176232">
                <a:spcBef>
                  <a:spcPts val="300"/>
                </a:spcBef>
                <a:spcAft>
                  <a:spcPts val="300"/>
                </a:spcAft>
                <a:buSzPct val="80000"/>
                <a:buFont typeface="Arial" panose="020b0604020202020204" pitchFamily="34" charset="0"/>
                <a:buChar char="•"/>
              </a:pPr>
              <a:r>
                <a:rPr lang="en-US" sz="1200">
                  <a:cs typeface="Arial"/>
                </a:rPr>
                <a:t>Primarily FQHC and Ambulatory</a:t>
              </a:r>
            </a:p>
            <a:p>
              <a:pPr marL="176232" indent="-176232">
                <a:spcBef>
                  <a:spcPts val="300"/>
                </a:spcBef>
                <a:spcAft>
                  <a:spcPts val="300"/>
                </a:spcAft>
                <a:buSzPct val="80000"/>
                <a:buFont typeface="Arial" panose="020b0604020202020204" pitchFamily="34" charset="0"/>
                <a:buChar char="•"/>
              </a:pPr>
              <a:r>
                <a:rPr lang="en-US" sz="1200">
                  <a:cs typeface="Arial"/>
                </a:rPr>
                <a:t>QM reporting a strength</a:t>
              </a:r>
            </a:p>
            <a:p>
              <a:pPr marL="176232" indent="-176232">
                <a:spcBef>
                  <a:spcPts val="300"/>
                </a:spcBef>
                <a:spcAft>
                  <a:spcPts val="300"/>
                </a:spcAft>
                <a:buSzPct val="80000"/>
                <a:buFont typeface="Arial" panose="020b0604020202020204" pitchFamily="34" charset="0"/>
                <a:buChar char="•"/>
              </a:pPr>
              <a:r>
                <a:rPr lang="en-US" sz="1200">
                  <a:cs typeface="Arial"/>
                </a:rPr>
                <a:t>Administration values dashboards</a:t>
              </a:r>
            </a:p>
          </p:txBody>
        </p:sp>
        <p:sp>
          <p:nvSpPr>
            <p:cNvPr id="19" name="Rectangle 4">
              <a:extLst>
                <a:ext uri="{FF2B5EF4-FFF2-40B4-BE49-F238E27FC236}">
                  <a16:creationId xmlns:a16="http://schemas.microsoft.com/office/drawing/2014/main" id="{35886ED8-E17E-7A4B-59AB-05D99B2F7AAC}"/>
                </a:ext>
              </a:extLst>
            </p:cNvPr>
            <p:cNvSpPr>
              <a:spLocks noChangeArrowheads="1"/>
            </p:cNvSpPr>
            <p:nvPr/>
          </p:nvSpPr>
          <p:spPr bwMode="auto">
            <a:xfrm>
              <a:off x="6019801" y="2876949"/>
              <a:ext cx="2514600" cy="513160"/>
            </a:xfrm>
            <a:prstGeom prst="rect">
              <a:avLst/>
            </a:prstGeom>
            <a:solidFill>
              <a:schemeClr val="accent4"/>
            </a:solidFill>
            <a:ln w="19050">
              <a:noFill/>
              <a:miter lim="800000"/>
            </a:ln>
            <a:effectLst/>
          </p:spPr>
          <p:txBody>
            <a:bodyPr lIns="91452" tIns="45727" rIns="91452" bIns="45727" anchor="ctr" anchorCtr="1"/>
            <a:lstStyle/>
            <a:p>
              <a:pPr algn="ctr" defTabSz="814476"/>
              <a:r>
                <a:rPr lang="en-US" sz="2667" err="1">
                  <a:solidFill>
                    <a:schemeClr val="bg1"/>
                  </a:solidFill>
                </a:rPr>
                <a:t>Azara</a:t>
              </a:r>
              <a:endParaRPr lang="en-US" sz="2667">
                <a:solidFill>
                  <a:srgbClr val="FFFFFF"/>
                </a:solidFill>
              </a:endParaRPr>
            </a:p>
          </p:txBody>
        </p:sp>
      </p:grpSp>
    </p:spTree>
    <p:custDataLst>
      <p:tags r:id="rId3"/>
    </p:custDataLst>
    <p:extLst>
      <p:ext uri="{BB962C8B-B14F-4D97-AF65-F5344CB8AC3E}">
        <p14:creationId xmlns:p14="http://schemas.microsoft.com/office/powerpoint/2010/main" val="1609009154"/>
      </p:ext>
    </p:extLst>
  </p:cSld>
  <p:clrMapOvr>
    <a:masterClrMapping/>
  </p:clrMapOvr>
  <p:transition/>
  <p:timing/>
</p:sld>
</file>

<file path=ppt/slides/slide4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9570" name="Rectangle 3"/>
          <p:cNvSpPr>
            <a:spLocks noGrp="1" noChangeArrowheads="1"/>
          </p:cNvSpPr>
          <p:nvPr>
            <p:ph type="title"/>
          </p:nvPr>
        </p:nvSpPr>
        <p:spPr/>
        <p:txBody>
          <a:bodyPr/>
          <a:lstStyle/>
          <a:p>
            <a:r>
              <a:rPr lang="en-US"/>
              <a:t>Key Players</a:t>
            </a:r>
          </a:p>
        </p:txBody>
      </p:sp>
      <p:grpSp>
        <p:nvGrpSpPr>
          <p:cNvPr id="13" name="Group 12"/>
          <p:cNvGrpSpPr/>
          <p:nvPr/>
        </p:nvGrpSpPr>
        <p:grpSpPr>
          <a:xfrm>
            <a:off x="874074" y="4283753"/>
            <a:ext cx="3436081" cy="1951777"/>
            <a:chOff x="6019801" y="1125417"/>
            <a:chExt cx="2514600" cy="1595803"/>
          </a:xfrm>
        </p:grpSpPr>
        <p:sp>
          <p:nvSpPr>
            <p:cNvPr id="555019" name="Rectangle 4"/>
            <p:cNvSpPr>
              <a:spLocks noChangeArrowheads="1"/>
            </p:cNvSpPr>
            <p:nvPr/>
          </p:nvSpPr>
          <p:spPr bwMode="auto">
            <a:xfrm>
              <a:off x="6019801" y="1635370"/>
              <a:ext cx="2514600" cy="1085850"/>
            </a:xfrm>
            <a:prstGeom prst="rect">
              <a:avLst/>
            </a:prstGeom>
            <a:solidFill>
              <a:schemeClr val="bg2">
                <a:lumMod val="85000"/>
              </a:schemeClr>
            </a:solidFill>
            <a:ln w="19050" algn="ctr">
              <a:noFill/>
              <a:miter lim="800000"/>
            </a:ln>
            <a:effectLst/>
          </p:spPr>
          <p:txBody>
            <a:bodyPr lIns="91452" tIns="182904" rIns="91452" bIns="45727" anchor="t" anchorCtr="0"/>
            <a:lstStyle/>
            <a:p>
              <a:pPr marL="176232" indent="-176232">
                <a:spcBef>
                  <a:spcPts val="300"/>
                </a:spcBef>
                <a:spcAft>
                  <a:spcPts val="300"/>
                </a:spcAft>
                <a:buSzPct val="80000"/>
                <a:buFont typeface="Arial" panose="020b0604020202020204" pitchFamily="34" charset="0"/>
                <a:buChar char="•"/>
              </a:pPr>
              <a:r>
                <a:rPr lang="en-US" sz="1467">
                  <a:cs typeface="Arial"/>
                </a:rPr>
                <a:t>Weak integration and out-of-box functionality</a:t>
              </a:r>
            </a:p>
            <a:p>
              <a:pPr marL="176232" indent="-176232">
                <a:spcBef>
                  <a:spcPts val="300"/>
                </a:spcBef>
                <a:spcAft>
                  <a:spcPts val="300"/>
                </a:spcAft>
                <a:buSzPct val="80000"/>
                <a:buFont typeface="Arial" panose="020b0604020202020204" pitchFamily="34" charset="0"/>
                <a:buChar char="•"/>
              </a:pPr>
              <a:r>
                <a:rPr lang="en-US" sz="1467">
                  <a:cs typeface="Arial"/>
                </a:rPr>
                <a:t>Not keeping pace with customer expectations</a:t>
              </a:r>
            </a:p>
          </p:txBody>
        </p:sp>
        <p:sp>
          <p:nvSpPr>
            <p:cNvPr id="555013" name="Rectangle 4"/>
            <p:cNvSpPr>
              <a:spLocks noChangeArrowheads="1"/>
            </p:cNvSpPr>
            <p:nvPr/>
          </p:nvSpPr>
          <p:spPr bwMode="auto">
            <a:xfrm>
              <a:off x="6019801" y="1125417"/>
              <a:ext cx="2514600" cy="513160"/>
            </a:xfrm>
            <a:prstGeom prst="rect">
              <a:avLst/>
            </a:prstGeom>
            <a:solidFill>
              <a:schemeClr val="accent3"/>
            </a:solidFill>
            <a:ln w="19050">
              <a:noFill/>
              <a:miter lim="800000"/>
            </a:ln>
            <a:effectLst/>
          </p:spPr>
          <p:txBody>
            <a:bodyPr lIns="91452" tIns="45727" rIns="91452" bIns="45727" anchor="ctr" anchorCtr="1"/>
            <a:lstStyle/>
            <a:p>
              <a:pPr algn="ctr" defTabSz="814476"/>
              <a:r>
                <a:rPr lang="en-US" sz="2667">
                  <a:solidFill>
                    <a:schemeClr val="bg1"/>
                  </a:solidFill>
                </a:rPr>
                <a:t>Altera</a:t>
              </a:r>
              <a:endParaRPr lang="en-US" sz="2667">
                <a:solidFill>
                  <a:schemeClr val="bg2"/>
                </a:solidFill>
              </a:endParaRPr>
            </a:p>
          </p:txBody>
        </p:sp>
      </p:grpSp>
      <p:grpSp>
        <p:nvGrpSpPr>
          <p:cNvPr id="12" name="Group 11"/>
          <p:cNvGrpSpPr/>
          <p:nvPr/>
        </p:nvGrpSpPr>
        <p:grpSpPr>
          <a:xfrm>
            <a:off x="4570465" y="2141509"/>
            <a:ext cx="3436081" cy="1951777"/>
            <a:chOff x="3314700" y="1125417"/>
            <a:chExt cx="2514600" cy="1595803"/>
          </a:xfrm>
        </p:grpSpPr>
        <p:sp>
          <p:nvSpPr>
            <p:cNvPr id="555018" name="Rectangle 3"/>
            <p:cNvSpPr>
              <a:spLocks noChangeArrowheads="1"/>
            </p:cNvSpPr>
            <p:nvPr/>
          </p:nvSpPr>
          <p:spPr bwMode="auto">
            <a:xfrm>
              <a:off x="3314700" y="1635370"/>
              <a:ext cx="2514600" cy="1085850"/>
            </a:xfrm>
            <a:prstGeom prst="rect">
              <a:avLst/>
            </a:prstGeom>
            <a:solidFill>
              <a:schemeClr val="bg2">
                <a:lumMod val="85000"/>
              </a:schemeClr>
            </a:solidFill>
            <a:ln w="19050" algn="ctr">
              <a:noFill/>
              <a:miter lim="800000"/>
            </a:ln>
            <a:effectLst/>
          </p:spPr>
          <p:txBody>
            <a:bodyPr lIns="91452" tIns="182904" rIns="91452" bIns="45727" anchor="t" anchorCtr="0"/>
            <a:lstStyle/>
            <a:p>
              <a:pPr marL="176232" indent="-176232">
                <a:spcBef>
                  <a:spcPts val="300"/>
                </a:spcBef>
                <a:spcAft>
                  <a:spcPts val="300"/>
                </a:spcAft>
                <a:buSzPct val="80000"/>
                <a:buFont typeface="Arial" panose="020b0604020202020204" pitchFamily="34" charset="0"/>
                <a:buChar char="•"/>
              </a:pPr>
              <a:r>
                <a:rPr lang="en-US" sz="1467">
                  <a:cs typeface="Arial"/>
                </a:rPr>
                <a:t>Collaboration with customers</a:t>
              </a:r>
            </a:p>
            <a:p>
              <a:pPr marL="176232" indent="-176232">
                <a:spcBef>
                  <a:spcPts val="300"/>
                </a:spcBef>
                <a:spcAft>
                  <a:spcPts val="300"/>
                </a:spcAft>
                <a:buSzPct val="80000"/>
                <a:buFont typeface="Arial" panose="020b0604020202020204" pitchFamily="34" charset="0"/>
                <a:buChar char="•"/>
              </a:pPr>
              <a:r>
                <a:rPr lang="en-US" sz="1467">
                  <a:cs typeface="Arial"/>
                </a:rPr>
                <a:t>Lacks deep industry expertise</a:t>
              </a:r>
            </a:p>
            <a:p>
              <a:pPr marL="176232" indent="-176232">
                <a:spcBef>
                  <a:spcPts val="300"/>
                </a:spcBef>
                <a:spcAft>
                  <a:spcPts val="300"/>
                </a:spcAft>
                <a:buSzPct val="80000"/>
                <a:buFont typeface="Arial" panose="020b0604020202020204" pitchFamily="34" charset="0"/>
                <a:buChar char="•"/>
              </a:pPr>
              <a:r>
                <a:rPr lang="en-US" sz="1467">
                  <a:cs typeface="Arial"/>
                </a:rPr>
                <a:t>Fewer financial outcomes reported, as customers struggle with reporting</a:t>
              </a:r>
            </a:p>
          </p:txBody>
        </p:sp>
        <p:sp>
          <p:nvSpPr>
            <p:cNvPr id="6" name="Rectangle 3"/>
            <p:cNvSpPr>
              <a:spLocks noChangeArrowheads="1"/>
            </p:cNvSpPr>
            <p:nvPr/>
          </p:nvSpPr>
          <p:spPr bwMode="auto">
            <a:xfrm>
              <a:off x="3314700" y="1125417"/>
              <a:ext cx="2514600" cy="513160"/>
            </a:xfrm>
            <a:prstGeom prst="rect">
              <a:avLst/>
            </a:prstGeom>
            <a:solidFill>
              <a:schemeClr val="accent2"/>
            </a:solidFill>
            <a:ln w="19050">
              <a:noFill/>
              <a:miter lim="800000"/>
            </a:ln>
            <a:effectLst/>
          </p:spPr>
          <p:txBody>
            <a:bodyPr lIns="91452" tIns="45727" rIns="91452" bIns="45727" anchor="ctr" anchorCtr="1"/>
            <a:lstStyle/>
            <a:p>
              <a:pPr algn="ctr" defTabSz="814476"/>
              <a:r>
                <a:rPr lang="en-US" sz="2667">
                  <a:solidFill>
                    <a:schemeClr val="bg1"/>
                  </a:solidFill>
                </a:rPr>
                <a:t>Cerner</a:t>
              </a:r>
            </a:p>
          </p:txBody>
        </p:sp>
      </p:grpSp>
      <p:grpSp>
        <p:nvGrpSpPr>
          <p:cNvPr id="11" name="Group 10"/>
          <p:cNvGrpSpPr/>
          <p:nvPr/>
        </p:nvGrpSpPr>
        <p:grpSpPr>
          <a:xfrm>
            <a:off x="874074" y="2141507"/>
            <a:ext cx="3436081" cy="1953235"/>
            <a:chOff x="609600" y="1125417"/>
            <a:chExt cx="2514600" cy="1596995"/>
          </a:xfrm>
        </p:grpSpPr>
        <p:sp>
          <p:nvSpPr>
            <p:cNvPr id="555020" name="Rectangle 5"/>
            <p:cNvSpPr>
              <a:spLocks noChangeArrowheads="1"/>
            </p:cNvSpPr>
            <p:nvPr/>
          </p:nvSpPr>
          <p:spPr bwMode="auto">
            <a:xfrm>
              <a:off x="609600" y="1634181"/>
              <a:ext cx="2514600" cy="1088231"/>
            </a:xfrm>
            <a:prstGeom prst="rect">
              <a:avLst/>
            </a:prstGeom>
            <a:solidFill>
              <a:schemeClr val="bg2">
                <a:lumMod val="85000"/>
              </a:schemeClr>
            </a:solidFill>
            <a:ln w="19050" algn="ctr">
              <a:noFill/>
              <a:miter lim="800000"/>
            </a:ln>
            <a:effectLst/>
          </p:spPr>
          <p:txBody>
            <a:bodyPr lIns="91452" tIns="182904" rIns="91452" bIns="45727" anchor="t" anchorCtr="0"/>
            <a:lstStyle/>
            <a:p>
              <a:pPr marL="176232" indent="-176232">
                <a:spcBef>
                  <a:spcPts val="300"/>
                </a:spcBef>
                <a:spcAft>
                  <a:spcPts val="300"/>
                </a:spcAft>
                <a:buSzPct val="80000"/>
                <a:buFont typeface="Arial" panose="020b0604020202020204" pitchFamily="34" charset="0"/>
                <a:buChar char="•"/>
              </a:pPr>
              <a:r>
                <a:rPr lang="en-US" sz="1467">
                  <a:cs typeface="Arial"/>
                </a:rPr>
                <a:t>Guidance improving, along with functionality</a:t>
              </a:r>
            </a:p>
            <a:p>
              <a:pPr marL="176232" indent="-176232">
                <a:spcBef>
                  <a:spcPts val="300"/>
                </a:spcBef>
                <a:spcAft>
                  <a:spcPts val="300"/>
                </a:spcAft>
                <a:buSzPct val="80000"/>
                <a:buFont typeface="Arial" panose="020b0604020202020204" pitchFamily="34" charset="0"/>
                <a:buChar char="•"/>
              </a:pPr>
              <a:r>
                <a:rPr lang="en-US" sz="1467">
                  <a:cs typeface="Arial"/>
                </a:rPr>
                <a:t>Strong integration and workflows</a:t>
              </a:r>
            </a:p>
            <a:p>
              <a:pPr marL="176232" indent="-176232">
                <a:spcBef>
                  <a:spcPts val="300"/>
                </a:spcBef>
                <a:spcAft>
                  <a:spcPts val="300"/>
                </a:spcAft>
                <a:buSzPct val="80000"/>
                <a:buFont typeface="Arial" panose="020b0604020202020204" pitchFamily="34" charset="0"/>
                <a:buChar char="•"/>
              </a:pPr>
              <a:r>
                <a:rPr lang="en-US" sz="1467">
                  <a:cs typeface="Arial"/>
                </a:rPr>
                <a:t>External data a hurdle</a:t>
              </a:r>
            </a:p>
          </p:txBody>
        </p:sp>
        <p:sp>
          <p:nvSpPr>
            <p:cNvPr id="7" name="Rectangle 5"/>
            <p:cNvSpPr>
              <a:spLocks noChangeArrowheads="1"/>
            </p:cNvSpPr>
            <p:nvPr/>
          </p:nvSpPr>
          <p:spPr bwMode="auto">
            <a:xfrm>
              <a:off x="609600" y="1125417"/>
              <a:ext cx="2514600" cy="514350"/>
            </a:xfrm>
            <a:prstGeom prst="rect">
              <a:avLst/>
            </a:prstGeom>
            <a:solidFill>
              <a:schemeClr val="accent1"/>
            </a:solidFill>
            <a:ln w="19050">
              <a:noFill/>
              <a:miter lim="800000"/>
            </a:ln>
            <a:effectLst/>
          </p:spPr>
          <p:txBody>
            <a:bodyPr lIns="91452" tIns="45727" rIns="91452" bIns="45727" anchor="ctr" anchorCtr="1"/>
            <a:lstStyle/>
            <a:p>
              <a:pPr algn="ctr" defTabSz="814476"/>
              <a:r>
                <a:rPr lang="en-US" sz="2667">
                  <a:solidFill>
                    <a:schemeClr val="bg1"/>
                  </a:solidFill>
                </a:rPr>
                <a:t>Epic</a:t>
              </a:r>
            </a:p>
          </p:txBody>
        </p:sp>
      </p:grpSp>
      <p:sp>
        <p:nvSpPr>
          <p:cNvPr id="3" name="TextBox 2">
            <a:extLst>
              <a:ext uri="{FF2B5EF4-FFF2-40B4-BE49-F238E27FC236}">
                <a16:creationId xmlns:a16="http://schemas.microsoft.com/office/drawing/2014/main" id="{3271C77F-4996-48D0-B69F-C4277AE4E340}"/>
              </a:ext>
            </a:extLst>
          </p:cNvPr>
          <p:cNvSpPr txBox="1"/>
          <p:nvPr/>
        </p:nvSpPr>
        <p:spPr>
          <a:xfrm>
            <a:off x="2389888" y="1502266"/>
            <a:ext cx="7514915" cy="307777"/>
          </a:xfrm>
          <a:prstGeom prst="rect">
            <a:avLst/>
          </a:prstGeom>
          <a:noFill/>
        </p:spPr>
        <p:txBody>
          <a:bodyPr wrap="square" rtlCol="0">
            <a:spAutoFit/>
          </a:bodyPr>
          <a:lstStyle/>
          <a:p>
            <a:pPr algn="ctr"/>
            <a:r>
              <a:rPr lang="en-US" sz="1400">
                <a:solidFill>
                  <a:schemeClr val="tx2"/>
                </a:solidFill>
              </a:rPr>
              <a:t>Overall, EMR vendors struggle to deliver strong Care Management workflows</a:t>
            </a:r>
          </a:p>
        </p:txBody>
      </p:sp>
      <p:cxnSp>
        <p:nvCxnSpPr>
          <p:cNvPr id="5" name="Straight Connector 4">
            <a:extLst>
              <a:ext uri="{FF2B5EF4-FFF2-40B4-BE49-F238E27FC236}">
                <a16:creationId xmlns:a16="http://schemas.microsoft.com/office/drawing/2014/main" id="{00E36D39-F13F-486D-8322-2146CD30BF08}"/>
              </a:ext>
            </a:extLst>
          </p:cNvPr>
          <p:cNvCxnSpPr/>
          <p:nvPr/>
        </p:nvCxnSpPr>
        <p:spPr>
          <a:xfrm>
            <a:off x="5410899" y="1862356"/>
            <a:ext cx="159390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4C7EE53C-E700-449C-A8CD-1BAA0845168E}"/>
              </a:ext>
            </a:extLst>
          </p:cNvPr>
          <p:cNvGrpSpPr/>
          <p:nvPr/>
        </p:nvGrpSpPr>
        <p:grpSpPr>
          <a:xfrm>
            <a:off x="8224230" y="2141507"/>
            <a:ext cx="3436081" cy="1953235"/>
            <a:chOff x="609600" y="1125417"/>
            <a:chExt cx="2514600" cy="1596995"/>
          </a:xfrm>
        </p:grpSpPr>
        <p:sp>
          <p:nvSpPr>
            <p:cNvPr id="19" name="Rectangle 5">
              <a:extLst>
                <a:ext uri="{FF2B5EF4-FFF2-40B4-BE49-F238E27FC236}">
                  <a16:creationId xmlns:a16="http://schemas.microsoft.com/office/drawing/2014/main" id="{DE80C3AD-B1DB-4F2E-A5CD-B699AE4278FB}"/>
                </a:ext>
              </a:extLst>
            </p:cNvPr>
            <p:cNvSpPr>
              <a:spLocks noChangeArrowheads="1"/>
            </p:cNvSpPr>
            <p:nvPr/>
          </p:nvSpPr>
          <p:spPr bwMode="auto">
            <a:xfrm>
              <a:off x="609600" y="1634181"/>
              <a:ext cx="2514600" cy="1088231"/>
            </a:xfrm>
            <a:prstGeom prst="rect">
              <a:avLst/>
            </a:prstGeom>
            <a:solidFill>
              <a:schemeClr val="bg2">
                <a:lumMod val="85000"/>
              </a:schemeClr>
            </a:solidFill>
            <a:ln w="19050" algn="ctr">
              <a:noFill/>
              <a:miter lim="800000"/>
            </a:ln>
            <a:effectLst/>
          </p:spPr>
          <p:txBody>
            <a:bodyPr lIns="91452" tIns="182904" rIns="91452" bIns="45727" anchor="t" anchorCtr="0"/>
            <a:lstStyle/>
            <a:p>
              <a:pPr marL="176232" indent="-176232">
                <a:spcBef>
                  <a:spcPts val="300"/>
                </a:spcBef>
                <a:spcAft>
                  <a:spcPts val="300"/>
                </a:spcAft>
                <a:buSzPct val="80000"/>
                <a:buFont typeface="Arial" panose="020b0604020202020204" pitchFamily="34" charset="0"/>
                <a:buChar char="•"/>
              </a:pPr>
              <a:r>
                <a:rPr lang="en-US" sz="1467">
                  <a:cs typeface="Arial"/>
                </a:rPr>
                <a:t>Acquired Eagle Dream Health</a:t>
              </a:r>
            </a:p>
            <a:p>
              <a:pPr marL="176232" indent="-176232">
                <a:spcBef>
                  <a:spcPts val="300"/>
                </a:spcBef>
                <a:spcAft>
                  <a:spcPts val="300"/>
                </a:spcAft>
                <a:buSzPct val="80000"/>
                <a:buFont typeface="Arial" panose="020b0604020202020204" pitchFamily="34" charset="0"/>
                <a:buChar char="•"/>
              </a:pPr>
              <a:r>
                <a:rPr lang="en-US" sz="1467">
                  <a:cs typeface="Arial"/>
                </a:rPr>
                <a:t>Data is available and easy to pull, but doesn’t serve up actionable insights</a:t>
              </a:r>
            </a:p>
            <a:p>
              <a:pPr marL="176232" indent="-176232">
                <a:spcBef>
                  <a:spcPts val="300"/>
                </a:spcBef>
                <a:spcAft>
                  <a:spcPts val="300"/>
                </a:spcAft>
                <a:buSzPct val="80000"/>
                <a:buFont typeface="Arial" panose="020b0604020202020204" pitchFamily="34" charset="0"/>
                <a:buChar char="•"/>
              </a:pPr>
              <a:r>
                <a:rPr lang="en-US" sz="1467">
                  <a:cs typeface="Arial"/>
                </a:rPr>
                <a:t>Care management a gap</a:t>
              </a:r>
            </a:p>
          </p:txBody>
        </p:sp>
        <p:sp>
          <p:nvSpPr>
            <p:cNvPr id="20" name="Rectangle 5">
              <a:extLst>
                <a:ext uri="{FF2B5EF4-FFF2-40B4-BE49-F238E27FC236}">
                  <a16:creationId xmlns:a16="http://schemas.microsoft.com/office/drawing/2014/main" id="{94BD3E76-381D-42A4-9565-533AD7135A27}"/>
                </a:ext>
              </a:extLst>
            </p:cNvPr>
            <p:cNvSpPr>
              <a:spLocks noChangeArrowheads="1"/>
            </p:cNvSpPr>
            <p:nvPr/>
          </p:nvSpPr>
          <p:spPr bwMode="auto">
            <a:xfrm>
              <a:off x="609600" y="1125417"/>
              <a:ext cx="2514600" cy="514350"/>
            </a:xfrm>
            <a:prstGeom prst="rect">
              <a:avLst/>
            </a:prstGeom>
            <a:solidFill>
              <a:schemeClr val="accent1"/>
            </a:solidFill>
            <a:ln w="19050">
              <a:noFill/>
              <a:miter lim="800000"/>
            </a:ln>
            <a:effectLst/>
          </p:spPr>
          <p:txBody>
            <a:bodyPr lIns="91452" tIns="45727" rIns="91452" bIns="45727" anchor="ctr" anchorCtr="1"/>
            <a:lstStyle/>
            <a:p>
              <a:pPr algn="ctr" defTabSz="814476"/>
              <a:r>
                <a:rPr lang="en-US" sz="2667">
                  <a:solidFill>
                    <a:schemeClr val="bg1"/>
                  </a:solidFill>
                </a:rPr>
                <a:t>NextGen</a:t>
              </a:r>
            </a:p>
          </p:txBody>
        </p:sp>
      </p:grpSp>
    </p:spTree>
    <p:custDataLst>
      <p:tags r:id="rId3"/>
    </p:custDataLst>
    <p:extLst>
      <p:ext uri="{BB962C8B-B14F-4D97-AF65-F5344CB8AC3E}">
        <p14:creationId xmlns:p14="http://schemas.microsoft.com/office/powerpoint/2010/main" val="3275227566"/>
      </p:ext>
    </p:extLst>
  </p:cSld>
  <p:clrMapOvr>
    <a:masterClrMapping/>
  </p:clrMapOvr>
  <p:transition/>
  <p:timing/>
</p:sld>
</file>

<file path=ppt/slides/slide4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1"/>
          <p:cNvSpPr>
            <a:spLocks noGrp="1"/>
          </p:cNvSpPr>
          <p:nvPr>
            <p:ph type="title"/>
          </p:nvPr>
        </p:nvSpPr>
        <p:spPr/>
        <p:txBody>
          <a:bodyPr/>
          <a:lstStyle/>
          <a:p>
            <a:r>
              <a:t>Overall Scores</a:t>
            </a:r>
          </a:p>
        </p:txBody>
      </p:sp>
      <p:sp>
        <p:nvSpPr>
          <p:cNvPr id="2" name="SubTitle 2"/>
          <p:cNvSpPr>
            <a:spLocks noGrp="1"/>
          </p:cNvSpPr>
          <p:nvPr>
            <p:ph type="subTitle" idx="13"/>
          </p:nvPr>
        </p:nvSpPr>
        <p:spPr/>
        <p:txBody>
          <a:bodyPr/>
          <a:lstStyle/>
          <a:p>
            <a:r>
              <a:t>Population Health Management</a:t>
            </a:r>
          </a:p>
        </p:txBody>
      </p:sp>
      <p:grpSp>
        <p:nvGrpSpPr>
          <p:cNvPr id="51" name="grp2"/>
          <p:cNvGrpSpPr/>
          <p:nvPr/>
        </p:nvGrpSpPr>
        <p:grpSpPr>
          <a:xfrm>
            <a:off x="548640" y="1207008"/>
            <a:ext cx="10972800" cy="5303520"/>
            <a:chOff x="548640" y="1207008"/>
            <a:chExt cx="10972800" cy="5303520"/>
          </a:xfrm>
        </p:grpSpPr>
        <p:sp>
          <p:nvSpPr>
            <p:cNvPr id="4" name="rc4"/>
            <p:cNvSpPr/>
            <p:nvPr/>
          </p:nvSpPr>
          <p:spPr>
            <a:xfrm>
              <a:off x="548640" y="1207008"/>
              <a:ext cx="10972799" cy="5303520"/>
            </a:xfrm>
            <a:prstGeom prst="rect">
              <a:avLst/>
            </a:prstGeom>
          </p:spPr>
          <p:txBody>
            <a:bodyPr/>
            <a:lstStyle/>
            <a:p>
              <a:endParaRPr/>
            </a:p>
          </p:txBody>
        </p:sp>
        <p:sp>
          <p:nvSpPr>
            <p:cNvPr id="5" name="rc5"/>
            <p:cNvSpPr/>
            <p:nvPr/>
          </p:nvSpPr>
          <p:spPr>
            <a:xfrm>
              <a:off x="7531159" y="1276597"/>
              <a:ext cx="3920691" cy="4801538"/>
            </a:xfrm>
            <a:prstGeom prst="rect">
              <a:avLst/>
            </a:prstGeom>
          </p:spPr>
          <p:txBody>
            <a:bodyPr/>
            <a:lstStyle/>
            <a:p>
              <a:endParaRPr/>
            </a:p>
          </p:txBody>
        </p:sp>
        <p:sp>
          <p:nvSpPr>
            <p:cNvPr id="6" name="rc6"/>
            <p:cNvSpPr/>
            <p:nvPr/>
          </p:nvSpPr>
          <p:spPr>
            <a:xfrm>
              <a:off x="7531159" y="5722465"/>
              <a:ext cx="2811695"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7" name="rc7"/>
            <p:cNvSpPr/>
            <p:nvPr/>
          </p:nvSpPr>
          <p:spPr>
            <a:xfrm>
              <a:off x="7531159" y="5366796"/>
              <a:ext cx="2834099"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8" name="rc8"/>
            <p:cNvSpPr/>
            <p:nvPr/>
          </p:nvSpPr>
          <p:spPr>
            <a:xfrm>
              <a:off x="7531159" y="5011126"/>
              <a:ext cx="2890109"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9" name="rc9"/>
            <p:cNvSpPr/>
            <p:nvPr/>
          </p:nvSpPr>
          <p:spPr>
            <a:xfrm>
              <a:off x="7531159" y="4655457"/>
              <a:ext cx="2908779"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0" name="rc10"/>
            <p:cNvSpPr/>
            <p:nvPr/>
          </p:nvSpPr>
          <p:spPr>
            <a:xfrm>
              <a:off x="7531159" y="4299787"/>
              <a:ext cx="3151488"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1" name="rc11"/>
            <p:cNvSpPr/>
            <p:nvPr/>
          </p:nvSpPr>
          <p:spPr>
            <a:xfrm>
              <a:off x="7531159" y="3944118"/>
              <a:ext cx="3151488"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2" name="rc12"/>
            <p:cNvSpPr/>
            <p:nvPr/>
          </p:nvSpPr>
          <p:spPr>
            <a:xfrm>
              <a:off x="7531159" y="3588448"/>
              <a:ext cx="3177626"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3" name="rc13"/>
            <p:cNvSpPr/>
            <p:nvPr/>
          </p:nvSpPr>
          <p:spPr>
            <a:xfrm>
              <a:off x="7531159" y="3232779"/>
              <a:ext cx="3263508"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4" name="rc14"/>
            <p:cNvSpPr/>
            <p:nvPr/>
          </p:nvSpPr>
          <p:spPr>
            <a:xfrm>
              <a:off x="7531159" y="2877109"/>
              <a:ext cx="3270976"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5" name="rc15"/>
            <p:cNvSpPr/>
            <p:nvPr/>
          </p:nvSpPr>
          <p:spPr>
            <a:xfrm>
              <a:off x="7531159" y="2521440"/>
              <a:ext cx="3289646"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6" name="rc16"/>
            <p:cNvSpPr/>
            <p:nvPr/>
          </p:nvSpPr>
          <p:spPr>
            <a:xfrm>
              <a:off x="7531159" y="2165770"/>
              <a:ext cx="3356858"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7" name="rc17"/>
            <p:cNvSpPr/>
            <p:nvPr/>
          </p:nvSpPr>
          <p:spPr>
            <a:xfrm>
              <a:off x="7531159" y="1810101"/>
              <a:ext cx="3465144"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8" name="rc18"/>
            <p:cNvSpPr/>
            <p:nvPr/>
          </p:nvSpPr>
          <p:spPr>
            <a:xfrm>
              <a:off x="7531159" y="1454431"/>
              <a:ext cx="3506218"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9" name="pl19"/>
            <p:cNvSpPr/>
            <p:nvPr/>
          </p:nvSpPr>
          <p:spPr>
            <a:xfrm flipH="1">
              <a:off x="10641574" y="1276597"/>
              <a:ext cx="0" cy="4801538"/>
            </a:xfrm>
            <a:custGeom>
              <a:rect l="0" t="0" r="0" b="0"/>
              <a:pathLst>
                <a:path h="4801538">
                  <a:moveTo>
                    <a:pt x="0" y="4801538"/>
                  </a:moveTo>
                  <a:lnTo>
                    <a:pt x="0" y="0"/>
                  </a:lnTo>
                  <a:lnTo>
                    <a:pt x="0" y="0"/>
                  </a:lnTo>
                </a:path>
              </a:pathLst>
            </a:custGeom>
            <a:ln w="32521" cap="flat">
              <a:solidFill>
                <a:srgbClr val="2B333A">
                  <a:alpha val="100000"/>
                </a:srgbClr>
              </a:solidFill>
              <a:prstDash val="lgDash"/>
              <a:round/>
            </a:ln>
          </p:spPr>
          <p:txBody>
            <a:bodyPr/>
            <a:lstStyle/>
            <a:p>
              <a:endParaRPr/>
            </a:p>
          </p:txBody>
        </p:sp>
        <p:sp>
          <p:nvSpPr>
            <p:cNvPr id="20" name="tx20"/>
            <p:cNvSpPr/>
            <p:nvPr/>
          </p:nvSpPr>
          <p:spPr>
            <a:xfrm>
              <a:off x="10032232" y="1119136"/>
              <a:ext cx="1218606" cy="127992"/>
            </a:xfrm>
            <a:prstGeom prst="rect">
              <a:avLst/>
            </a:prstGeom>
            <a:noFill/>
          </p:spPr>
          <p:txBody>
            <a:bodyPr wrap="none" lIns="0" tIns="0" rIns="0" bIns="0" anchor="ctr" anchorCtr="1"/>
            <a:lstStyle/>
            <a:p>
              <a:pPr marL="0" marR="0" indent="0" algn="l">
                <a:lnSpc>
                  <a:spcPts val="1103"/>
                </a:lnSpc>
                <a:spcBef>
                  <a:spcPct val="0"/>
                </a:spcBef>
                <a:spcAft>
                  <a:spcPct val="0"/>
                </a:spcAft>
              </a:pPr>
              <a:r>
                <a:rPr sz="1103" b="1">
                  <a:solidFill>
                    <a:srgbClr val="2B333A">
                      <a:alpha val="100000"/>
                    </a:srgbClr>
                  </a:solidFill>
                  <a:latin typeface="Barlow Light"/>
                  <a:cs typeface="Barlow Light"/>
                </a:rPr>
                <a:t>Market Average 83.3</a:t>
              </a:r>
            </a:p>
          </p:txBody>
        </p:sp>
        <p:sp>
          <p:nvSpPr>
            <p:cNvPr id="21" name="tx21"/>
            <p:cNvSpPr/>
            <p:nvPr/>
          </p:nvSpPr>
          <p:spPr>
            <a:xfrm>
              <a:off x="10511750" y="5796173"/>
              <a:ext cx="337791" cy="135532"/>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75.3</a:t>
              </a:r>
            </a:p>
          </p:txBody>
        </p:sp>
        <p:sp>
          <p:nvSpPr>
            <p:cNvPr id="22" name="tx22"/>
            <p:cNvSpPr/>
            <p:nvPr/>
          </p:nvSpPr>
          <p:spPr>
            <a:xfrm>
              <a:off x="10535112" y="5438916"/>
              <a:ext cx="339705"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75.9</a:t>
              </a:r>
            </a:p>
          </p:txBody>
        </p:sp>
        <p:sp>
          <p:nvSpPr>
            <p:cNvPr id="23" name="tx23"/>
            <p:cNvSpPr/>
            <p:nvPr/>
          </p:nvSpPr>
          <p:spPr>
            <a:xfrm>
              <a:off x="10588920" y="5086422"/>
              <a:ext cx="335301" cy="13394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77.4</a:t>
              </a:r>
            </a:p>
          </p:txBody>
        </p:sp>
        <p:sp>
          <p:nvSpPr>
            <p:cNvPr id="24" name="tx24"/>
            <p:cNvSpPr/>
            <p:nvPr/>
          </p:nvSpPr>
          <p:spPr>
            <a:xfrm>
              <a:off x="10605866" y="4727577"/>
              <a:ext cx="331854"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77.9</a:t>
              </a:r>
            </a:p>
          </p:txBody>
        </p:sp>
        <p:sp>
          <p:nvSpPr>
            <p:cNvPr id="25" name="tx25"/>
            <p:cNvSpPr/>
            <p:nvPr/>
          </p:nvSpPr>
          <p:spPr>
            <a:xfrm>
              <a:off x="10861789" y="4371709"/>
              <a:ext cx="358280"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84.4</a:t>
              </a:r>
            </a:p>
          </p:txBody>
        </p:sp>
        <p:sp>
          <p:nvSpPr>
            <p:cNvPr id="26" name="tx26"/>
            <p:cNvSpPr/>
            <p:nvPr/>
          </p:nvSpPr>
          <p:spPr>
            <a:xfrm>
              <a:off x="10861789" y="4016040"/>
              <a:ext cx="358280"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84.4</a:t>
              </a:r>
            </a:p>
          </p:txBody>
        </p:sp>
        <p:sp>
          <p:nvSpPr>
            <p:cNvPr id="27" name="tx27"/>
            <p:cNvSpPr/>
            <p:nvPr/>
          </p:nvSpPr>
          <p:spPr>
            <a:xfrm>
              <a:off x="10867150" y="3660370"/>
              <a:ext cx="316726"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85.1</a:t>
              </a:r>
            </a:p>
          </p:txBody>
        </p:sp>
        <p:sp>
          <p:nvSpPr>
            <p:cNvPr id="28" name="tx28"/>
            <p:cNvSpPr/>
            <p:nvPr/>
          </p:nvSpPr>
          <p:spPr>
            <a:xfrm>
              <a:off x="10967106" y="3304701"/>
              <a:ext cx="344876"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87.4</a:t>
              </a:r>
            </a:p>
          </p:txBody>
        </p:sp>
        <p:sp>
          <p:nvSpPr>
            <p:cNvPr id="29" name="tx29"/>
            <p:cNvSpPr/>
            <p:nvPr/>
          </p:nvSpPr>
          <p:spPr>
            <a:xfrm>
              <a:off x="10971893" y="2949031"/>
              <a:ext cx="339514"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87.6</a:t>
              </a:r>
            </a:p>
          </p:txBody>
        </p:sp>
        <p:sp>
          <p:nvSpPr>
            <p:cNvPr id="30" name="tx30"/>
            <p:cNvSpPr/>
            <p:nvPr/>
          </p:nvSpPr>
          <p:spPr>
            <a:xfrm>
              <a:off x="10980031" y="2593362"/>
              <a:ext cx="318450"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88.1</a:t>
              </a:r>
            </a:p>
          </p:txBody>
        </p:sp>
        <p:sp>
          <p:nvSpPr>
            <p:cNvPr id="31" name="tx31"/>
            <p:cNvSpPr/>
            <p:nvPr/>
          </p:nvSpPr>
          <p:spPr>
            <a:xfrm>
              <a:off x="11063711" y="2237692"/>
              <a:ext cx="351386"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89.9</a:t>
              </a:r>
            </a:p>
          </p:txBody>
        </p:sp>
        <p:sp>
          <p:nvSpPr>
            <p:cNvPr id="32" name="tx32"/>
            <p:cNvSpPr/>
            <p:nvPr/>
          </p:nvSpPr>
          <p:spPr>
            <a:xfrm>
              <a:off x="11173050" y="1882023"/>
              <a:ext cx="353493"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92.8</a:t>
              </a:r>
            </a:p>
          </p:txBody>
        </p:sp>
        <p:sp>
          <p:nvSpPr>
            <p:cNvPr id="33" name="tx33"/>
            <p:cNvSpPr/>
            <p:nvPr/>
          </p:nvSpPr>
          <p:spPr>
            <a:xfrm>
              <a:off x="11212305" y="1526551"/>
              <a:ext cx="349855"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93.9</a:t>
              </a:r>
            </a:p>
          </p:txBody>
        </p:sp>
        <p:sp>
          <p:nvSpPr>
            <p:cNvPr id="34" name="rc34"/>
            <p:cNvSpPr/>
            <p:nvPr/>
          </p:nvSpPr>
          <p:spPr>
            <a:xfrm>
              <a:off x="7531159" y="1276597"/>
              <a:ext cx="3920691" cy="4801538"/>
            </a:xfrm>
            <a:prstGeom prst="rect">
              <a:avLst/>
            </a:prstGeom>
          </p:spPr>
          <p:txBody>
            <a:bodyPr/>
            <a:lstStyle/>
            <a:p>
              <a:endParaRPr/>
            </a:p>
          </p:txBody>
        </p:sp>
        <p:sp>
          <p:nvSpPr>
            <p:cNvPr id="35" name="pl35"/>
            <p:cNvSpPr/>
            <p:nvPr/>
          </p:nvSpPr>
          <p:spPr>
            <a:xfrm flipH="1">
              <a:off x="7531159" y="1276597"/>
              <a:ext cx="0" cy="4801538"/>
            </a:xfrm>
            <a:custGeom>
              <a:rect l="0" t="0" r="0" b="0"/>
              <a:pathLst>
                <a:path h="4801538">
                  <a:moveTo>
                    <a:pt x="0" y="4801538"/>
                  </a:moveTo>
                  <a:lnTo>
                    <a:pt x="0" y="0"/>
                  </a:lnTo>
                </a:path>
              </a:pathLst>
            </a:custGeom>
            <a:ln w="13550" cap="flat">
              <a:solidFill>
                <a:srgbClr val="858D96">
                  <a:alpha val="100000"/>
                </a:srgbClr>
              </a:solidFill>
              <a:prstDash val="solid"/>
              <a:round/>
            </a:ln>
          </p:spPr>
          <p:txBody>
            <a:bodyPr/>
            <a:lstStyle/>
            <a:p>
              <a:endParaRPr/>
            </a:p>
          </p:txBody>
        </p:sp>
        <p:sp>
          <p:nvSpPr>
            <p:cNvPr id="36" name="tx36"/>
            <p:cNvSpPr/>
            <p:nvPr/>
          </p:nvSpPr>
          <p:spPr>
            <a:xfrm>
              <a:off x="4573330" y="5758867"/>
              <a:ext cx="2895199"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Cerner HealtheIntent Suite (n=36)</a:t>
              </a:r>
            </a:p>
          </p:txBody>
        </p:sp>
        <p:sp>
          <p:nvSpPr>
            <p:cNvPr id="37" name="tx37"/>
            <p:cNvSpPr/>
            <p:nvPr/>
          </p:nvSpPr>
          <p:spPr>
            <a:xfrm>
              <a:off x="3777393" y="5384346"/>
              <a:ext cx="3691136"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Optum Optum Performance Analytics (n=5)</a:t>
              </a:r>
            </a:p>
          </p:txBody>
        </p:sp>
        <p:sp>
          <p:nvSpPr>
            <p:cNvPr id="38" name="tx38"/>
            <p:cNvSpPr/>
            <p:nvPr/>
          </p:nvSpPr>
          <p:spPr>
            <a:xfrm>
              <a:off x="4476809" y="5028676"/>
              <a:ext cx="2991720"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Arcadia.io Arcadia Analytics (n=24)</a:t>
              </a:r>
            </a:p>
          </p:txBody>
        </p:sp>
        <p:sp>
          <p:nvSpPr>
            <p:cNvPr id="39" name="tx39"/>
            <p:cNvSpPr/>
            <p:nvPr/>
          </p:nvSpPr>
          <p:spPr>
            <a:xfrm>
              <a:off x="2195884" y="4672213"/>
              <a:ext cx="5272644"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Lightbeam Lightbeam Population Health Management (n=20)</a:t>
              </a:r>
            </a:p>
          </p:txBody>
        </p:sp>
        <p:sp>
          <p:nvSpPr>
            <p:cNvPr id="40" name="tx40"/>
            <p:cNvSpPr/>
            <p:nvPr/>
          </p:nvSpPr>
          <p:spPr>
            <a:xfrm>
              <a:off x="956361" y="4317337"/>
              <a:ext cx="6512167"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NextGen Healthcare NextGen Healthcare Population Health Analytics (n=12)</a:t>
              </a:r>
            </a:p>
          </p:txBody>
        </p:sp>
        <p:sp>
          <p:nvSpPr>
            <p:cNvPr id="41" name="tx41"/>
            <p:cNvSpPr/>
            <p:nvPr/>
          </p:nvSpPr>
          <p:spPr>
            <a:xfrm>
              <a:off x="5214630" y="3961668"/>
              <a:ext cx="2253899"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Epic Healthy Planet (n=39)</a:t>
              </a:r>
            </a:p>
          </p:txBody>
        </p:sp>
        <p:sp>
          <p:nvSpPr>
            <p:cNvPr id="42" name="tx42"/>
            <p:cNvSpPr/>
            <p:nvPr/>
          </p:nvSpPr>
          <p:spPr>
            <a:xfrm>
              <a:off x="3034288" y="3605204"/>
              <a:ext cx="4434240"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Altera Digital Health CareInMotion (Allscripts) (n=10)</a:t>
              </a:r>
            </a:p>
          </p:txBody>
        </p:sp>
        <p:sp>
          <p:nvSpPr>
            <p:cNvPr id="43" name="tx43"/>
            <p:cNvSpPr/>
            <p:nvPr/>
          </p:nvSpPr>
          <p:spPr>
            <a:xfrm>
              <a:off x="3205994" y="3249535"/>
              <a:ext cx="4262535"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Innovaccer Population Health Management (n=18)</a:t>
              </a:r>
            </a:p>
          </p:txBody>
        </p:sp>
        <p:sp>
          <p:nvSpPr>
            <p:cNvPr id="44" name="tx44"/>
            <p:cNvSpPr/>
            <p:nvPr/>
          </p:nvSpPr>
          <p:spPr>
            <a:xfrm>
              <a:off x="1532839" y="2894659"/>
              <a:ext cx="5935689"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Health Catalyst Health Catalyst Population Health Applications (n=18)</a:t>
              </a:r>
            </a:p>
          </p:txBody>
        </p:sp>
        <p:sp>
          <p:nvSpPr>
            <p:cNvPr id="45" name="tx45"/>
            <p:cNvSpPr/>
            <p:nvPr/>
          </p:nvSpPr>
          <p:spPr>
            <a:xfrm>
              <a:off x="3371399" y="2539783"/>
              <a:ext cx="4097130"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Innovaccer Innovaccer Population Health (n=19)</a:t>
              </a:r>
            </a:p>
          </p:txBody>
        </p:sp>
        <p:sp>
          <p:nvSpPr>
            <p:cNvPr id="46" name="tx46"/>
            <p:cNvSpPr/>
            <p:nvPr/>
          </p:nvSpPr>
          <p:spPr>
            <a:xfrm>
              <a:off x="3677825" y="2202172"/>
              <a:ext cx="3790704"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Salient Healthcare Salient Healthcare (n=14)</a:t>
              </a:r>
            </a:p>
          </p:txBody>
        </p:sp>
        <p:sp>
          <p:nvSpPr>
            <p:cNvPr id="47" name="tx47"/>
            <p:cNvSpPr/>
            <p:nvPr/>
          </p:nvSpPr>
          <p:spPr>
            <a:xfrm>
              <a:off x="776122" y="1826063"/>
              <a:ext cx="6692406" cy="197445"/>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Relevant Healthcare Relevant Healthcare Analytics (Regional - West) [C] (n=9)</a:t>
              </a:r>
            </a:p>
          </p:txBody>
        </p:sp>
        <p:sp>
          <p:nvSpPr>
            <p:cNvPr id="48" name="tx48"/>
            <p:cNvSpPr/>
            <p:nvPr/>
          </p:nvSpPr>
          <p:spPr>
            <a:xfrm>
              <a:off x="2002234" y="1471187"/>
              <a:ext cx="5466294"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HealthEC HealthEC Population Health Management Suite (n=17)</a:t>
              </a:r>
            </a:p>
          </p:txBody>
        </p:sp>
        <p:sp>
          <p:nvSpPr>
            <p:cNvPr id="49" name="tx49"/>
            <p:cNvSpPr/>
            <p:nvPr/>
          </p:nvSpPr>
          <p:spPr>
            <a:xfrm>
              <a:off x="7473958" y="6136995"/>
              <a:ext cx="114401" cy="146050"/>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0</a:t>
              </a:r>
            </a:p>
          </p:txBody>
        </p:sp>
        <p:sp>
          <p:nvSpPr>
            <p:cNvPr id="50" name="tx50"/>
            <p:cNvSpPr/>
            <p:nvPr/>
          </p:nvSpPr>
          <p:spPr>
            <a:xfrm>
              <a:off x="11115291" y="6136995"/>
              <a:ext cx="299720" cy="146050"/>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100</a:t>
              </a:r>
            </a:p>
          </p:txBody>
        </p:sp>
      </p:grpSp>
    </p:spTree>
  </p:cSld>
  <p:clrMapOvr>
    <a:masterClrMapping/>
  </p:clrMapOvr>
  <p:transition/>
  <p:timing/>
</p:sld>
</file>

<file path=ppt/slides/slide4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1"/>
          <p:cNvSpPr>
            <a:spLocks noGrp="1"/>
          </p:cNvSpPr>
          <p:nvPr>
            <p:ph type="title"/>
          </p:nvPr>
        </p:nvSpPr>
        <p:spPr/>
        <p:txBody>
          <a:bodyPr/>
          <a:lstStyle/>
          <a:p>
            <a:r>
              <a:t>Satisfaction Comparison</a:t>
            </a:r>
          </a:p>
        </p:txBody>
      </p:sp>
      <p:grpSp>
        <p:nvGrpSpPr>
          <p:cNvPr id="2" name="grp2"/>
          <p:cNvGrpSpPr/>
          <p:nvPr/>
        </p:nvGrpSpPr>
        <p:grpSpPr>
          <a:xfrm>
            <a:off x="548640" y="1371600"/>
            <a:ext cx="11430000" cy="5029200"/>
            <a:chOff x="548640" y="1371600"/>
            <a:chExt cx="11430000" cy="5029200"/>
          </a:xfrm>
        </p:grpSpPr>
        <p:sp>
          <p:nvSpPr>
            <p:cNvPr id="4" name="rc4"/>
            <p:cNvSpPr/>
            <p:nvPr/>
          </p:nvSpPr>
          <p:spPr>
            <a:xfrm>
              <a:off x="548640" y="1371600"/>
              <a:ext cx="11430000" cy="5029200"/>
            </a:xfrm>
            <a:prstGeom prst="rect">
              <a:avLst/>
            </a:prstGeom>
          </p:spPr>
          <p:txBody>
            <a:bodyPr/>
            <a:lstStyle/>
            <a:p>
              <a:endParaRPr/>
            </a:p>
          </p:txBody>
        </p:sp>
        <p:sp>
          <p:nvSpPr>
            <p:cNvPr id="5" name="rc5"/>
            <p:cNvSpPr/>
            <p:nvPr/>
          </p:nvSpPr>
          <p:spPr>
            <a:xfrm>
              <a:off x="2274133" y="1441189"/>
              <a:ext cx="8410972" cy="4554007"/>
            </a:xfrm>
            <a:prstGeom prst="rect">
              <a:avLst/>
            </a:prstGeom>
          </p:spPr>
          <p:txBody>
            <a:bodyPr/>
            <a:lstStyle/>
            <a:p>
              <a:endParaRPr/>
            </a:p>
          </p:txBody>
        </p:sp>
        <p:sp>
          <p:nvSpPr>
            <p:cNvPr id="6" name="rc6"/>
            <p:cNvSpPr/>
            <p:nvPr/>
          </p:nvSpPr>
          <p:spPr>
            <a:xfrm>
              <a:off x="2274133" y="5650775"/>
              <a:ext cx="2264492" cy="344420"/>
            </a:xfrm>
            <a:prstGeom prst="rect">
              <a:avLst/>
            </a:prstGeom>
            <a:solidFill>
              <a:srgbClr val="ABBFD3">
                <a:alpha val="100000"/>
              </a:srgbClr>
            </a:solidFill>
          </p:spPr>
          <p:txBody>
            <a:bodyPr/>
            <a:lstStyle/>
            <a:p>
              <a:endParaRPr/>
            </a:p>
          </p:txBody>
        </p:sp>
        <p:sp>
          <p:nvSpPr>
            <p:cNvPr id="7" name="rc7"/>
            <p:cNvSpPr/>
            <p:nvPr/>
          </p:nvSpPr>
          <p:spPr>
            <a:xfrm>
              <a:off x="4538625" y="5650775"/>
              <a:ext cx="4528985" cy="344420"/>
            </a:xfrm>
            <a:prstGeom prst="rect">
              <a:avLst/>
            </a:prstGeom>
            <a:solidFill>
              <a:srgbClr val="87A4C0">
                <a:alpha val="100000"/>
              </a:srgbClr>
            </a:solidFill>
          </p:spPr>
          <p:txBody>
            <a:bodyPr/>
            <a:lstStyle/>
            <a:p>
              <a:endParaRPr/>
            </a:p>
          </p:txBody>
        </p:sp>
        <p:sp>
          <p:nvSpPr>
            <p:cNvPr id="8" name="rc8"/>
            <p:cNvSpPr/>
            <p:nvPr/>
          </p:nvSpPr>
          <p:spPr>
            <a:xfrm>
              <a:off x="9067611" y="5650775"/>
              <a:ext cx="1293995" cy="344420"/>
            </a:xfrm>
            <a:prstGeom prst="rect">
              <a:avLst/>
            </a:prstGeom>
            <a:solidFill>
              <a:srgbClr val="517CA6">
                <a:alpha val="100000"/>
              </a:srgbClr>
            </a:solidFill>
          </p:spPr>
          <p:txBody>
            <a:bodyPr/>
            <a:lstStyle/>
            <a:p>
              <a:endParaRPr/>
            </a:p>
          </p:txBody>
        </p:sp>
        <p:sp>
          <p:nvSpPr>
            <p:cNvPr id="9" name="rc9"/>
            <p:cNvSpPr/>
            <p:nvPr/>
          </p:nvSpPr>
          <p:spPr>
            <a:xfrm flipH="1">
              <a:off x="2274133" y="5268086"/>
              <a:ext cx="0" cy="344420"/>
            </a:xfrm>
            <a:prstGeom prst="rect">
              <a:avLst/>
            </a:prstGeom>
            <a:solidFill>
              <a:srgbClr val="ABBFD3">
                <a:alpha val="100000"/>
              </a:srgbClr>
            </a:solidFill>
          </p:spPr>
          <p:txBody>
            <a:bodyPr/>
            <a:lstStyle/>
            <a:p>
              <a:endParaRPr/>
            </a:p>
          </p:txBody>
        </p:sp>
        <p:sp>
          <p:nvSpPr>
            <p:cNvPr id="10" name="rc10"/>
            <p:cNvSpPr/>
            <p:nvPr/>
          </p:nvSpPr>
          <p:spPr>
            <a:xfrm>
              <a:off x="2274133" y="5268086"/>
              <a:ext cx="6221133" cy="344420"/>
            </a:xfrm>
            <a:prstGeom prst="rect">
              <a:avLst/>
            </a:prstGeom>
            <a:solidFill>
              <a:srgbClr val="87A4C0">
                <a:alpha val="100000"/>
              </a:srgbClr>
            </a:solidFill>
          </p:spPr>
          <p:txBody>
            <a:bodyPr/>
            <a:lstStyle/>
            <a:p>
              <a:endParaRPr/>
            </a:p>
          </p:txBody>
        </p:sp>
        <p:sp>
          <p:nvSpPr>
            <p:cNvPr id="11" name="rc11"/>
            <p:cNvSpPr/>
            <p:nvPr/>
          </p:nvSpPr>
          <p:spPr>
            <a:xfrm>
              <a:off x="8495266" y="5268086"/>
              <a:ext cx="1866340" cy="344420"/>
            </a:xfrm>
            <a:prstGeom prst="rect">
              <a:avLst/>
            </a:prstGeom>
            <a:solidFill>
              <a:srgbClr val="517CA6">
                <a:alpha val="100000"/>
              </a:srgbClr>
            </a:solidFill>
          </p:spPr>
          <p:txBody>
            <a:bodyPr/>
            <a:lstStyle/>
            <a:p>
              <a:endParaRPr/>
            </a:p>
          </p:txBody>
        </p:sp>
        <p:sp>
          <p:nvSpPr>
            <p:cNvPr id="12" name="rc12"/>
            <p:cNvSpPr/>
            <p:nvPr/>
          </p:nvSpPr>
          <p:spPr>
            <a:xfrm>
              <a:off x="2274133" y="4885396"/>
              <a:ext cx="2541777" cy="344420"/>
            </a:xfrm>
            <a:prstGeom prst="rect">
              <a:avLst/>
            </a:prstGeom>
            <a:solidFill>
              <a:srgbClr val="ABBFD3">
                <a:alpha val="100000"/>
              </a:srgbClr>
            </a:solidFill>
          </p:spPr>
          <p:txBody>
            <a:bodyPr/>
            <a:lstStyle/>
            <a:p>
              <a:endParaRPr/>
            </a:p>
          </p:txBody>
        </p:sp>
        <p:sp>
          <p:nvSpPr>
            <p:cNvPr id="13" name="rc13"/>
            <p:cNvSpPr/>
            <p:nvPr/>
          </p:nvSpPr>
          <p:spPr>
            <a:xfrm>
              <a:off x="4815910" y="4885396"/>
              <a:ext cx="2541777" cy="344420"/>
            </a:xfrm>
            <a:prstGeom prst="rect">
              <a:avLst/>
            </a:prstGeom>
            <a:solidFill>
              <a:srgbClr val="87A4C0">
                <a:alpha val="100000"/>
              </a:srgbClr>
            </a:solidFill>
          </p:spPr>
          <p:txBody>
            <a:bodyPr/>
            <a:lstStyle/>
            <a:p>
              <a:endParaRPr/>
            </a:p>
          </p:txBody>
        </p:sp>
        <p:sp>
          <p:nvSpPr>
            <p:cNvPr id="14" name="rc14"/>
            <p:cNvSpPr/>
            <p:nvPr/>
          </p:nvSpPr>
          <p:spPr>
            <a:xfrm>
              <a:off x="7357688" y="4885396"/>
              <a:ext cx="3003918" cy="344420"/>
            </a:xfrm>
            <a:prstGeom prst="rect">
              <a:avLst/>
            </a:prstGeom>
            <a:solidFill>
              <a:srgbClr val="517CA6">
                <a:alpha val="100000"/>
              </a:srgbClr>
            </a:solidFill>
          </p:spPr>
          <p:txBody>
            <a:bodyPr/>
            <a:lstStyle/>
            <a:p>
              <a:endParaRPr/>
            </a:p>
          </p:txBody>
        </p:sp>
        <p:sp>
          <p:nvSpPr>
            <p:cNvPr id="15" name="rc15"/>
            <p:cNvSpPr/>
            <p:nvPr/>
          </p:nvSpPr>
          <p:spPr>
            <a:xfrm>
              <a:off x="2274133" y="4502706"/>
              <a:ext cx="1128484" cy="344420"/>
            </a:xfrm>
            <a:prstGeom prst="rect">
              <a:avLst/>
            </a:prstGeom>
            <a:solidFill>
              <a:srgbClr val="ABBFD3">
                <a:alpha val="100000"/>
              </a:srgbClr>
            </a:solidFill>
          </p:spPr>
          <p:txBody>
            <a:bodyPr/>
            <a:lstStyle/>
            <a:p>
              <a:endParaRPr/>
            </a:p>
          </p:txBody>
        </p:sp>
        <p:sp>
          <p:nvSpPr>
            <p:cNvPr id="16" name="rc16"/>
            <p:cNvSpPr/>
            <p:nvPr/>
          </p:nvSpPr>
          <p:spPr>
            <a:xfrm>
              <a:off x="3402618" y="4502706"/>
              <a:ext cx="3949696" cy="344420"/>
            </a:xfrm>
            <a:prstGeom prst="rect">
              <a:avLst/>
            </a:prstGeom>
            <a:solidFill>
              <a:srgbClr val="87A4C0">
                <a:alpha val="100000"/>
              </a:srgbClr>
            </a:solidFill>
          </p:spPr>
          <p:txBody>
            <a:bodyPr/>
            <a:lstStyle/>
            <a:p>
              <a:endParaRPr/>
            </a:p>
          </p:txBody>
        </p:sp>
        <p:sp>
          <p:nvSpPr>
            <p:cNvPr id="17" name="rc17"/>
            <p:cNvSpPr/>
            <p:nvPr/>
          </p:nvSpPr>
          <p:spPr>
            <a:xfrm>
              <a:off x="7352314" y="4502706"/>
              <a:ext cx="3009292" cy="344420"/>
            </a:xfrm>
            <a:prstGeom prst="rect">
              <a:avLst/>
            </a:prstGeom>
            <a:solidFill>
              <a:srgbClr val="517CA6">
                <a:alpha val="100000"/>
              </a:srgbClr>
            </a:solidFill>
          </p:spPr>
          <p:txBody>
            <a:bodyPr/>
            <a:lstStyle/>
            <a:p>
              <a:endParaRPr/>
            </a:p>
          </p:txBody>
        </p:sp>
        <p:sp>
          <p:nvSpPr>
            <p:cNvPr id="18" name="rc18"/>
            <p:cNvSpPr/>
            <p:nvPr/>
          </p:nvSpPr>
          <p:spPr>
            <a:xfrm>
              <a:off x="2274133" y="4120016"/>
              <a:ext cx="1617494" cy="344420"/>
            </a:xfrm>
            <a:prstGeom prst="rect">
              <a:avLst/>
            </a:prstGeom>
            <a:solidFill>
              <a:srgbClr val="ABBFD3">
                <a:alpha val="100000"/>
              </a:srgbClr>
            </a:solidFill>
          </p:spPr>
          <p:txBody>
            <a:bodyPr/>
            <a:lstStyle/>
            <a:p>
              <a:endParaRPr/>
            </a:p>
          </p:txBody>
        </p:sp>
        <p:sp>
          <p:nvSpPr>
            <p:cNvPr id="19" name="rc19"/>
            <p:cNvSpPr/>
            <p:nvPr/>
          </p:nvSpPr>
          <p:spPr>
            <a:xfrm>
              <a:off x="3891628" y="4120016"/>
              <a:ext cx="3234989" cy="344420"/>
            </a:xfrm>
            <a:prstGeom prst="rect">
              <a:avLst/>
            </a:prstGeom>
            <a:solidFill>
              <a:srgbClr val="87A4C0">
                <a:alpha val="100000"/>
              </a:srgbClr>
            </a:solidFill>
          </p:spPr>
          <p:txBody>
            <a:bodyPr/>
            <a:lstStyle/>
            <a:p>
              <a:endParaRPr/>
            </a:p>
          </p:txBody>
        </p:sp>
        <p:sp>
          <p:nvSpPr>
            <p:cNvPr id="20" name="rc20"/>
            <p:cNvSpPr/>
            <p:nvPr/>
          </p:nvSpPr>
          <p:spPr>
            <a:xfrm>
              <a:off x="7126617" y="4120016"/>
              <a:ext cx="3234989" cy="344420"/>
            </a:xfrm>
            <a:prstGeom prst="rect">
              <a:avLst/>
            </a:prstGeom>
            <a:solidFill>
              <a:srgbClr val="517CA6">
                <a:alpha val="100000"/>
              </a:srgbClr>
            </a:solidFill>
          </p:spPr>
          <p:txBody>
            <a:bodyPr/>
            <a:lstStyle/>
            <a:p>
              <a:endParaRPr/>
            </a:p>
          </p:txBody>
        </p:sp>
        <p:sp>
          <p:nvSpPr>
            <p:cNvPr id="21" name="rc21"/>
            <p:cNvSpPr/>
            <p:nvPr/>
          </p:nvSpPr>
          <p:spPr>
            <a:xfrm>
              <a:off x="2274133" y="3737327"/>
              <a:ext cx="1617494" cy="344420"/>
            </a:xfrm>
            <a:prstGeom prst="rect">
              <a:avLst/>
            </a:prstGeom>
            <a:solidFill>
              <a:srgbClr val="ABBFD3">
                <a:alpha val="100000"/>
              </a:srgbClr>
            </a:solidFill>
          </p:spPr>
          <p:txBody>
            <a:bodyPr/>
            <a:lstStyle/>
            <a:p>
              <a:endParaRPr/>
            </a:p>
          </p:txBody>
        </p:sp>
        <p:sp>
          <p:nvSpPr>
            <p:cNvPr id="22" name="rc22"/>
            <p:cNvSpPr/>
            <p:nvPr/>
          </p:nvSpPr>
          <p:spPr>
            <a:xfrm>
              <a:off x="3891628" y="3737327"/>
              <a:ext cx="3234989" cy="344420"/>
            </a:xfrm>
            <a:prstGeom prst="rect">
              <a:avLst/>
            </a:prstGeom>
            <a:solidFill>
              <a:srgbClr val="87A4C0">
                <a:alpha val="100000"/>
              </a:srgbClr>
            </a:solidFill>
          </p:spPr>
          <p:txBody>
            <a:bodyPr/>
            <a:lstStyle/>
            <a:p>
              <a:endParaRPr/>
            </a:p>
          </p:txBody>
        </p:sp>
        <p:sp>
          <p:nvSpPr>
            <p:cNvPr id="23" name="rc23"/>
            <p:cNvSpPr/>
            <p:nvPr/>
          </p:nvSpPr>
          <p:spPr>
            <a:xfrm>
              <a:off x="7126617" y="3737327"/>
              <a:ext cx="3234989" cy="344420"/>
            </a:xfrm>
            <a:prstGeom prst="rect">
              <a:avLst/>
            </a:prstGeom>
            <a:solidFill>
              <a:srgbClr val="517CA6">
                <a:alpha val="100000"/>
              </a:srgbClr>
            </a:solidFill>
          </p:spPr>
          <p:txBody>
            <a:bodyPr/>
            <a:lstStyle/>
            <a:p>
              <a:endParaRPr/>
            </a:p>
          </p:txBody>
        </p:sp>
        <p:sp>
          <p:nvSpPr>
            <p:cNvPr id="24" name="rc24"/>
            <p:cNvSpPr/>
            <p:nvPr/>
          </p:nvSpPr>
          <p:spPr>
            <a:xfrm>
              <a:off x="2274133" y="3354637"/>
              <a:ext cx="2461405" cy="344420"/>
            </a:xfrm>
            <a:prstGeom prst="rect">
              <a:avLst/>
            </a:prstGeom>
            <a:solidFill>
              <a:srgbClr val="ABBFD3">
                <a:alpha val="100000"/>
              </a:srgbClr>
            </a:solidFill>
          </p:spPr>
          <p:txBody>
            <a:bodyPr/>
            <a:lstStyle/>
            <a:p>
              <a:endParaRPr/>
            </a:p>
          </p:txBody>
        </p:sp>
        <p:sp>
          <p:nvSpPr>
            <p:cNvPr id="25" name="rc25"/>
            <p:cNvSpPr/>
            <p:nvPr/>
          </p:nvSpPr>
          <p:spPr>
            <a:xfrm>
              <a:off x="4735538" y="3354637"/>
              <a:ext cx="2109775" cy="344420"/>
            </a:xfrm>
            <a:prstGeom prst="rect">
              <a:avLst/>
            </a:prstGeom>
            <a:solidFill>
              <a:srgbClr val="87A4C0">
                <a:alpha val="100000"/>
              </a:srgbClr>
            </a:solidFill>
          </p:spPr>
          <p:txBody>
            <a:bodyPr/>
            <a:lstStyle/>
            <a:p>
              <a:endParaRPr/>
            </a:p>
          </p:txBody>
        </p:sp>
        <p:sp>
          <p:nvSpPr>
            <p:cNvPr id="26" name="rc26"/>
            <p:cNvSpPr/>
            <p:nvPr/>
          </p:nvSpPr>
          <p:spPr>
            <a:xfrm>
              <a:off x="6845314" y="3354637"/>
              <a:ext cx="3516292" cy="344420"/>
            </a:xfrm>
            <a:prstGeom prst="rect">
              <a:avLst/>
            </a:prstGeom>
            <a:solidFill>
              <a:srgbClr val="517CA6">
                <a:alpha val="100000"/>
              </a:srgbClr>
            </a:solidFill>
          </p:spPr>
          <p:txBody>
            <a:bodyPr/>
            <a:lstStyle/>
            <a:p>
              <a:endParaRPr/>
            </a:p>
          </p:txBody>
        </p:sp>
        <p:sp>
          <p:nvSpPr>
            <p:cNvPr id="27" name="rc27"/>
            <p:cNvSpPr/>
            <p:nvPr/>
          </p:nvSpPr>
          <p:spPr>
            <a:xfrm>
              <a:off x="2274133" y="2971947"/>
              <a:ext cx="336978" cy="344420"/>
            </a:xfrm>
            <a:prstGeom prst="rect">
              <a:avLst/>
            </a:prstGeom>
            <a:solidFill>
              <a:srgbClr val="ABBFD3">
                <a:alpha val="100000"/>
              </a:srgbClr>
            </a:solidFill>
          </p:spPr>
          <p:txBody>
            <a:bodyPr/>
            <a:lstStyle/>
            <a:p>
              <a:endParaRPr/>
            </a:p>
          </p:txBody>
        </p:sp>
        <p:sp>
          <p:nvSpPr>
            <p:cNvPr id="28" name="rc28"/>
            <p:cNvSpPr/>
            <p:nvPr/>
          </p:nvSpPr>
          <p:spPr>
            <a:xfrm>
              <a:off x="2611111" y="2971947"/>
              <a:ext cx="3706758" cy="344420"/>
            </a:xfrm>
            <a:prstGeom prst="rect">
              <a:avLst/>
            </a:prstGeom>
            <a:solidFill>
              <a:srgbClr val="87A4C0">
                <a:alpha val="100000"/>
              </a:srgbClr>
            </a:solidFill>
          </p:spPr>
          <p:txBody>
            <a:bodyPr/>
            <a:lstStyle/>
            <a:p>
              <a:endParaRPr/>
            </a:p>
          </p:txBody>
        </p:sp>
        <p:sp>
          <p:nvSpPr>
            <p:cNvPr id="29" name="rc29"/>
            <p:cNvSpPr/>
            <p:nvPr/>
          </p:nvSpPr>
          <p:spPr>
            <a:xfrm>
              <a:off x="6317870" y="2971947"/>
              <a:ext cx="4043736" cy="344420"/>
            </a:xfrm>
            <a:prstGeom prst="rect">
              <a:avLst/>
            </a:prstGeom>
            <a:solidFill>
              <a:srgbClr val="517CA6">
                <a:alpha val="100000"/>
              </a:srgbClr>
            </a:solidFill>
          </p:spPr>
          <p:txBody>
            <a:bodyPr/>
            <a:lstStyle/>
            <a:p>
              <a:endParaRPr/>
            </a:p>
          </p:txBody>
        </p:sp>
        <p:sp>
          <p:nvSpPr>
            <p:cNvPr id="30" name="rc30"/>
            <p:cNvSpPr/>
            <p:nvPr/>
          </p:nvSpPr>
          <p:spPr>
            <a:xfrm flipH="1">
              <a:off x="2274133" y="2589258"/>
              <a:ext cx="0" cy="344420"/>
            </a:xfrm>
            <a:prstGeom prst="rect">
              <a:avLst/>
            </a:prstGeom>
            <a:solidFill>
              <a:srgbClr val="ABBFD3">
                <a:alpha val="100000"/>
              </a:srgbClr>
            </a:solidFill>
          </p:spPr>
          <p:txBody>
            <a:bodyPr/>
            <a:lstStyle/>
            <a:p>
              <a:endParaRPr/>
            </a:p>
          </p:txBody>
        </p:sp>
        <p:sp>
          <p:nvSpPr>
            <p:cNvPr id="31" name="rc31"/>
            <p:cNvSpPr/>
            <p:nvPr/>
          </p:nvSpPr>
          <p:spPr>
            <a:xfrm>
              <a:off x="2274133" y="2589258"/>
              <a:ext cx="3032802" cy="344420"/>
            </a:xfrm>
            <a:prstGeom prst="rect">
              <a:avLst/>
            </a:prstGeom>
            <a:solidFill>
              <a:srgbClr val="87A4C0">
                <a:alpha val="100000"/>
              </a:srgbClr>
            </a:solidFill>
          </p:spPr>
          <p:txBody>
            <a:bodyPr/>
            <a:lstStyle/>
            <a:p>
              <a:endParaRPr/>
            </a:p>
          </p:txBody>
        </p:sp>
        <p:sp>
          <p:nvSpPr>
            <p:cNvPr id="32" name="rc32"/>
            <p:cNvSpPr/>
            <p:nvPr/>
          </p:nvSpPr>
          <p:spPr>
            <a:xfrm>
              <a:off x="5306935" y="2589258"/>
              <a:ext cx="5054670" cy="344420"/>
            </a:xfrm>
            <a:prstGeom prst="rect">
              <a:avLst/>
            </a:prstGeom>
            <a:solidFill>
              <a:srgbClr val="517CA6">
                <a:alpha val="100000"/>
              </a:srgbClr>
            </a:solidFill>
          </p:spPr>
          <p:txBody>
            <a:bodyPr/>
            <a:lstStyle/>
            <a:p>
              <a:endParaRPr/>
            </a:p>
          </p:txBody>
        </p:sp>
        <p:sp>
          <p:nvSpPr>
            <p:cNvPr id="33" name="rc33"/>
            <p:cNvSpPr/>
            <p:nvPr/>
          </p:nvSpPr>
          <p:spPr>
            <a:xfrm>
              <a:off x="2274133" y="2206568"/>
              <a:ext cx="866515" cy="344420"/>
            </a:xfrm>
            <a:prstGeom prst="rect">
              <a:avLst/>
            </a:prstGeom>
            <a:solidFill>
              <a:srgbClr val="ABBFD3">
                <a:alpha val="100000"/>
              </a:srgbClr>
            </a:solidFill>
          </p:spPr>
          <p:txBody>
            <a:bodyPr/>
            <a:lstStyle/>
            <a:p>
              <a:endParaRPr/>
            </a:p>
          </p:txBody>
        </p:sp>
        <p:sp>
          <p:nvSpPr>
            <p:cNvPr id="34" name="rc34"/>
            <p:cNvSpPr/>
            <p:nvPr/>
          </p:nvSpPr>
          <p:spPr>
            <a:xfrm>
              <a:off x="3140648" y="2206568"/>
              <a:ext cx="1444191" cy="344420"/>
            </a:xfrm>
            <a:prstGeom prst="rect">
              <a:avLst/>
            </a:prstGeom>
            <a:solidFill>
              <a:srgbClr val="87A4C0">
                <a:alpha val="100000"/>
              </a:srgbClr>
            </a:solidFill>
          </p:spPr>
          <p:txBody>
            <a:bodyPr/>
            <a:lstStyle/>
            <a:p>
              <a:endParaRPr/>
            </a:p>
          </p:txBody>
        </p:sp>
        <p:sp>
          <p:nvSpPr>
            <p:cNvPr id="35" name="rc35"/>
            <p:cNvSpPr/>
            <p:nvPr/>
          </p:nvSpPr>
          <p:spPr>
            <a:xfrm>
              <a:off x="4584840" y="2206568"/>
              <a:ext cx="5776766" cy="344420"/>
            </a:xfrm>
            <a:prstGeom prst="rect">
              <a:avLst/>
            </a:prstGeom>
            <a:solidFill>
              <a:srgbClr val="517CA6">
                <a:alpha val="100000"/>
              </a:srgbClr>
            </a:solidFill>
          </p:spPr>
          <p:txBody>
            <a:bodyPr/>
            <a:lstStyle/>
            <a:p>
              <a:endParaRPr/>
            </a:p>
          </p:txBody>
        </p:sp>
        <p:sp>
          <p:nvSpPr>
            <p:cNvPr id="36" name="rc36"/>
            <p:cNvSpPr/>
            <p:nvPr/>
          </p:nvSpPr>
          <p:spPr>
            <a:xfrm flipH="1">
              <a:off x="2274133" y="1823878"/>
              <a:ext cx="0" cy="344420"/>
            </a:xfrm>
            <a:prstGeom prst="rect">
              <a:avLst/>
            </a:prstGeom>
            <a:solidFill>
              <a:srgbClr val="ABBFD3">
                <a:alpha val="100000"/>
              </a:srgbClr>
            </a:solidFill>
          </p:spPr>
          <p:txBody>
            <a:bodyPr/>
            <a:lstStyle/>
            <a:p>
              <a:endParaRPr/>
            </a:p>
          </p:txBody>
        </p:sp>
        <p:sp>
          <p:nvSpPr>
            <p:cNvPr id="37" name="rc37"/>
            <p:cNvSpPr/>
            <p:nvPr/>
          </p:nvSpPr>
          <p:spPr>
            <a:xfrm>
              <a:off x="2274133" y="1823878"/>
              <a:ext cx="2128282" cy="344420"/>
            </a:xfrm>
            <a:prstGeom prst="rect">
              <a:avLst/>
            </a:prstGeom>
            <a:solidFill>
              <a:srgbClr val="87A4C0">
                <a:alpha val="100000"/>
              </a:srgbClr>
            </a:solidFill>
          </p:spPr>
          <p:txBody>
            <a:bodyPr/>
            <a:lstStyle/>
            <a:p>
              <a:endParaRPr/>
            </a:p>
          </p:txBody>
        </p:sp>
        <p:sp>
          <p:nvSpPr>
            <p:cNvPr id="38" name="rc38"/>
            <p:cNvSpPr/>
            <p:nvPr/>
          </p:nvSpPr>
          <p:spPr>
            <a:xfrm>
              <a:off x="4402415" y="1823878"/>
              <a:ext cx="5959191" cy="344420"/>
            </a:xfrm>
            <a:prstGeom prst="rect">
              <a:avLst/>
            </a:prstGeom>
            <a:solidFill>
              <a:srgbClr val="517CA6">
                <a:alpha val="100000"/>
              </a:srgbClr>
            </a:solidFill>
          </p:spPr>
          <p:txBody>
            <a:bodyPr/>
            <a:lstStyle/>
            <a:p>
              <a:endParaRPr/>
            </a:p>
          </p:txBody>
        </p:sp>
        <p:sp>
          <p:nvSpPr>
            <p:cNvPr id="39" name="rc39"/>
            <p:cNvSpPr/>
            <p:nvPr/>
          </p:nvSpPr>
          <p:spPr>
            <a:xfrm flipH="1">
              <a:off x="2274133" y="1441189"/>
              <a:ext cx="0" cy="344420"/>
            </a:xfrm>
            <a:prstGeom prst="rect">
              <a:avLst/>
            </a:prstGeom>
            <a:solidFill>
              <a:srgbClr val="ABBFD3">
                <a:alpha val="100000"/>
              </a:srgbClr>
            </a:solidFill>
          </p:spPr>
          <p:txBody>
            <a:bodyPr/>
            <a:lstStyle/>
            <a:p>
              <a:endParaRPr/>
            </a:p>
          </p:txBody>
        </p:sp>
        <p:sp>
          <p:nvSpPr>
            <p:cNvPr id="40" name="rc40"/>
            <p:cNvSpPr/>
            <p:nvPr/>
          </p:nvSpPr>
          <p:spPr>
            <a:xfrm>
              <a:off x="2274133" y="1441189"/>
              <a:ext cx="1617494" cy="344420"/>
            </a:xfrm>
            <a:prstGeom prst="rect">
              <a:avLst/>
            </a:prstGeom>
            <a:solidFill>
              <a:srgbClr val="87A4C0">
                <a:alpha val="100000"/>
              </a:srgbClr>
            </a:solidFill>
          </p:spPr>
          <p:txBody>
            <a:bodyPr/>
            <a:lstStyle/>
            <a:p>
              <a:endParaRPr/>
            </a:p>
          </p:txBody>
        </p:sp>
        <p:sp>
          <p:nvSpPr>
            <p:cNvPr id="41" name="rc41"/>
            <p:cNvSpPr/>
            <p:nvPr/>
          </p:nvSpPr>
          <p:spPr>
            <a:xfrm>
              <a:off x="3891628" y="1441189"/>
              <a:ext cx="6469978" cy="344420"/>
            </a:xfrm>
            <a:prstGeom prst="rect">
              <a:avLst/>
            </a:prstGeom>
            <a:solidFill>
              <a:srgbClr val="517CA6">
                <a:alpha val="100000"/>
              </a:srgbClr>
            </a:solidFill>
          </p:spPr>
          <p:txBody>
            <a:bodyPr/>
            <a:lstStyle/>
            <a:p>
              <a:endParaRPr/>
            </a:p>
          </p:txBody>
        </p:sp>
        <p:sp>
          <p:nvSpPr>
            <p:cNvPr id="42" name="tx42"/>
            <p:cNvSpPr/>
            <p:nvPr/>
          </p:nvSpPr>
          <p:spPr>
            <a:xfrm>
              <a:off x="10376113" y="5761668"/>
              <a:ext cx="72532" cy="100607"/>
            </a:xfrm>
            <a:prstGeom prst="rect">
              <a:avLst/>
            </a:prstGeom>
            <a:noFill/>
          </p:spPr>
          <p:txBody>
            <a:bodyPr wrap="none" lIns="0" tIns="0" rIns="0" bIns="0" anchor="ctr" anchorCtr="1"/>
            <a:lstStyle/>
            <a:p>
              <a:pPr marL="0" marR="0" indent="0" algn="l">
                <a:lnSpc>
                  <a:spcPts val="1103"/>
                </a:lnSpc>
                <a:spcBef>
                  <a:spcPct val="0"/>
                </a:spcBef>
                <a:spcAft>
                  <a:spcPct val="0"/>
                </a:spcAft>
              </a:pPr>
              <a:r>
                <a:rPr sz="1103">
                  <a:solidFill>
                    <a:srgbClr val="2B333A">
                      <a:alpha val="100000"/>
                    </a:srgbClr>
                  </a:solidFill>
                  <a:latin typeface="Barlow Light"/>
                  <a:cs typeface="Barlow Light"/>
                </a:rPr>
                <a:t>8</a:t>
              </a:r>
            </a:p>
          </p:txBody>
        </p:sp>
        <p:sp>
          <p:nvSpPr>
            <p:cNvPr id="43" name="tx43"/>
            <p:cNvSpPr/>
            <p:nvPr/>
          </p:nvSpPr>
          <p:spPr>
            <a:xfrm>
              <a:off x="10375888" y="5380169"/>
              <a:ext cx="71410" cy="99417"/>
            </a:xfrm>
            <a:prstGeom prst="rect">
              <a:avLst/>
            </a:prstGeom>
            <a:noFill/>
          </p:spPr>
          <p:txBody>
            <a:bodyPr wrap="none" lIns="0" tIns="0" rIns="0" bIns="0" anchor="ctr" anchorCtr="1"/>
            <a:lstStyle/>
            <a:p>
              <a:pPr marL="0" marR="0" indent="0" algn="l">
                <a:lnSpc>
                  <a:spcPts val="1103"/>
                </a:lnSpc>
                <a:spcBef>
                  <a:spcPct val="0"/>
                </a:spcBef>
                <a:spcAft>
                  <a:spcPct val="0"/>
                </a:spcAft>
              </a:pPr>
              <a:r>
                <a:rPr sz="1103">
                  <a:solidFill>
                    <a:srgbClr val="2B333A">
                      <a:alpha val="100000"/>
                    </a:srgbClr>
                  </a:solidFill>
                  <a:latin typeface="Barlow Light"/>
                  <a:cs typeface="Barlow Light"/>
                </a:rPr>
                <a:t>3</a:t>
              </a:r>
            </a:p>
          </p:txBody>
        </p:sp>
        <p:sp>
          <p:nvSpPr>
            <p:cNvPr id="44" name="tx44"/>
            <p:cNvSpPr/>
            <p:nvPr/>
          </p:nvSpPr>
          <p:spPr>
            <a:xfrm>
              <a:off x="10385681" y="4997480"/>
              <a:ext cx="120373" cy="99417"/>
            </a:xfrm>
            <a:prstGeom prst="rect">
              <a:avLst/>
            </a:prstGeom>
            <a:noFill/>
          </p:spPr>
          <p:txBody>
            <a:bodyPr wrap="none" lIns="0" tIns="0" rIns="0" bIns="0" anchor="ctr" anchorCtr="1"/>
            <a:lstStyle/>
            <a:p>
              <a:pPr marL="0" marR="0" indent="0" algn="l">
                <a:lnSpc>
                  <a:spcPts val="1103"/>
                </a:lnSpc>
                <a:spcBef>
                  <a:spcPct val="0"/>
                </a:spcBef>
                <a:spcAft>
                  <a:spcPct val="0"/>
                </a:spcAft>
              </a:pPr>
              <a:r>
                <a:rPr sz="1103">
                  <a:solidFill>
                    <a:srgbClr val="2B333A">
                      <a:alpha val="100000"/>
                    </a:srgbClr>
                  </a:solidFill>
                  <a:latin typeface="Barlow Light"/>
                  <a:cs typeface="Barlow Light"/>
                </a:rPr>
                <a:t>13</a:t>
              </a:r>
            </a:p>
          </p:txBody>
        </p:sp>
        <p:sp>
          <p:nvSpPr>
            <p:cNvPr id="45" name="tx45"/>
            <p:cNvSpPr/>
            <p:nvPr/>
          </p:nvSpPr>
          <p:spPr>
            <a:xfrm>
              <a:off x="10385681" y="4613599"/>
              <a:ext cx="120373" cy="100607"/>
            </a:xfrm>
            <a:prstGeom prst="rect">
              <a:avLst/>
            </a:prstGeom>
            <a:noFill/>
          </p:spPr>
          <p:txBody>
            <a:bodyPr wrap="none" lIns="0" tIns="0" rIns="0" bIns="0" anchor="ctr" anchorCtr="1"/>
            <a:lstStyle/>
            <a:p>
              <a:pPr marL="0" marR="0" indent="0" algn="l">
                <a:lnSpc>
                  <a:spcPts val="1103"/>
                </a:lnSpc>
                <a:spcBef>
                  <a:spcPct val="0"/>
                </a:spcBef>
                <a:spcAft>
                  <a:spcPct val="0"/>
                </a:spcAft>
              </a:pPr>
              <a:r>
                <a:rPr sz="1103">
                  <a:solidFill>
                    <a:srgbClr val="2B333A">
                      <a:alpha val="100000"/>
                    </a:srgbClr>
                  </a:solidFill>
                  <a:latin typeface="Barlow Light"/>
                  <a:cs typeface="Barlow Light"/>
                </a:rPr>
                <a:t>16</a:t>
              </a:r>
            </a:p>
          </p:txBody>
        </p:sp>
        <p:sp>
          <p:nvSpPr>
            <p:cNvPr id="46" name="tx46"/>
            <p:cNvSpPr/>
            <p:nvPr/>
          </p:nvSpPr>
          <p:spPr>
            <a:xfrm>
              <a:off x="10376674" y="4233291"/>
              <a:ext cx="75338" cy="98226"/>
            </a:xfrm>
            <a:prstGeom prst="rect">
              <a:avLst/>
            </a:prstGeom>
            <a:noFill/>
          </p:spPr>
          <p:txBody>
            <a:bodyPr wrap="none" lIns="0" tIns="0" rIns="0" bIns="0" anchor="ctr" anchorCtr="1"/>
            <a:lstStyle/>
            <a:p>
              <a:pPr marL="0" marR="0" indent="0" algn="l">
                <a:lnSpc>
                  <a:spcPts val="1103"/>
                </a:lnSpc>
                <a:spcBef>
                  <a:spcPct val="0"/>
                </a:spcBef>
                <a:spcAft>
                  <a:spcPct val="0"/>
                </a:spcAft>
              </a:pPr>
              <a:r>
                <a:rPr sz="1103">
                  <a:solidFill>
                    <a:srgbClr val="2B333A">
                      <a:alpha val="100000"/>
                    </a:srgbClr>
                  </a:solidFill>
                  <a:latin typeface="Barlow Light"/>
                  <a:cs typeface="Barlow Light"/>
                </a:rPr>
                <a:t>4</a:t>
              </a:r>
            </a:p>
          </p:txBody>
        </p:sp>
        <p:sp>
          <p:nvSpPr>
            <p:cNvPr id="47" name="tx47"/>
            <p:cNvSpPr/>
            <p:nvPr/>
          </p:nvSpPr>
          <p:spPr>
            <a:xfrm>
              <a:off x="10376478" y="3849411"/>
              <a:ext cx="74356" cy="99417"/>
            </a:xfrm>
            <a:prstGeom prst="rect">
              <a:avLst/>
            </a:prstGeom>
            <a:noFill/>
          </p:spPr>
          <p:txBody>
            <a:bodyPr wrap="none" lIns="0" tIns="0" rIns="0" bIns="0" anchor="ctr" anchorCtr="1"/>
            <a:lstStyle/>
            <a:p>
              <a:pPr marL="0" marR="0" indent="0" algn="l">
                <a:lnSpc>
                  <a:spcPts val="1103"/>
                </a:lnSpc>
                <a:spcBef>
                  <a:spcPct val="0"/>
                </a:spcBef>
                <a:spcAft>
                  <a:spcPct val="0"/>
                </a:spcAft>
              </a:pPr>
              <a:r>
                <a:rPr sz="1103">
                  <a:solidFill>
                    <a:srgbClr val="2B333A">
                      <a:alpha val="100000"/>
                    </a:srgbClr>
                  </a:solidFill>
                  <a:latin typeface="Barlow Light"/>
                  <a:cs typeface="Barlow Light"/>
                </a:rPr>
                <a:t>2</a:t>
              </a:r>
            </a:p>
          </p:txBody>
        </p:sp>
        <p:sp>
          <p:nvSpPr>
            <p:cNvPr id="48" name="tx48"/>
            <p:cNvSpPr/>
            <p:nvPr/>
          </p:nvSpPr>
          <p:spPr>
            <a:xfrm>
              <a:off x="10387196" y="3465332"/>
              <a:ext cx="127949" cy="100806"/>
            </a:xfrm>
            <a:prstGeom prst="rect">
              <a:avLst/>
            </a:prstGeom>
            <a:noFill/>
          </p:spPr>
          <p:txBody>
            <a:bodyPr wrap="none" lIns="0" tIns="0" rIns="0" bIns="0" anchor="ctr" anchorCtr="1"/>
            <a:lstStyle/>
            <a:p>
              <a:pPr marL="0" marR="0" indent="0" algn="l">
                <a:lnSpc>
                  <a:spcPts val="1103"/>
                </a:lnSpc>
                <a:spcBef>
                  <a:spcPct val="0"/>
                </a:spcBef>
                <a:spcAft>
                  <a:spcPct val="0"/>
                </a:spcAft>
              </a:pPr>
              <a:r>
                <a:rPr sz="1103">
                  <a:solidFill>
                    <a:srgbClr val="2B333A">
                      <a:alpha val="100000"/>
                    </a:srgbClr>
                  </a:solidFill>
                  <a:latin typeface="Barlow Light"/>
                  <a:cs typeface="Barlow Light"/>
                </a:rPr>
                <a:t>10</a:t>
              </a:r>
            </a:p>
          </p:txBody>
        </p:sp>
        <p:sp>
          <p:nvSpPr>
            <p:cNvPr id="49" name="tx49"/>
            <p:cNvSpPr/>
            <p:nvPr/>
          </p:nvSpPr>
          <p:spPr>
            <a:xfrm>
              <a:off x="10386270" y="3084031"/>
              <a:ext cx="123319" cy="99417"/>
            </a:xfrm>
            <a:prstGeom prst="rect">
              <a:avLst/>
            </a:prstGeom>
            <a:noFill/>
          </p:spPr>
          <p:txBody>
            <a:bodyPr wrap="none" lIns="0" tIns="0" rIns="0" bIns="0" anchor="ctr" anchorCtr="1"/>
            <a:lstStyle/>
            <a:p>
              <a:pPr marL="0" marR="0" indent="0" algn="l">
                <a:lnSpc>
                  <a:spcPts val="1103"/>
                </a:lnSpc>
                <a:spcBef>
                  <a:spcPct val="0"/>
                </a:spcBef>
                <a:spcAft>
                  <a:spcPct val="0"/>
                </a:spcAft>
              </a:pPr>
              <a:r>
                <a:rPr sz="1103">
                  <a:solidFill>
                    <a:srgbClr val="2B333A">
                      <a:alpha val="100000"/>
                    </a:srgbClr>
                  </a:solidFill>
                  <a:latin typeface="Barlow Light"/>
                  <a:cs typeface="Barlow Light"/>
                </a:rPr>
                <a:t>12</a:t>
              </a:r>
            </a:p>
          </p:txBody>
        </p:sp>
        <p:sp>
          <p:nvSpPr>
            <p:cNvPr id="50" name="tx50"/>
            <p:cNvSpPr/>
            <p:nvPr/>
          </p:nvSpPr>
          <p:spPr>
            <a:xfrm>
              <a:off x="10387196" y="2699952"/>
              <a:ext cx="127949" cy="100806"/>
            </a:xfrm>
            <a:prstGeom prst="rect">
              <a:avLst/>
            </a:prstGeom>
            <a:noFill/>
          </p:spPr>
          <p:txBody>
            <a:bodyPr wrap="none" lIns="0" tIns="0" rIns="0" bIns="0" anchor="ctr" anchorCtr="1"/>
            <a:lstStyle/>
            <a:p>
              <a:pPr marL="0" marR="0" indent="0" algn="l">
                <a:lnSpc>
                  <a:spcPts val="1103"/>
                </a:lnSpc>
                <a:spcBef>
                  <a:spcPct val="0"/>
                </a:spcBef>
                <a:spcAft>
                  <a:spcPct val="0"/>
                </a:spcAft>
              </a:pPr>
              <a:r>
                <a:rPr sz="1103">
                  <a:solidFill>
                    <a:srgbClr val="2B333A">
                      <a:alpha val="100000"/>
                    </a:srgbClr>
                  </a:solidFill>
                  <a:latin typeface="Barlow Light"/>
                  <a:cs typeface="Barlow Light"/>
                </a:rPr>
                <a:t>10</a:t>
              </a:r>
            </a:p>
          </p:txBody>
        </p:sp>
        <p:sp>
          <p:nvSpPr>
            <p:cNvPr id="51" name="tx51"/>
            <p:cNvSpPr/>
            <p:nvPr/>
          </p:nvSpPr>
          <p:spPr>
            <a:xfrm>
              <a:off x="10392471" y="2317263"/>
              <a:ext cx="154324" cy="100806"/>
            </a:xfrm>
            <a:prstGeom prst="rect">
              <a:avLst/>
            </a:prstGeom>
            <a:noFill/>
          </p:spPr>
          <p:txBody>
            <a:bodyPr wrap="none" lIns="0" tIns="0" rIns="0" bIns="0" anchor="ctr" anchorCtr="1"/>
            <a:lstStyle/>
            <a:p>
              <a:pPr marL="0" marR="0" indent="0" algn="l">
                <a:lnSpc>
                  <a:spcPts val="1103"/>
                </a:lnSpc>
                <a:spcBef>
                  <a:spcPct val="0"/>
                </a:spcBef>
                <a:spcAft>
                  <a:spcPct val="0"/>
                </a:spcAft>
              </a:pPr>
              <a:r>
                <a:rPr sz="1103">
                  <a:solidFill>
                    <a:srgbClr val="2B333A">
                      <a:alpha val="100000"/>
                    </a:srgbClr>
                  </a:solidFill>
                  <a:latin typeface="Barlow Light"/>
                  <a:cs typeface="Barlow Light"/>
                </a:rPr>
                <a:t>40</a:t>
              </a:r>
            </a:p>
          </p:txBody>
        </p:sp>
        <p:sp>
          <p:nvSpPr>
            <p:cNvPr id="52" name="tx52"/>
            <p:cNvSpPr/>
            <p:nvPr/>
          </p:nvSpPr>
          <p:spPr>
            <a:xfrm>
              <a:off x="10386467" y="1937153"/>
              <a:ext cx="124301" cy="98226"/>
            </a:xfrm>
            <a:prstGeom prst="rect">
              <a:avLst/>
            </a:prstGeom>
            <a:noFill/>
          </p:spPr>
          <p:txBody>
            <a:bodyPr wrap="none" lIns="0" tIns="0" rIns="0" bIns="0" anchor="ctr" anchorCtr="1"/>
            <a:lstStyle/>
            <a:p>
              <a:pPr marL="0" marR="0" indent="0" algn="l">
                <a:lnSpc>
                  <a:spcPts val="1103"/>
                </a:lnSpc>
                <a:spcBef>
                  <a:spcPct val="0"/>
                </a:spcBef>
                <a:spcAft>
                  <a:spcPct val="0"/>
                </a:spcAft>
              </a:pPr>
              <a:r>
                <a:rPr sz="1103">
                  <a:solidFill>
                    <a:srgbClr val="2B333A">
                      <a:alpha val="100000"/>
                    </a:srgbClr>
                  </a:solidFill>
                  <a:latin typeface="Barlow Light"/>
                  <a:cs typeface="Barlow Light"/>
                </a:rPr>
                <a:t>14</a:t>
              </a:r>
            </a:p>
          </p:txBody>
        </p:sp>
        <p:sp>
          <p:nvSpPr>
            <p:cNvPr id="53" name="tx53"/>
            <p:cNvSpPr/>
            <p:nvPr/>
          </p:nvSpPr>
          <p:spPr>
            <a:xfrm>
              <a:off x="10376113" y="1552082"/>
              <a:ext cx="72532" cy="100607"/>
            </a:xfrm>
            <a:prstGeom prst="rect">
              <a:avLst/>
            </a:prstGeom>
            <a:noFill/>
          </p:spPr>
          <p:txBody>
            <a:bodyPr wrap="none" lIns="0" tIns="0" rIns="0" bIns="0" anchor="ctr" anchorCtr="1"/>
            <a:lstStyle/>
            <a:p>
              <a:pPr marL="0" marR="0" indent="0" algn="l">
                <a:lnSpc>
                  <a:spcPts val="1103"/>
                </a:lnSpc>
                <a:spcBef>
                  <a:spcPct val="0"/>
                </a:spcBef>
                <a:spcAft>
                  <a:spcPct val="0"/>
                </a:spcAft>
              </a:pPr>
              <a:r>
                <a:rPr sz="1103">
                  <a:solidFill>
                    <a:srgbClr val="2B333A">
                      <a:alpha val="100000"/>
                    </a:srgbClr>
                  </a:solidFill>
                  <a:latin typeface="Barlow Light"/>
                  <a:cs typeface="Barlow Light"/>
                </a:rPr>
                <a:t>8</a:t>
              </a:r>
            </a:p>
          </p:txBody>
        </p:sp>
        <p:sp>
          <p:nvSpPr>
            <p:cNvPr id="54" name="tx54"/>
            <p:cNvSpPr/>
            <p:nvPr/>
          </p:nvSpPr>
          <p:spPr>
            <a:xfrm>
              <a:off x="9096988" y="5761668"/>
              <a:ext cx="146889" cy="100607"/>
            </a:xfrm>
            <a:prstGeom prst="rect">
              <a:avLst/>
            </a:prstGeom>
            <a:noFill/>
          </p:spPr>
          <p:txBody>
            <a:bodyPr wrap="none" lIns="0" tIns="0" rIns="0" bIns="0" anchor="ctr" anchorCtr="1"/>
            <a:lstStyle/>
            <a:p>
              <a:pPr marL="0" marR="0" indent="0" algn="l">
                <a:lnSpc>
                  <a:spcPts val="1103"/>
                </a:lnSpc>
                <a:spcBef>
                  <a:spcPct val="0"/>
                </a:spcBef>
                <a:spcAft>
                  <a:spcPct val="0"/>
                </a:spcAft>
              </a:pPr>
              <a:r>
                <a:rPr sz="1103">
                  <a:solidFill>
                    <a:srgbClr val="2B333A">
                      <a:alpha val="100000"/>
                    </a:srgbClr>
                  </a:solidFill>
                  <a:latin typeface="Barlow Light"/>
                  <a:cs typeface="Barlow Light"/>
                </a:rPr>
                <a:t>28</a:t>
              </a:r>
            </a:p>
          </p:txBody>
        </p:sp>
        <p:sp>
          <p:nvSpPr>
            <p:cNvPr id="55" name="tx55"/>
            <p:cNvSpPr/>
            <p:nvPr/>
          </p:nvSpPr>
          <p:spPr>
            <a:xfrm>
              <a:off x="8520856" y="5378780"/>
              <a:ext cx="127949" cy="100806"/>
            </a:xfrm>
            <a:prstGeom prst="rect">
              <a:avLst/>
            </a:prstGeom>
            <a:noFill/>
          </p:spPr>
          <p:txBody>
            <a:bodyPr wrap="none" lIns="0" tIns="0" rIns="0" bIns="0" anchor="ctr" anchorCtr="1"/>
            <a:lstStyle/>
            <a:p>
              <a:pPr marL="0" marR="0" indent="0" algn="l">
                <a:lnSpc>
                  <a:spcPts val="1103"/>
                </a:lnSpc>
                <a:spcBef>
                  <a:spcPct val="0"/>
                </a:spcBef>
                <a:spcAft>
                  <a:spcPct val="0"/>
                </a:spcAft>
              </a:pPr>
              <a:r>
                <a:rPr sz="1103">
                  <a:solidFill>
                    <a:srgbClr val="2B333A">
                      <a:alpha val="100000"/>
                    </a:srgbClr>
                  </a:solidFill>
                  <a:latin typeface="Barlow Light"/>
                  <a:cs typeface="Barlow Light"/>
                </a:rPr>
                <a:t>10</a:t>
              </a:r>
            </a:p>
          </p:txBody>
        </p:sp>
        <p:sp>
          <p:nvSpPr>
            <p:cNvPr id="56" name="tx56"/>
            <p:cNvSpPr/>
            <p:nvPr/>
          </p:nvSpPr>
          <p:spPr>
            <a:xfrm>
              <a:off x="7377273" y="4998670"/>
              <a:ext cx="97926" cy="98226"/>
            </a:xfrm>
            <a:prstGeom prst="rect">
              <a:avLst/>
            </a:prstGeom>
            <a:noFill/>
          </p:spPr>
          <p:txBody>
            <a:bodyPr wrap="none" lIns="0" tIns="0" rIns="0" bIns="0" anchor="ctr" anchorCtr="1"/>
            <a:lstStyle/>
            <a:p>
              <a:pPr marL="0" marR="0" indent="0" algn="l">
                <a:lnSpc>
                  <a:spcPts val="1103"/>
                </a:lnSpc>
                <a:spcBef>
                  <a:spcPct val="0"/>
                </a:spcBef>
                <a:spcAft>
                  <a:spcPct val="0"/>
                </a:spcAft>
              </a:pPr>
              <a:r>
                <a:rPr sz="1103">
                  <a:solidFill>
                    <a:srgbClr val="2B333A">
                      <a:alpha val="100000"/>
                    </a:srgbClr>
                  </a:solidFill>
                  <a:latin typeface="Barlow Light"/>
                  <a:cs typeface="Barlow Light"/>
                </a:rPr>
                <a:t>11</a:t>
              </a:r>
            </a:p>
          </p:txBody>
        </p:sp>
        <p:sp>
          <p:nvSpPr>
            <p:cNvPr id="57" name="tx57"/>
            <p:cNvSpPr/>
            <p:nvPr/>
          </p:nvSpPr>
          <p:spPr>
            <a:xfrm>
              <a:off x="7376978" y="4614790"/>
              <a:ext cx="123319" cy="99417"/>
            </a:xfrm>
            <a:prstGeom prst="rect">
              <a:avLst/>
            </a:prstGeom>
            <a:noFill/>
          </p:spPr>
          <p:txBody>
            <a:bodyPr wrap="none" lIns="0" tIns="0" rIns="0" bIns="0" anchor="ctr" anchorCtr="1"/>
            <a:lstStyle/>
            <a:p>
              <a:pPr marL="0" marR="0" indent="0" algn="l">
                <a:lnSpc>
                  <a:spcPts val="1103"/>
                </a:lnSpc>
                <a:spcBef>
                  <a:spcPct val="0"/>
                </a:spcBef>
                <a:spcAft>
                  <a:spcPct val="0"/>
                </a:spcAft>
              </a:pPr>
              <a:r>
                <a:rPr sz="1103">
                  <a:solidFill>
                    <a:srgbClr val="2B333A">
                      <a:alpha val="100000"/>
                    </a:srgbClr>
                  </a:solidFill>
                  <a:latin typeface="Barlow Light"/>
                  <a:cs typeface="Barlow Light"/>
                </a:rPr>
                <a:t>21</a:t>
              </a:r>
            </a:p>
          </p:txBody>
        </p:sp>
        <p:sp>
          <p:nvSpPr>
            <p:cNvPr id="58" name="tx58"/>
            <p:cNvSpPr/>
            <p:nvPr/>
          </p:nvSpPr>
          <p:spPr>
            <a:xfrm>
              <a:off x="7141685" y="4233291"/>
              <a:ext cx="75338" cy="98226"/>
            </a:xfrm>
            <a:prstGeom prst="rect">
              <a:avLst/>
            </a:prstGeom>
            <a:noFill/>
          </p:spPr>
          <p:txBody>
            <a:bodyPr wrap="none" lIns="0" tIns="0" rIns="0" bIns="0" anchor="ctr" anchorCtr="1"/>
            <a:lstStyle/>
            <a:p>
              <a:pPr marL="0" marR="0" indent="0" algn="l">
                <a:lnSpc>
                  <a:spcPts val="1103"/>
                </a:lnSpc>
                <a:spcBef>
                  <a:spcPct val="0"/>
                </a:spcBef>
                <a:spcAft>
                  <a:spcPct val="0"/>
                </a:spcAft>
              </a:pPr>
              <a:r>
                <a:rPr sz="1103">
                  <a:solidFill>
                    <a:srgbClr val="2B333A">
                      <a:alpha val="100000"/>
                    </a:srgbClr>
                  </a:solidFill>
                  <a:latin typeface="Barlow Light"/>
                  <a:cs typeface="Barlow Light"/>
                </a:rPr>
                <a:t>4</a:t>
              </a:r>
            </a:p>
          </p:txBody>
        </p:sp>
        <p:sp>
          <p:nvSpPr>
            <p:cNvPr id="59" name="tx59"/>
            <p:cNvSpPr/>
            <p:nvPr/>
          </p:nvSpPr>
          <p:spPr>
            <a:xfrm>
              <a:off x="7141488" y="3849411"/>
              <a:ext cx="74356" cy="99417"/>
            </a:xfrm>
            <a:prstGeom prst="rect">
              <a:avLst/>
            </a:prstGeom>
            <a:noFill/>
          </p:spPr>
          <p:txBody>
            <a:bodyPr wrap="none" lIns="0" tIns="0" rIns="0" bIns="0" anchor="ctr" anchorCtr="1"/>
            <a:lstStyle/>
            <a:p>
              <a:pPr marL="0" marR="0" indent="0" algn="l">
                <a:lnSpc>
                  <a:spcPts val="1103"/>
                </a:lnSpc>
                <a:spcBef>
                  <a:spcPct val="0"/>
                </a:spcBef>
                <a:spcAft>
                  <a:spcPct val="0"/>
                </a:spcAft>
              </a:pPr>
              <a:r>
                <a:rPr sz="1103">
                  <a:solidFill>
                    <a:srgbClr val="2B333A">
                      <a:alpha val="100000"/>
                    </a:srgbClr>
                  </a:solidFill>
                  <a:latin typeface="Barlow Light"/>
                  <a:cs typeface="Barlow Light"/>
                </a:rPr>
                <a:t>2</a:t>
              </a:r>
            </a:p>
          </p:txBody>
        </p:sp>
        <p:sp>
          <p:nvSpPr>
            <p:cNvPr id="60" name="tx60"/>
            <p:cNvSpPr/>
            <p:nvPr/>
          </p:nvSpPr>
          <p:spPr>
            <a:xfrm>
              <a:off x="6859596" y="3465530"/>
              <a:ext cx="71410" cy="100607"/>
            </a:xfrm>
            <a:prstGeom prst="rect">
              <a:avLst/>
            </a:prstGeom>
            <a:noFill/>
          </p:spPr>
          <p:txBody>
            <a:bodyPr wrap="none" lIns="0" tIns="0" rIns="0" bIns="0" anchor="ctr" anchorCtr="1"/>
            <a:lstStyle/>
            <a:p>
              <a:pPr marL="0" marR="0" indent="0" algn="l">
                <a:lnSpc>
                  <a:spcPts val="1103"/>
                </a:lnSpc>
                <a:spcBef>
                  <a:spcPct val="0"/>
                </a:spcBef>
                <a:spcAft>
                  <a:spcPct val="0"/>
                </a:spcAft>
              </a:pPr>
              <a:r>
                <a:rPr sz="1103">
                  <a:solidFill>
                    <a:srgbClr val="2B333A">
                      <a:alpha val="100000"/>
                    </a:srgbClr>
                  </a:solidFill>
                  <a:latin typeface="Barlow Light"/>
                  <a:cs typeface="Barlow Light"/>
                </a:rPr>
                <a:t>6</a:t>
              </a:r>
            </a:p>
          </p:txBody>
        </p:sp>
        <p:sp>
          <p:nvSpPr>
            <p:cNvPr id="61" name="tx61"/>
            <p:cNvSpPr/>
            <p:nvPr/>
          </p:nvSpPr>
          <p:spPr>
            <a:xfrm>
              <a:off x="6337455" y="3085222"/>
              <a:ext cx="97926" cy="98226"/>
            </a:xfrm>
            <a:prstGeom prst="rect">
              <a:avLst/>
            </a:prstGeom>
            <a:noFill/>
          </p:spPr>
          <p:txBody>
            <a:bodyPr wrap="none" lIns="0" tIns="0" rIns="0" bIns="0" anchor="ctr" anchorCtr="1"/>
            <a:lstStyle/>
            <a:p>
              <a:pPr marL="0" marR="0" indent="0" algn="l">
                <a:lnSpc>
                  <a:spcPts val="1103"/>
                </a:lnSpc>
                <a:spcBef>
                  <a:spcPct val="0"/>
                </a:spcBef>
                <a:spcAft>
                  <a:spcPct val="0"/>
                </a:spcAft>
              </a:pPr>
              <a:r>
                <a:rPr sz="1103">
                  <a:solidFill>
                    <a:srgbClr val="2B333A">
                      <a:alpha val="100000"/>
                    </a:srgbClr>
                  </a:solidFill>
                  <a:latin typeface="Barlow Light"/>
                  <a:cs typeface="Barlow Light"/>
                </a:rPr>
                <a:t>11</a:t>
              </a:r>
            </a:p>
          </p:txBody>
        </p:sp>
        <p:sp>
          <p:nvSpPr>
            <p:cNvPr id="62" name="tx62"/>
            <p:cNvSpPr/>
            <p:nvPr/>
          </p:nvSpPr>
          <p:spPr>
            <a:xfrm>
              <a:off x="5321217" y="2700151"/>
              <a:ext cx="71410" cy="100607"/>
            </a:xfrm>
            <a:prstGeom prst="rect">
              <a:avLst/>
            </a:prstGeom>
            <a:noFill/>
          </p:spPr>
          <p:txBody>
            <a:bodyPr wrap="none" lIns="0" tIns="0" rIns="0" bIns="0" anchor="ctr" anchorCtr="1"/>
            <a:lstStyle/>
            <a:p>
              <a:pPr marL="0" marR="0" indent="0" algn="l">
                <a:lnSpc>
                  <a:spcPts val="1103"/>
                </a:lnSpc>
                <a:spcBef>
                  <a:spcPct val="0"/>
                </a:spcBef>
                <a:spcAft>
                  <a:spcPct val="0"/>
                </a:spcAft>
              </a:pPr>
              <a:r>
                <a:rPr sz="1103">
                  <a:solidFill>
                    <a:srgbClr val="2B333A">
                      <a:alpha val="100000"/>
                    </a:srgbClr>
                  </a:solidFill>
                  <a:latin typeface="Barlow Light"/>
                  <a:cs typeface="Barlow Light"/>
                </a:rPr>
                <a:t>6</a:t>
              </a:r>
            </a:p>
          </p:txBody>
        </p:sp>
        <p:sp>
          <p:nvSpPr>
            <p:cNvPr id="63" name="tx63"/>
            <p:cNvSpPr/>
            <p:nvPr/>
          </p:nvSpPr>
          <p:spPr>
            <a:xfrm>
              <a:off x="4610429" y="2317263"/>
              <a:ext cx="127949" cy="100806"/>
            </a:xfrm>
            <a:prstGeom prst="rect">
              <a:avLst/>
            </a:prstGeom>
            <a:noFill/>
          </p:spPr>
          <p:txBody>
            <a:bodyPr wrap="none" lIns="0" tIns="0" rIns="0" bIns="0" anchor="ctr" anchorCtr="1"/>
            <a:lstStyle/>
            <a:p>
              <a:pPr marL="0" marR="0" indent="0" algn="l">
                <a:lnSpc>
                  <a:spcPts val="1103"/>
                </a:lnSpc>
                <a:spcBef>
                  <a:spcPct val="0"/>
                </a:spcBef>
                <a:spcAft>
                  <a:spcPct val="0"/>
                </a:spcAft>
              </a:pPr>
              <a:r>
                <a:rPr sz="1103">
                  <a:solidFill>
                    <a:srgbClr val="2B333A">
                      <a:alpha val="100000"/>
                    </a:srgbClr>
                  </a:solidFill>
                  <a:latin typeface="Barlow Light"/>
                  <a:cs typeface="Barlow Light"/>
                </a:rPr>
                <a:t>10</a:t>
              </a:r>
            </a:p>
          </p:txBody>
        </p:sp>
        <p:sp>
          <p:nvSpPr>
            <p:cNvPr id="64" name="tx64"/>
            <p:cNvSpPr/>
            <p:nvPr/>
          </p:nvSpPr>
          <p:spPr>
            <a:xfrm>
              <a:off x="4416669" y="1935962"/>
              <a:ext cx="71270" cy="99417"/>
            </a:xfrm>
            <a:prstGeom prst="rect">
              <a:avLst/>
            </a:prstGeom>
            <a:noFill/>
          </p:spPr>
          <p:txBody>
            <a:bodyPr wrap="none" lIns="0" tIns="0" rIns="0" bIns="0" anchor="ctr" anchorCtr="1"/>
            <a:lstStyle/>
            <a:p>
              <a:pPr marL="0" marR="0" indent="0" algn="l">
                <a:lnSpc>
                  <a:spcPts val="1103"/>
                </a:lnSpc>
                <a:spcBef>
                  <a:spcPct val="0"/>
                </a:spcBef>
                <a:spcAft>
                  <a:spcPct val="0"/>
                </a:spcAft>
              </a:pPr>
              <a:r>
                <a:rPr sz="1103">
                  <a:solidFill>
                    <a:srgbClr val="2B333A">
                      <a:alpha val="100000"/>
                    </a:srgbClr>
                  </a:solidFill>
                  <a:latin typeface="Barlow Light"/>
                  <a:cs typeface="Barlow Light"/>
                </a:rPr>
                <a:t>5</a:t>
              </a:r>
            </a:p>
          </p:txBody>
        </p:sp>
        <p:sp>
          <p:nvSpPr>
            <p:cNvPr id="65" name="tx65"/>
            <p:cNvSpPr/>
            <p:nvPr/>
          </p:nvSpPr>
          <p:spPr>
            <a:xfrm>
              <a:off x="3906499" y="1553272"/>
              <a:ext cx="74356" cy="99417"/>
            </a:xfrm>
            <a:prstGeom prst="rect">
              <a:avLst/>
            </a:prstGeom>
            <a:noFill/>
          </p:spPr>
          <p:txBody>
            <a:bodyPr wrap="none" lIns="0" tIns="0" rIns="0" bIns="0" anchor="ctr" anchorCtr="1"/>
            <a:lstStyle/>
            <a:p>
              <a:pPr marL="0" marR="0" indent="0" algn="l">
                <a:lnSpc>
                  <a:spcPts val="1103"/>
                </a:lnSpc>
                <a:spcBef>
                  <a:spcPct val="0"/>
                </a:spcBef>
                <a:spcAft>
                  <a:spcPct val="0"/>
                </a:spcAft>
              </a:pPr>
              <a:r>
                <a:rPr sz="1103">
                  <a:solidFill>
                    <a:srgbClr val="2B333A">
                      <a:alpha val="100000"/>
                    </a:srgbClr>
                  </a:solidFill>
                  <a:latin typeface="Barlow Light"/>
                  <a:cs typeface="Barlow Light"/>
                </a:rPr>
                <a:t>2</a:t>
              </a:r>
            </a:p>
          </p:txBody>
        </p:sp>
        <p:sp>
          <p:nvSpPr>
            <p:cNvPr id="66" name="tx66"/>
            <p:cNvSpPr/>
            <p:nvPr/>
          </p:nvSpPr>
          <p:spPr>
            <a:xfrm>
              <a:off x="4563486" y="5764050"/>
              <a:ext cx="124301" cy="98226"/>
            </a:xfrm>
            <a:prstGeom prst="rect">
              <a:avLst/>
            </a:prstGeom>
            <a:noFill/>
          </p:spPr>
          <p:txBody>
            <a:bodyPr wrap="none" lIns="0" tIns="0" rIns="0" bIns="0" anchor="ctr" anchorCtr="1"/>
            <a:lstStyle/>
            <a:p>
              <a:pPr marL="0" marR="0" indent="0" algn="l">
                <a:lnSpc>
                  <a:spcPts val="1103"/>
                </a:lnSpc>
                <a:spcBef>
                  <a:spcPct val="0"/>
                </a:spcBef>
                <a:spcAft>
                  <a:spcPct val="0"/>
                </a:spcAft>
              </a:pPr>
              <a:r>
                <a:rPr sz="1103">
                  <a:solidFill>
                    <a:srgbClr val="2B333A">
                      <a:alpha val="100000"/>
                    </a:srgbClr>
                  </a:solidFill>
                  <a:latin typeface="Barlow Light"/>
                  <a:cs typeface="Barlow Light"/>
                </a:rPr>
                <a:t>14</a:t>
              </a:r>
            </a:p>
          </p:txBody>
        </p:sp>
        <p:sp>
          <p:nvSpPr>
            <p:cNvPr id="67" name="tx67"/>
            <p:cNvSpPr/>
            <p:nvPr/>
          </p:nvSpPr>
          <p:spPr>
            <a:xfrm>
              <a:off x="4835495" y="4998670"/>
              <a:ext cx="97926" cy="98226"/>
            </a:xfrm>
            <a:prstGeom prst="rect">
              <a:avLst/>
            </a:prstGeom>
            <a:noFill/>
          </p:spPr>
          <p:txBody>
            <a:bodyPr wrap="none" lIns="0" tIns="0" rIns="0" bIns="0" anchor="ctr" anchorCtr="1"/>
            <a:lstStyle/>
            <a:p>
              <a:pPr marL="0" marR="0" indent="0" algn="l">
                <a:lnSpc>
                  <a:spcPts val="1103"/>
                </a:lnSpc>
                <a:spcBef>
                  <a:spcPct val="0"/>
                </a:spcBef>
                <a:spcAft>
                  <a:spcPct val="0"/>
                </a:spcAft>
              </a:pPr>
              <a:r>
                <a:rPr sz="1103">
                  <a:solidFill>
                    <a:srgbClr val="2B333A">
                      <a:alpha val="100000"/>
                    </a:srgbClr>
                  </a:solidFill>
                  <a:latin typeface="Barlow Light"/>
                  <a:cs typeface="Barlow Light"/>
                </a:rPr>
                <a:t>11</a:t>
              </a:r>
            </a:p>
          </p:txBody>
        </p:sp>
        <p:sp>
          <p:nvSpPr>
            <p:cNvPr id="68" name="tx68"/>
            <p:cNvSpPr/>
            <p:nvPr/>
          </p:nvSpPr>
          <p:spPr>
            <a:xfrm>
              <a:off x="3416900" y="4613599"/>
              <a:ext cx="71410" cy="100607"/>
            </a:xfrm>
            <a:prstGeom prst="rect">
              <a:avLst/>
            </a:prstGeom>
            <a:noFill/>
          </p:spPr>
          <p:txBody>
            <a:bodyPr wrap="none" lIns="0" tIns="0" rIns="0" bIns="0" anchor="ctr" anchorCtr="1"/>
            <a:lstStyle/>
            <a:p>
              <a:pPr marL="0" marR="0" indent="0" algn="l">
                <a:lnSpc>
                  <a:spcPts val="1103"/>
                </a:lnSpc>
                <a:spcBef>
                  <a:spcPct val="0"/>
                </a:spcBef>
                <a:spcAft>
                  <a:spcPct val="0"/>
                </a:spcAft>
              </a:pPr>
              <a:r>
                <a:rPr sz="1103">
                  <a:solidFill>
                    <a:srgbClr val="2B333A">
                      <a:alpha val="100000"/>
                    </a:srgbClr>
                  </a:solidFill>
                  <a:latin typeface="Barlow Light"/>
                  <a:cs typeface="Barlow Light"/>
                </a:rPr>
                <a:t>6</a:t>
              </a:r>
            </a:p>
          </p:txBody>
        </p:sp>
        <p:sp>
          <p:nvSpPr>
            <p:cNvPr id="69" name="tx69"/>
            <p:cNvSpPr/>
            <p:nvPr/>
          </p:nvSpPr>
          <p:spPr>
            <a:xfrm>
              <a:off x="3906499" y="4232100"/>
              <a:ext cx="74356" cy="99417"/>
            </a:xfrm>
            <a:prstGeom prst="rect">
              <a:avLst/>
            </a:prstGeom>
            <a:noFill/>
          </p:spPr>
          <p:txBody>
            <a:bodyPr wrap="none" lIns="0" tIns="0" rIns="0" bIns="0" anchor="ctr" anchorCtr="1"/>
            <a:lstStyle/>
            <a:p>
              <a:pPr marL="0" marR="0" indent="0" algn="l">
                <a:lnSpc>
                  <a:spcPts val="1103"/>
                </a:lnSpc>
                <a:spcBef>
                  <a:spcPct val="0"/>
                </a:spcBef>
                <a:spcAft>
                  <a:spcPct val="0"/>
                </a:spcAft>
              </a:pPr>
              <a:r>
                <a:rPr sz="1103">
                  <a:solidFill>
                    <a:srgbClr val="2B333A">
                      <a:alpha val="100000"/>
                    </a:srgbClr>
                  </a:solidFill>
                  <a:latin typeface="Barlow Light"/>
                  <a:cs typeface="Barlow Light"/>
                </a:rPr>
                <a:t>2</a:t>
              </a:r>
            </a:p>
          </p:txBody>
        </p:sp>
        <p:sp>
          <p:nvSpPr>
            <p:cNvPr id="70" name="tx70"/>
            <p:cNvSpPr/>
            <p:nvPr/>
          </p:nvSpPr>
          <p:spPr>
            <a:xfrm>
              <a:off x="3901420" y="3850601"/>
              <a:ext cx="48963" cy="98226"/>
            </a:xfrm>
            <a:prstGeom prst="rect">
              <a:avLst/>
            </a:prstGeom>
            <a:noFill/>
          </p:spPr>
          <p:txBody>
            <a:bodyPr wrap="none" lIns="0" tIns="0" rIns="0" bIns="0" anchor="ctr" anchorCtr="1"/>
            <a:lstStyle/>
            <a:p>
              <a:pPr marL="0" marR="0" indent="0" algn="l">
                <a:lnSpc>
                  <a:spcPts val="1103"/>
                </a:lnSpc>
                <a:spcBef>
                  <a:spcPct val="0"/>
                </a:spcBef>
                <a:spcAft>
                  <a:spcPct val="0"/>
                </a:spcAft>
              </a:pPr>
              <a:r>
                <a:rPr sz="1103">
                  <a:solidFill>
                    <a:srgbClr val="2B333A">
                      <a:alpha val="100000"/>
                    </a:srgbClr>
                  </a:solidFill>
                  <a:latin typeface="Barlow Light"/>
                  <a:cs typeface="Barlow Light"/>
                </a:rPr>
                <a:t>1</a:t>
              </a:r>
            </a:p>
          </p:txBody>
        </p:sp>
        <p:sp>
          <p:nvSpPr>
            <p:cNvPr id="71" name="tx71"/>
            <p:cNvSpPr/>
            <p:nvPr/>
          </p:nvSpPr>
          <p:spPr>
            <a:xfrm>
              <a:off x="4748641" y="3467911"/>
              <a:ext cx="65517" cy="98226"/>
            </a:xfrm>
            <a:prstGeom prst="rect">
              <a:avLst/>
            </a:prstGeom>
            <a:noFill/>
          </p:spPr>
          <p:txBody>
            <a:bodyPr wrap="none" lIns="0" tIns="0" rIns="0" bIns="0" anchor="ctr" anchorCtr="1"/>
            <a:lstStyle/>
            <a:p>
              <a:pPr marL="0" marR="0" indent="0" algn="l">
                <a:lnSpc>
                  <a:spcPts val="1103"/>
                </a:lnSpc>
                <a:spcBef>
                  <a:spcPct val="0"/>
                </a:spcBef>
                <a:spcAft>
                  <a:spcPct val="0"/>
                </a:spcAft>
              </a:pPr>
              <a:r>
                <a:rPr sz="1103">
                  <a:solidFill>
                    <a:srgbClr val="2B333A">
                      <a:alpha val="100000"/>
                    </a:srgbClr>
                  </a:solidFill>
                  <a:latin typeface="Barlow Light"/>
                  <a:cs typeface="Barlow Light"/>
                </a:rPr>
                <a:t>7</a:t>
              </a:r>
            </a:p>
          </p:txBody>
        </p:sp>
        <p:sp>
          <p:nvSpPr>
            <p:cNvPr id="72" name="tx72"/>
            <p:cNvSpPr/>
            <p:nvPr/>
          </p:nvSpPr>
          <p:spPr>
            <a:xfrm>
              <a:off x="2620904" y="3085222"/>
              <a:ext cx="48963" cy="98226"/>
            </a:xfrm>
            <a:prstGeom prst="rect">
              <a:avLst/>
            </a:prstGeom>
            <a:noFill/>
          </p:spPr>
          <p:txBody>
            <a:bodyPr wrap="none" lIns="0" tIns="0" rIns="0" bIns="0" anchor="ctr" anchorCtr="1"/>
            <a:lstStyle/>
            <a:p>
              <a:pPr marL="0" marR="0" indent="0" algn="l">
                <a:lnSpc>
                  <a:spcPts val="1103"/>
                </a:lnSpc>
                <a:spcBef>
                  <a:spcPct val="0"/>
                </a:spcBef>
                <a:spcAft>
                  <a:spcPct val="0"/>
                </a:spcAft>
              </a:pPr>
              <a:r>
                <a:rPr sz="1103">
                  <a:solidFill>
                    <a:srgbClr val="2B333A">
                      <a:alpha val="100000"/>
                    </a:srgbClr>
                  </a:solidFill>
                  <a:latin typeface="Barlow Light"/>
                  <a:cs typeface="Barlow Light"/>
                </a:rPr>
                <a:t>1</a:t>
              </a:r>
            </a:p>
          </p:txBody>
        </p:sp>
        <p:sp>
          <p:nvSpPr>
            <p:cNvPr id="73" name="tx73"/>
            <p:cNvSpPr/>
            <p:nvPr/>
          </p:nvSpPr>
          <p:spPr>
            <a:xfrm>
              <a:off x="3154930" y="2317461"/>
              <a:ext cx="71410" cy="100607"/>
            </a:xfrm>
            <a:prstGeom prst="rect">
              <a:avLst/>
            </a:prstGeom>
            <a:noFill/>
          </p:spPr>
          <p:txBody>
            <a:bodyPr wrap="none" lIns="0" tIns="0" rIns="0" bIns="0" anchor="ctr" anchorCtr="1"/>
            <a:lstStyle/>
            <a:p>
              <a:pPr marL="0" marR="0" indent="0" algn="l">
                <a:lnSpc>
                  <a:spcPts val="1103"/>
                </a:lnSpc>
                <a:spcBef>
                  <a:spcPct val="0"/>
                </a:spcBef>
                <a:spcAft>
                  <a:spcPct val="0"/>
                </a:spcAft>
              </a:pPr>
              <a:r>
                <a:rPr sz="1103">
                  <a:solidFill>
                    <a:srgbClr val="2B333A">
                      <a:alpha val="100000"/>
                    </a:srgbClr>
                  </a:solidFill>
                  <a:latin typeface="Barlow Light"/>
                  <a:cs typeface="Barlow Light"/>
                </a:rPr>
                <a:t>6</a:t>
              </a:r>
            </a:p>
          </p:txBody>
        </p:sp>
        <p:sp>
          <p:nvSpPr>
            <p:cNvPr id="74" name="rc74"/>
            <p:cNvSpPr/>
            <p:nvPr/>
          </p:nvSpPr>
          <p:spPr>
            <a:xfrm>
              <a:off x="2274133" y="1441189"/>
              <a:ext cx="8410972" cy="4554007"/>
            </a:xfrm>
            <a:prstGeom prst="rect">
              <a:avLst/>
            </a:prstGeom>
          </p:spPr>
          <p:txBody>
            <a:bodyPr/>
            <a:lstStyle/>
            <a:p>
              <a:endParaRPr/>
            </a:p>
          </p:txBody>
        </p:sp>
        <p:sp>
          <p:nvSpPr>
            <p:cNvPr id="75" name="pl75"/>
            <p:cNvSpPr/>
            <p:nvPr/>
          </p:nvSpPr>
          <p:spPr>
            <a:xfrm flipH="1">
              <a:off x="2274133" y="1441189"/>
              <a:ext cx="0" cy="4554007"/>
            </a:xfrm>
            <a:custGeom>
              <a:rect l="0" t="0" r="0" b="0"/>
              <a:pathLst>
                <a:path h="4554007">
                  <a:moveTo>
                    <a:pt x="0" y="4554007"/>
                  </a:moveTo>
                  <a:lnTo>
                    <a:pt x="0" y="0"/>
                  </a:lnTo>
                </a:path>
              </a:pathLst>
            </a:custGeom>
            <a:ln w="13550" cap="flat">
              <a:solidFill>
                <a:srgbClr val="858D96">
                  <a:alpha val="100000"/>
                </a:srgbClr>
              </a:solidFill>
              <a:prstDash val="solid"/>
              <a:round/>
            </a:ln>
          </p:spPr>
          <p:txBody>
            <a:bodyPr/>
            <a:lstStyle/>
            <a:p>
              <a:endParaRPr/>
            </a:p>
          </p:txBody>
        </p:sp>
        <p:sp>
          <p:nvSpPr>
            <p:cNvPr id="76" name="tx76"/>
            <p:cNvSpPr/>
            <p:nvPr/>
          </p:nvSpPr>
          <p:spPr>
            <a:xfrm>
              <a:off x="1729080" y="5762462"/>
              <a:ext cx="482422" cy="118268"/>
            </a:xfrm>
            <a:prstGeom prst="rect">
              <a:avLst/>
            </a:prstGeom>
            <a:noFill/>
          </p:spPr>
          <p:txBody>
            <a:bodyPr wrap="none" lIns="0" tIns="0" rIns="0" bIns="0" anchor="ctr" anchorCtr="1"/>
            <a:lstStyle/>
            <a:p>
              <a:pPr marL="0" marR="0" indent="0" algn="l">
                <a:lnSpc>
                  <a:spcPts val="1300"/>
                </a:lnSpc>
                <a:spcBef>
                  <a:spcPct val="0"/>
                </a:spcBef>
                <a:spcAft>
                  <a:spcPct val="0"/>
                </a:spcAft>
              </a:pPr>
              <a:r>
                <a:rPr sz="1300">
                  <a:solidFill>
                    <a:srgbClr val="858D96">
                      <a:alpha val="100000"/>
                    </a:srgbClr>
                  </a:solidFill>
                  <a:latin typeface="Barlow Light"/>
                  <a:cs typeface="Barlow Light"/>
                </a:rPr>
                <a:t>Cerner</a:t>
              </a:r>
            </a:p>
          </p:txBody>
        </p:sp>
        <p:sp>
          <p:nvSpPr>
            <p:cNvPr id="77" name="tx77"/>
            <p:cNvSpPr/>
            <p:nvPr/>
          </p:nvSpPr>
          <p:spPr>
            <a:xfrm>
              <a:off x="784873" y="5379772"/>
              <a:ext cx="1426630" cy="118268"/>
            </a:xfrm>
            <a:prstGeom prst="rect">
              <a:avLst/>
            </a:prstGeom>
            <a:noFill/>
          </p:spPr>
          <p:txBody>
            <a:bodyPr wrap="none" lIns="0" tIns="0" rIns="0" bIns="0" anchor="ctr" anchorCtr="1"/>
            <a:lstStyle/>
            <a:p>
              <a:pPr marL="0" marR="0" indent="0" algn="l">
                <a:lnSpc>
                  <a:spcPts val="1300"/>
                </a:lnSpc>
                <a:spcBef>
                  <a:spcPct val="0"/>
                </a:spcBef>
                <a:spcAft>
                  <a:spcPct val="0"/>
                </a:spcAft>
              </a:pPr>
              <a:r>
                <a:rPr sz="1300">
                  <a:solidFill>
                    <a:srgbClr val="858D96">
                      <a:alpha val="100000"/>
                    </a:srgbClr>
                  </a:solidFill>
                  <a:latin typeface="Barlow Light"/>
                  <a:cs typeface="Barlow Light"/>
                </a:rPr>
                <a:t>NextGen Healthcare</a:t>
              </a:r>
            </a:p>
          </p:txBody>
        </p:sp>
        <p:sp>
          <p:nvSpPr>
            <p:cNvPr id="78" name="tx78"/>
            <p:cNvSpPr/>
            <p:nvPr/>
          </p:nvSpPr>
          <p:spPr>
            <a:xfrm>
              <a:off x="1493482" y="4997083"/>
              <a:ext cx="718020" cy="118268"/>
            </a:xfrm>
            <a:prstGeom prst="rect">
              <a:avLst/>
            </a:prstGeom>
            <a:noFill/>
          </p:spPr>
          <p:txBody>
            <a:bodyPr wrap="none" lIns="0" tIns="0" rIns="0" bIns="0" anchor="ctr" anchorCtr="1"/>
            <a:lstStyle/>
            <a:p>
              <a:pPr marL="0" marR="0" indent="0" algn="l">
                <a:lnSpc>
                  <a:spcPts val="1300"/>
                </a:lnSpc>
                <a:spcBef>
                  <a:spcPct val="0"/>
                </a:spcBef>
                <a:spcAft>
                  <a:spcPct val="0"/>
                </a:spcAft>
              </a:pPr>
              <a:r>
                <a:rPr sz="1300">
                  <a:solidFill>
                    <a:srgbClr val="858D96">
                      <a:alpha val="100000"/>
                    </a:srgbClr>
                  </a:solidFill>
                  <a:latin typeface="Barlow Light"/>
                  <a:cs typeface="Barlow Light"/>
                </a:rPr>
                <a:t>Arcadia.io</a:t>
              </a:r>
            </a:p>
          </p:txBody>
        </p:sp>
        <p:sp>
          <p:nvSpPr>
            <p:cNvPr id="79" name="tx79"/>
            <p:cNvSpPr/>
            <p:nvPr/>
          </p:nvSpPr>
          <p:spPr>
            <a:xfrm>
              <a:off x="1892694" y="4583834"/>
              <a:ext cx="318808" cy="148828"/>
            </a:xfrm>
            <a:prstGeom prst="rect">
              <a:avLst/>
            </a:prstGeom>
            <a:noFill/>
          </p:spPr>
          <p:txBody>
            <a:bodyPr wrap="none" lIns="0" tIns="0" rIns="0" bIns="0" anchor="ctr" anchorCtr="1"/>
            <a:lstStyle/>
            <a:p>
              <a:pPr marL="0" marR="0" indent="0" algn="l">
                <a:lnSpc>
                  <a:spcPts val="1300"/>
                </a:lnSpc>
                <a:spcBef>
                  <a:spcPct val="0"/>
                </a:spcBef>
                <a:spcAft>
                  <a:spcPct val="0"/>
                </a:spcAft>
              </a:pPr>
              <a:r>
                <a:rPr sz="1300">
                  <a:solidFill>
                    <a:srgbClr val="858D96">
                      <a:alpha val="100000"/>
                    </a:srgbClr>
                  </a:solidFill>
                  <a:latin typeface="Barlow Light"/>
                  <a:cs typeface="Barlow Light"/>
                </a:rPr>
                <a:t>Epic</a:t>
              </a:r>
            </a:p>
          </p:txBody>
        </p:sp>
        <p:sp>
          <p:nvSpPr>
            <p:cNvPr id="80" name="tx80"/>
            <p:cNvSpPr/>
            <p:nvPr/>
          </p:nvSpPr>
          <p:spPr>
            <a:xfrm>
              <a:off x="801547" y="4199755"/>
              <a:ext cx="1409955" cy="150217"/>
            </a:xfrm>
            <a:prstGeom prst="rect">
              <a:avLst/>
            </a:prstGeom>
            <a:noFill/>
          </p:spPr>
          <p:txBody>
            <a:bodyPr wrap="none" lIns="0" tIns="0" rIns="0" bIns="0" anchor="ctr" anchorCtr="1"/>
            <a:lstStyle/>
            <a:p>
              <a:pPr marL="0" marR="0" indent="0" algn="l">
                <a:lnSpc>
                  <a:spcPts val="1300"/>
                </a:lnSpc>
                <a:spcBef>
                  <a:spcPct val="0"/>
                </a:spcBef>
                <a:spcAft>
                  <a:spcPct val="0"/>
                </a:spcAft>
              </a:pPr>
              <a:r>
                <a:rPr sz="1300">
                  <a:solidFill>
                    <a:srgbClr val="858D96">
                      <a:alpha val="100000"/>
                    </a:srgbClr>
                  </a:solidFill>
                  <a:latin typeface="Barlow Light"/>
                  <a:cs typeface="Barlow Light"/>
                </a:rPr>
                <a:t>Altera Digital Health</a:t>
              </a:r>
            </a:p>
          </p:txBody>
        </p:sp>
        <p:sp>
          <p:nvSpPr>
            <p:cNvPr id="81" name="tx81"/>
            <p:cNvSpPr/>
            <p:nvPr/>
          </p:nvSpPr>
          <p:spPr>
            <a:xfrm>
              <a:off x="1734198" y="3818057"/>
              <a:ext cx="477304" cy="149225"/>
            </a:xfrm>
            <a:prstGeom prst="rect">
              <a:avLst/>
            </a:prstGeom>
            <a:noFill/>
          </p:spPr>
          <p:txBody>
            <a:bodyPr wrap="none" lIns="0" tIns="0" rIns="0" bIns="0" anchor="ctr" anchorCtr="1"/>
            <a:lstStyle/>
            <a:p>
              <a:pPr marL="0" marR="0" indent="0" algn="l">
                <a:lnSpc>
                  <a:spcPts val="1300"/>
                </a:lnSpc>
                <a:spcBef>
                  <a:spcPct val="0"/>
                </a:spcBef>
                <a:spcAft>
                  <a:spcPct val="0"/>
                </a:spcAft>
              </a:pPr>
              <a:r>
                <a:rPr sz="1300">
                  <a:solidFill>
                    <a:srgbClr val="858D96">
                      <a:alpha val="100000"/>
                    </a:srgbClr>
                  </a:solidFill>
                  <a:latin typeface="Barlow Light"/>
                  <a:cs typeface="Barlow Light"/>
                </a:rPr>
                <a:t>Optum</a:t>
              </a:r>
            </a:p>
          </p:txBody>
        </p:sp>
        <p:sp>
          <p:nvSpPr>
            <p:cNvPr id="82" name="tx82"/>
            <p:cNvSpPr/>
            <p:nvPr/>
          </p:nvSpPr>
          <p:spPr>
            <a:xfrm>
              <a:off x="1443292" y="3434376"/>
              <a:ext cx="768210" cy="150217"/>
            </a:xfrm>
            <a:prstGeom prst="rect">
              <a:avLst/>
            </a:prstGeom>
            <a:noFill/>
          </p:spPr>
          <p:txBody>
            <a:bodyPr wrap="none" lIns="0" tIns="0" rIns="0" bIns="0" anchor="ctr" anchorCtr="1"/>
            <a:lstStyle/>
            <a:p>
              <a:pPr marL="0" marR="0" indent="0" algn="l">
                <a:lnSpc>
                  <a:spcPts val="1300"/>
                </a:lnSpc>
                <a:spcBef>
                  <a:spcPct val="0"/>
                </a:spcBef>
                <a:spcAft>
                  <a:spcPct val="0"/>
                </a:spcAft>
              </a:pPr>
              <a:r>
                <a:rPr sz="1300">
                  <a:solidFill>
                    <a:srgbClr val="858D96">
                      <a:alpha val="100000"/>
                    </a:srgbClr>
                  </a:solidFill>
                  <a:latin typeface="Barlow Light"/>
                  <a:cs typeface="Barlow Light"/>
                </a:rPr>
                <a:t>Lightbeam</a:t>
              </a:r>
            </a:p>
          </p:txBody>
        </p:sp>
        <p:sp>
          <p:nvSpPr>
            <p:cNvPr id="83" name="tx83"/>
            <p:cNvSpPr/>
            <p:nvPr/>
          </p:nvSpPr>
          <p:spPr>
            <a:xfrm>
              <a:off x="1137031" y="3052083"/>
              <a:ext cx="1074471" cy="149820"/>
            </a:xfrm>
            <a:prstGeom prst="rect">
              <a:avLst/>
            </a:prstGeom>
            <a:noFill/>
          </p:spPr>
          <p:txBody>
            <a:bodyPr wrap="none" lIns="0" tIns="0" rIns="0" bIns="0" anchor="ctr" anchorCtr="1"/>
            <a:lstStyle/>
            <a:p>
              <a:pPr marL="0" marR="0" indent="0" algn="l">
                <a:lnSpc>
                  <a:spcPts val="1300"/>
                </a:lnSpc>
                <a:spcBef>
                  <a:spcPct val="0"/>
                </a:spcBef>
                <a:spcAft>
                  <a:spcPct val="0"/>
                </a:spcAft>
              </a:pPr>
              <a:r>
                <a:rPr sz="1300">
                  <a:solidFill>
                    <a:srgbClr val="858D96">
                      <a:alpha val="100000"/>
                    </a:srgbClr>
                  </a:solidFill>
                  <a:latin typeface="Barlow Light"/>
                  <a:cs typeface="Barlow Light"/>
                </a:rPr>
                <a:t>Health Catalyst</a:t>
              </a:r>
            </a:p>
          </p:txBody>
        </p:sp>
        <p:sp>
          <p:nvSpPr>
            <p:cNvPr id="84" name="tx84"/>
            <p:cNvSpPr/>
            <p:nvPr/>
          </p:nvSpPr>
          <p:spPr>
            <a:xfrm>
              <a:off x="902919" y="2700945"/>
              <a:ext cx="1308583" cy="118268"/>
            </a:xfrm>
            <a:prstGeom prst="rect">
              <a:avLst/>
            </a:prstGeom>
            <a:noFill/>
          </p:spPr>
          <p:txBody>
            <a:bodyPr wrap="none" lIns="0" tIns="0" rIns="0" bIns="0" anchor="ctr" anchorCtr="1"/>
            <a:lstStyle/>
            <a:p>
              <a:pPr marL="0" marR="0" indent="0" algn="l">
                <a:lnSpc>
                  <a:spcPts val="1300"/>
                </a:lnSpc>
                <a:spcBef>
                  <a:spcPct val="0"/>
                </a:spcBef>
                <a:spcAft>
                  <a:spcPct val="0"/>
                </a:spcAft>
              </a:pPr>
              <a:r>
                <a:rPr sz="1300">
                  <a:solidFill>
                    <a:srgbClr val="858D96">
                      <a:alpha val="100000"/>
                    </a:srgbClr>
                  </a:solidFill>
                  <a:latin typeface="Barlow Light"/>
                  <a:cs typeface="Barlow Light"/>
                </a:rPr>
                <a:t>Salient Healthcare</a:t>
              </a:r>
            </a:p>
          </p:txBody>
        </p:sp>
        <p:sp>
          <p:nvSpPr>
            <p:cNvPr id="85" name="tx85"/>
            <p:cNvSpPr/>
            <p:nvPr/>
          </p:nvSpPr>
          <p:spPr>
            <a:xfrm>
              <a:off x="1425296" y="2319644"/>
              <a:ext cx="786206" cy="116879"/>
            </a:xfrm>
            <a:prstGeom prst="rect">
              <a:avLst/>
            </a:prstGeom>
            <a:noFill/>
          </p:spPr>
          <p:txBody>
            <a:bodyPr wrap="none" lIns="0" tIns="0" rIns="0" bIns="0" anchor="ctr" anchorCtr="1"/>
            <a:lstStyle/>
            <a:p>
              <a:pPr marL="0" marR="0" indent="0" algn="l">
                <a:lnSpc>
                  <a:spcPts val="1300"/>
                </a:lnSpc>
                <a:spcBef>
                  <a:spcPct val="0"/>
                </a:spcBef>
                <a:spcAft>
                  <a:spcPct val="0"/>
                </a:spcAft>
              </a:pPr>
              <a:r>
                <a:rPr sz="1300">
                  <a:solidFill>
                    <a:srgbClr val="858D96">
                      <a:alpha val="100000"/>
                    </a:srgbClr>
                  </a:solidFill>
                  <a:latin typeface="Barlow Light"/>
                  <a:cs typeface="Barlow Light"/>
                </a:rPr>
                <a:t>Innovaccer</a:t>
              </a:r>
            </a:p>
          </p:txBody>
        </p:sp>
        <p:sp>
          <p:nvSpPr>
            <p:cNvPr id="86" name="tx86"/>
            <p:cNvSpPr/>
            <p:nvPr/>
          </p:nvSpPr>
          <p:spPr>
            <a:xfrm>
              <a:off x="1544994" y="1935565"/>
              <a:ext cx="666509" cy="118268"/>
            </a:xfrm>
            <a:prstGeom prst="rect">
              <a:avLst/>
            </a:prstGeom>
            <a:noFill/>
          </p:spPr>
          <p:txBody>
            <a:bodyPr wrap="none" lIns="0" tIns="0" rIns="0" bIns="0" anchor="ctr" anchorCtr="1"/>
            <a:lstStyle/>
            <a:p>
              <a:pPr marL="0" marR="0" indent="0" algn="l">
                <a:lnSpc>
                  <a:spcPts val="1300"/>
                </a:lnSpc>
                <a:spcBef>
                  <a:spcPct val="0"/>
                </a:spcBef>
                <a:spcAft>
                  <a:spcPct val="0"/>
                </a:spcAft>
              </a:pPr>
              <a:r>
                <a:rPr sz="1300">
                  <a:solidFill>
                    <a:srgbClr val="858D96">
                      <a:alpha val="100000"/>
                    </a:srgbClr>
                  </a:solidFill>
                  <a:latin typeface="Barlow Light"/>
                  <a:cs typeface="Barlow Light"/>
                </a:rPr>
                <a:t>HealthEC</a:t>
              </a:r>
            </a:p>
          </p:txBody>
        </p:sp>
        <p:sp>
          <p:nvSpPr>
            <p:cNvPr id="87" name="tx87"/>
            <p:cNvSpPr/>
            <p:nvPr/>
          </p:nvSpPr>
          <p:spPr>
            <a:xfrm>
              <a:off x="776122" y="1554265"/>
              <a:ext cx="1435380" cy="116879"/>
            </a:xfrm>
            <a:prstGeom prst="rect">
              <a:avLst/>
            </a:prstGeom>
            <a:noFill/>
          </p:spPr>
          <p:txBody>
            <a:bodyPr wrap="none" lIns="0" tIns="0" rIns="0" bIns="0" anchor="ctr" anchorCtr="1"/>
            <a:lstStyle/>
            <a:p>
              <a:pPr marL="0" marR="0" indent="0" algn="l">
                <a:lnSpc>
                  <a:spcPts val="1300"/>
                </a:lnSpc>
                <a:spcBef>
                  <a:spcPct val="0"/>
                </a:spcBef>
                <a:spcAft>
                  <a:spcPct val="0"/>
                </a:spcAft>
              </a:pPr>
              <a:r>
                <a:rPr sz="1300">
                  <a:solidFill>
                    <a:srgbClr val="858D96">
                      <a:alpha val="100000"/>
                    </a:srgbClr>
                  </a:solidFill>
                  <a:latin typeface="Barlow Light"/>
                  <a:cs typeface="Barlow Light"/>
                </a:rPr>
                <a:t>Relevant Healthcare</a:t>
              </a:r>
            </a:p>
          </p:txBody>
        </p:sp>
        <p:sp>
          <p:nvSpPr>
            <p:cNvPr id="88" name="pl88"/>
            <p:cNvSpPr/>
            <p:nvPr/>
          </p:nvSpPr>
          <p:spPr>
            <a:xfrm>
              <a:off x="2239338" y="5822986"/>
              <a:ext cx="34794" cy="0"/>
            </a:xfrm>
            <a:custGeom>
              <a:rect l="0" t="0" r="0" b="0"/>
              <a:pathLst>
                <a:path w="34794">
                  <a:moveTo>
                    <a:pt x="0" y="0"/>
                  </a:moveTo>
                  <a:lnTo>
                    <a:pt x="34794" y="0"/>
                  </a:lnTo>
                </a:path>
              </a:pathLst>
            </a:custGeom>
            <a:ln w="13550" cap="flat">
              <a:solidFill>
                <a:srgbClr val="858D96">
                  <a:alpha val="100000"/>
                </a:srgbClr>
              </a:solidFill>
              <a:prstDash val="solid"/>
              <a:round/>
            </a:ln>
          </p:spPr>
          <p:txBody>
            <a:bodyPr/>
            <a:lstStyle/>
            <a:p>
              <a:endParaRPr/>
            </a:p>
          </p:txBody>
        </p:sp>
        <p:sp>
          <p:nvSpPr>
            <p:cNvPr id="89" name="pl89"/>
            <p:cNvSpPr/>
            <p:nvPr/>
          </p:nvSpPr>
          <p:spPr>
            <a:xfrm>
              <a:off x="2239338" y="5440296"/>
              <a:ext cx="34794" cy="0"/>
            </a:xfrm>
            <a:custGeom>
              <a:rect l="0" t="0" r="0" b="0"/>
              <a:pathLst>
                <a:path w="34794">
                  <a:moveTo>
                    <a:pt x="0" y="0"/>
                  </a:moveTo>
                  <a:lnTo>
                    <a:pt x="34794" y="0"/>
                  </a:lnTo>
                </a:path>
              </a:pathLst>
            </a:custGeom>
            <a:ln w="13550" cap="flat">
              <a:solidFill>
                <a:srgbClr val="858D96">
                  <a:alpha val="100000"/>
                </a:srgbClr>
              </a:solidFill>
              <a:prstDash val="solid"/>
              <a:round/>
            </a:ln>
          </p:spPr>
          <p:txBody>
            <a:bodyPr/>
            <a:lstStyle/>
            <a:p>
              <a:endParaRPr/>
            </a:p>
          </p:txBody>
        </p:sp>
        <p:sp>
          <p:nvSpPr>
            <p:cNvPr id="90" name="pl90"/>
            <p:cNvSpPr/>
            <p:nvPr/>
          </p:nvSpPr>
          <p:spPr>
            <a:xfrm>
              <a:off x="2239338" y="5057606"/>
              <a:ext cx="34794" cy="0"/>
            </a:xfrm>
            <a:custGeom>
              <a:rect l="0" t="0" r="0" b="0"/>
              <a:pathLst>
                <a:path w="34794">
                  <a:moveTo>
                    <a:pt x="0" y="0"/>
                  </a:moveTo>
                  <a:lnTo>
                    <a:pt x="34794" y="0"/>
                  </a:lnTo>
                </a:path>
              </a:pathLst>
            </a:custGeom>
            <a:ln w="13550" cap="flat">
              <a:solidFill>
                <a:srgbClr val="858D96">
                  <a:alpha val="100000"/>
                </a:srgbClr>
              </a:solidFill>
              <a:prstDash val="solid"/>
              <a:round/>
            </a:ln>
          </p:spPr>
          <p:txBody>
            <a:bodyPr/>
            <a:lstStyle/>
            <a:p>
              <a:endParaRPr/>
            </a:p>
          </p:txBody>
        </p:sp>
        <p:sp>
          <p:nvSpPr>
            <p:cNvPr id="91" name="pl91"/>
            <p:cNvSpPr/>
            <p:nvPr/>
          </p:nvSpPr>
          <p:spPr>
            <a:xfrm>
              <a:off x="2239338" y="4674917"/>
              <a:ext cx="34794" cy="0"/>
            </a:xfrm>
            <a:custGeom>
              <a:rect l="0" t="0" r="0" b="0"/>
              <a:pathLst>
                <a:path w="34794">
                  <a:moveTo>
                    <a:pt x="0" y="0"/>
                  </a:moveTo>
                  <a:lnTo>
                    <a:pt x="34794" y="0"/>
                  </a:lnTo>
                </a:path>
              </a:pathLst>
            </a:custGeom>
            <a:ln w="13550" cap="flat">
              <a:solidFill>
                <a:srgbClr val="858D96">
                  <a:alpha val="100000"/>
                </a:srgbClr>
              </a:solidFill>
              <a:prstDash val="solid"/>
              <a:round/>
            </a:ln>
          </p:spPr>
          <p:txBody>
            <a:bodyPr/>
            <a:lstStyle/>
            <a:p>
              <a:endParaRPr/>
            </a:p>
          </p:txBody>
        </p:sp>
        <p:sp>
          <p:nvSpPr>
            <p:cNvPr id="92" name="pl92"/>
            <p:cNvSpPr/>
            <p:nvPr/>
          </p:nvSpPr>
          <p:spPr>
            <a:xfrm>
              <a:off x="2239338" y="4292227"/>
              <a:ext cx="34794" cy="0"/>
            </a:xfrm>
            <a:custGeom>
              <a:rect l="0" t="0" r="0" b="0"/>
              <a:pathLst>
                <a:path w="34794">
                  <a:moveTo>
                    <a:pt x="0" y="0"/>
                  </a:moveTo>
                  <a:lnTo>
                    <a:pt x="34794" y="0"/>
                  </a:lnTo>
                </a:path>
              </a:pathLst>
            </a:custGeom>
            <a:ln w="13550" cap="flat">
              <a:solidFill>
                <a:srgbClr val="858D96">
                  <a:alpha val="100000"/>
                </a:srgbClr>
              </a:solidFill>
              <a:prstDash val="solid"/>
              <a:round/>
            </a:ln>
          </p:spPr>
          <p:txBody>
            <a:bodyPr/>
            <a:lstStyle/>
            <a:p>
              <a:endParaRPr/>
            </a:p>
          </p:txBody>
        </p:sp>
        <p:sp>
          <p:nvSpPr>
            <p:cNvPr id="93" name="pl93"/>
            <p:cNvSpPr/>
            <p:nvPr/>
          </p:nvSpPr>
          <p:spPr>
            <a:xfrm>
              <a:off x="2239338" y="3909537"/>
              <a:ext cx="34794" cy="0"/>
            </a:xfrm>
            <a:custGeom>
              <a:rect l="0" t="0" r="0" b="0"/>
              <a:pathLst>
                <a:path w="34794">
                  <a:moveTo>
                    <a:pt x="0" y="0"/>
                  </a:moveTo>
                  <a:lnTo>
                    <a:pt x="34794" y="0"/>
                  </a:lnTo>
                </a:path>
              </a:pathLst>
            </a:custGeom>
            <a:ln w="13550" cap="flat">
              <a:solidFill>
                <a:srgbClr val="858D96">
                  <a:alpha val="100000"/>
                </a:srgbClr>
              </a:solidFill>
              <a:prstDash val="solid"/>
              <a:round/>
            </a:ln>
          </p:spPr>
          <p:txBody>
            <a:bodyPr/>
            <a:lstStyle/>
            <a:p>
              <a:endParaRPr/>
            </a:p>
          </p:txBody>
        </p:sp>
        <p:sp>
          <p:nvSpPr>
            <p:cNvPr id="94" name="pl94"/>
            <p:cNvSpPr/>
            <p:nvPr/>
          </p:nvSpPr>
          <p:spPr>
            <a:xfrm>
              <a:off x="2239338" y="3526847"/>
              <a:ext cx="34794" cy="0"/>
            </a:xfrm>
            <a:custGeom>
              <a:rect l="0" t="0" r="0" b="0"/>
              <a:pathLst>
                <a:path w="34794">
                  <a:moveTo>
                    <a:pt x="0" y="0"/>
                  </a:moveTo>
                  <a:lnTo>
                    <a:pt x="34794" y="0"/>
                  </a:lnTo>
                </a:path>
              </a:pathLst>
            </a:custGeom>
            <a:ln w="13550" cap="flat">
              <a:solidFill>
                <a:srgbClr val="858D96">
                  <a:alpha val="100000"/>
                </a:srgbClr>
              </a:solidFill>
              <a:prstDash val="solid"/>
              <a:round/>
            </a:ln>
          </p:spPr>
          <p:txBody>
            <a:bodyPr/>
            <a:lstStyle/>
            <a:p>
              <a:endParaRPr/>
            </a:p>
          </p:txBody>
        </p:sp>
        <p:sp>
          <p:nvSpPr>
            <p:cNvPr id="95" name="pl95"/>
            <p:cNvSpPr/>
            <p:nvPr/>
          </p:nvSpPr>
          <p:spPr>
            <a:xfrm>
              <a:off x="2239338" y="3144158"/>
              <a:ext cx="34794" cy="0"/>
            </a:xfrm>
            <a:custGeom>
              <a:rect l="0" t="0" r="0" b="0"/>
              <a:pathLst>
                <a:path w="34794">
                  <a:moveTo>
                    <a:pt x="0" y="0"/>
                  </a:moveTo>
                  <a:lnTo>
                    <a:pt x="34794" y="0"/>
                  </a:lnTo>
                </a:path>
              </a:pathLst>
            </a:custGeom>
            <a:ln w="13550" cap="flat">
              <a:solidFill>
                <a:srgbClr val="858D96">
                  <a:alpha val="100000"/>
                </a:srgbClr>
              </a:solidFill>
              <a:prstDash val="solid"/>
              <a:round/>
            </a:ln>
          </p:spPr>
          <p:txBody>
            <a:bodyPr/>
            <a:lstStyle/>
            <a:p>
              <a:endParaRPr/>
            </a:p>
          </p:txBody>
        </p:sp>
        <p:sp>
          <p:nvSpPr>
            <p:cNvPr id="96" name="pl96"/>
            <p:cNvSpPr/>
            <p:nvPr/>
          </p:nvSpPr>
          <p:spPr>
            <a:xfrm>
              <a:off x="2239338" y="2761468"/>
              <a:ext cx="34794" cy="0"/>
            </a:xfrm>
            <a:custGeom>
              <a:rect l="0" t="0" r="0" b="0"/>
              <a:pathLst>
                <a:path w="34794">
                  <a:moveTo>
                    <a:pt x="0" y="0"/>
                  </a:moveTo>
                  <a:lnTo>
                    <a:pt x="34794" y="0"/>
                  </a:lnTo>
                </a:path>
              </a:pathLst>
            </a:custGeom>
            <a:ln w="13550" cap="flat">
              <a:solidFill>
                <a:srgbClr val="858D96">
                  <a:alpha val="100000"/>
                </a:srgbClr>
              </a:solidFill>
              <a:prstDash val="solid"/>
              <a:round/>
            </a:ln>
          </p:spPr>
          <p:txBody>
            <a:bodyPr/>
            <a:lstStyle/>
            <a:p>
              <a:endParaRPr/>
            </a:p>
          </p:txBody>
        </p:sp>
        <p:sp>
          <p:nvSpPr>
            <p:cNvPr id="97" name="pl97"/>
            <p:cNvSpPr/>
            <p:nvPr/>
          </p:nvSpPr>
          <p:spPr>
            <a:xfrm>
              <a:off x="2239338" y="2378778"/>
              <a:ext cx="34794" cy="0"/>
            </a:xfrm>
            <a:custGeom>
              <a:rect l="0" t="0" r="0" b="0"/>
              <a:pathLst>
                <a:path w="34794">
                  <a:moveTo>
                    <a:pt x="0" y="0"/>
                  </a:moveTo>
                  <a:lnTo>
                    <a:pt x="34794" y="0"/>
                  </a:lnTo>
                </a:path>
              </a:pathLst>
            </a:custGeom>
            <a:ln w="13550" cap="flat">
              <a:solidFill>
                <a:srgbClr val="858D96">
                  <a:alpha val="100000"/>
                </a:srgbClr>
              </a:solidFill>
              <a:prstDash val="solid"/>
              <a:round/>
            </a:ln>
          </p:spPr>
          <p:txBody>
            <a:bodyPr/>
            <a:lstStyle/>
            <a:p>
              <a:endParaRPr/>
            </a:p>
          </p:txBody>
        </p:sp>
        <p:sp>
          <p:nvSpPr>
            <p:cNvPr id="98" name="pl98"/>
            <p:cNvSpPr/>
            <p:nvPr/>
          </p:nvSpPr>
          <p:spPr>
            <a:xfrm>
              <a:off x="2239338" y="1996089"/>
              <a:ext cx="34794" cy="0"/>
            </a:xfrm>
            <a:custGeom>
              <a:rect l="0" t="0" r="0" b="0"/>
              <a:pathLst>
                <a:path w="34794">
                  <a:moveTo>
                    <a:pt x="0" y="0"/>
                  </a:moveTo>
                  <a:lnTo>
                    <a:pt x="34794" y="0"/>
                  </a:lnTo>
                </a:path>
              </a:pathLst>
            </a:custGeom>
            <a:ln w="13550" cap="flat">
              <a:solidFill>
                <a:srgbClr val="858D96">
                  <a:alpha val="100000"/>
                </a:srgbClr>
              </a:solidFill>
              <a:prstDash val="solid"/>
              <a:round/>
            </a:ln>
          </p:spPr>
          <p:txBody>
            <a:bodyPr/>
            <a:lstStyle/>
            <a:p>
              <a:endParaRPr/>
            </a:p>
          </p:txBody>
        </p:sp>
        <p:sp>
          <p:nvSpPr>
            <p:cNvPr id="99" name="pl99"/>
            <p:cNvSpPr/>
            <p:nvPr/>
          </p:nvSpPr>
          <p:spPr>
            <a:xfrm>
              <a:off x="2239338" y="1613399"/>
              <a:ext cx="34794" cy="0"/>
            </a:xfrm>
            <a:custGeom>
              <a:rect l="0" t="0" r="0" b="0"/>
              <a:pathLst>
                <a:path w="34794">
                  <a:moveTo>
                    <a:pt x="0" y="0"/>
                  </a:moveTo>
                  <a:lnTo>
                    <a:pt x="34794" y="0"/>
                  </a:lnTo>
                </a:path>
              </a:pathLst>
            </a:custGeom>
            <a:ln w="13550" cap="flat">
              <a:solidFill>
                <a:srgbClr val="858D96">
                  <a:alpha val="100000"/>
                </a:srgbClr>
              </a:solidFill>
              <a:prstDash val="solid"/>
              <a:round/>
            </a:ln>
          </p:spPr>
          <p:txBody>
            <a:bodyPr/>
            <a:lstStyle/>
            <a:p>
              <a:endParaRPr/>
            </a:p>
          </p:txBody>
        </p:sp>
        <p:sp>
          <p:nvSpPr>
            <p:cNvPr id="100" name="pl100"/>
            <p:cNvSpPr/>
            <p:nvPr/>
          </p:nvSpPr>
          <p:spPr>
            <a:xfrm>
              <a:off x="2274133" y="5995196"/>
              <a:ext cx="8410972" cy="0"/>
            </a:xfrm>
            <a:custGeom>
              <a:rect l="0" t="0" r="0" b="0"/>
              <a:pathLst>
                <a:path w="8410972">
                  <a:moveTo>
                    <a:pt x="0" y="0"/>
                  </a:moveTo>
                  <a:lnTo>
                    <a:pt x="8410972" y="0"/>
                  </a:lnTo>
                </a:path>
              </a:pathLst>
            </a:custGeom>
            <a:ln w="13550" cap="flat">
              <a:solidFill>
                <a:srgbClr val="858D96">
                  <a:alpha val="100000"/>
                </a:srgbClr>
              </a:solidFill>
              <a:prstDash val="solid"/>
              <a:round/>
            </a:ln>
          </p:spPr>
          <p:txBody>
            <a:bodyPr/>
            <a:lstStyle/>
            <a:p>
              <a:endParaRPr/>
            </a:p>
          </p:txBody>
        </p:sp>
        <p:sp>
          <p:nvSpPr>
            <p:cNvPr id="101" name="tx101"/>
            <p:cNvSpPr/>
            <p:nvPr/>
          </p:nvSpPr>
          <p:spPr>
            <a:xfrm>
              <a:off x="2157159" y="6054453"/>
              <a:ext cx="233946" cy="118864"/>
            </a:xfrm>
            <a:prstGeom prst="rect">
              <a:avLst/>
            </a:prstGeom>
            <a:noFill/>
          </p:spPr>
          <p:txBody>
            <a:bodyPr wrap="none" lIns="0" tIns="0" rIns="0" bIns="0" anchor="ctr" anchorCtr="1"/>
            <a:lstStyle/>
            <a:p>
              <a:pPr marL="0" marR="0" indent="0" algn="l">
                <a:lnSpc>
                  <a:spcPts val="1300"/>
                </a:lnSpc>
                <a:spcBef>
                  <a:spcPct val="0"/>
                </a:spcBef>
                <a:spcAft>
                  <a:spcPct val="0"/>
                </a:spcAft>
              </a:pPr>
              <a:r>
                <a:rPr sz="1300">
                  <a:solidFill>
                    <a:srgbClr val="858D96">
                      <a:alpha val="100000"/>
                    </a:srgbClr>
                  </a:solidFill>
                  <a:latin typeface="Barlow Light"/>
                  <a:cs typeface="Barlow Light"/>
                </a:rPr>
                <a:t>0%</a:t>
              </a:r>
            </a:p>
          </p:txBody>
        </p:sp>
        <p:sp>
          <p:nvSpPr>
            <p:cNvPr id="102" name="tx102"/>
            <p:cNvSpPr/>
            <p:nvPr/>
          </p:nvSpPr>
          <p:spPr>
            <a:xfrm>
              <a:off x="10169347" y="6054453"/>
              <a:ext cx="384518" cy="118864"/>
            </a:xfrm>
            <a:prstGeom prst="rect">
              <a:avLst/>
            </a:prstGeom>
            <a:noFill/>
          </p:spPr>
          <p:txBody>
            <a:bodyPr wrap="none" lIns="0" tIns="0" rIns="0" bIns="0" anchor="ctr" anchorCtr="1"/>
            <a:lstStyle/>
            <a:p>
              <a:pPr marL="0" marR="0" indent="0" algn="l">
                <a:lnSpc>
                  <a:spcPts val="1300"/>
                </a:lnSpc>
                <a:spcBef>
                  <a:spcPct val="0"/>
                </a:spcBef>
                <a:spcAft>
                  <a:spcPct val="0"/>
                </a:spcAft>
              </a:pPr>
              <a:r>
                <a:rPr sz="1300">
                  <a:solidFill>
                    <a:srgbClr val="858D96">
                      <a:alpha val="100000"/>
                    </a:srgbClr>
                  </a:solidFill>
                  <a:latin typeface="Barlow Light"/>
                  <a:cs typeface="Barlow Light"/>
                </a:rPr>
                <a:t>100%</a:t>
              </a:r>
            </a:p>
          </p:txBody>
        </p:sp>
        <p:sp>
          <p:nvSpPr>
            <p:cNvPr id="103" name="rc103"/>
            <p:cNvSpPr/>
            <p:nvPr/>
          </p:nvSpPr>
          <p:spPr>
            <a:xfrm>
              <a:off x="10829105" y="3319294"/>
              <a:ext cx="1079945" cy="797796"/>
            </a:xfrm>
            <a:prstGeom prst="rect">
              <a:avLst/>
            </a:prstGeom>
            <a:solidFill>
              <a:srgbClr val="FFFFFF">
                <a:alpha val="100000"/>
              </a:srgbClr>
            </a:solidFill>
          </p:spPr>
          <p:txBody>
            <a:bodyPr/>
            <a:lstStyle/>
            <a:p>
              <a:endParaRPr/>
            </a:p>
          </p:txBody>
        </p:sp>
        <p:sp>
          <p:nvSpPr>
            <p:cNvPr id="104" name="rc104"/>
            <p:cNvSpPr/>
            <p:nvPr/>
          </p:nvSpPr>
          <p:spPr>
            <a:xfrm>
              <a:off x="10901105" y="3441586"/>
              <a:ext cx="201168" cy="201168"/>
            </a:xfrm>
            <a:prstGeom prst="rect">
              <a:avLst/>
            </a:prstGeom>
            <a:solidFill>
              <a:srgbClr val="F2F2F2">
                <a:alpha val="100000"/>
              </a:srgbClr>
            </a:solidFill>
            <a:ln w="13550" cap="rnd">
              <a:solidFill>
                <a:srgbClr val="FFFFFF">
                  <a:alpha val="100000"/>
                </a:srgbClr>
              </a:solidFill>
              <a:prstDash val="solid"/>
              <a:round/>
            </a:ln>
          </p:spPr>
          <p:txBody>
            <a:bodyPr/>
            <a:lstStyle/>
            <a:p>
              <a:endParaRPr/>
            </a:p>
          </p:txBody>
        </p:sp>
        <p:sp>
          <p:nvSpPr>
            <p:cNvPr id="105" name="rc105"/>
            <p:cNvSpPr/>
            <p:nvPr/>
          </p:nvSpPr>
          <p:spPr>
            <a:xfrm>
              <a:off x="10910105" y="3450586"/>
              <a:ext cx="183168" cy="183168"/>
            </a:xfrm>
            <a:prstGeom prst="rect">
              <a:avLst/>
            </a:prstGeom>
            <a:solidFill>
              <a:srgbClr val="517CA6">
                <a:alpha val="100000"/>
              </a:srgbClr>
            </a:solidFill>
          </p:spPr>
          <p:txBody>
            <a:bodyPr/>
            <a:lstStyle/>
            <a:p>
              <a:endParaRPr/>
            </a:p>
          </p:txBody>
        </p:sp>
        <p:sp>
          <p:nvSpPr>
            <p:cNvPr id="106" name="rc106"/>
            <p:cNvSpPr/>
            <p:nvPr/>
          </p:nvSpPr>
          <p:spPr>
            <a:xfrm>
              <a:off x="10901105" y="3642754"/>
              <a:ext cx="201168" cy="201168"/>
            </a:xfrm>
            <a:prstGeom prst="rect">
              <a:avLst/>
            </a:prstGeom>
            <a:solidFill>
              <a:srgbClr val="F2F2F2">
                <a:alpha val="100000"/>
              </a:srgbClr>
            </a:solidFill>
            <a:ln w="13550" cap="rnd">
              <a:solidFill>
                <a:srgbClr val="FFFFFF">
                  <a:alpha val="100000"/>
                </a:srgbClr>
              </a:solidFill>
              <a:prstDash val="solid"/>
              <a:round/>
            </a:ln>
          </p:spPr>
          <p:txBody>
            <a:bodyPr/>
            <a:lstStyle/>
            <a:p>
              <a:endParaRPr/>
            </a:p>
          </p:txBody>
        </p:sp>
        <p:sp>
          <p:nvSpPr>
            <p:cNvPr id="107" name="rc107"/>
            <p:cNvSpPr/>
            <p:nvPr/>
          </p:nvSpPr>
          <p:spPr>
            <a:xfrm>
              <a:off x="10910105" y="3651754"/>
              <a:ext cx="183168" cy="183168"/>
            </a:xfrm>
            <a:prstGeom prst="rect">
              <a:avLst/>
            </a:prstGeom>
            <a:solidFill>
              <a:srgbClr val="87A4C0">
                <a:alpha val="100000"/>
              </a:srgbClr>
            </a:solidFill>
          </p:spPr>
          <p:txBody>
            <a:bodyPr/>
            <a:lstStyle/>
            <a:p>
              <a:endParaRPr/>
            </a:p>
          </p:txBody>
        </p:sp>
        <p:sp>
          <p:nvSpPr>
            <p:cNvPr id="108" name="rc108"/>
            <p:cNvSpPr/>
            <p:nvPr/>
          </p:nvSpPr>
          <p:spPr>
            <a:xfrm>
              <a:off x="10901105" y="3843922"/>
              <a:ext cx="201168" cy="201168"/>
            </a:xfrm>
            <a:prstGeom prst="rect">
              <a:avLst/>
            </a:prstGeom>
            <a:solidFill>
              <a:srgbClr val="F2F2F2">
                <a:alpha val="100000"/>
              </a:srgbClr>
            </a:solidFill>
            <a:ln w="13550" cap="rnd">
              <a:solidFill>
                <a:srgbClr val="FFFFFF">
                  <a:alpha val="100000"/>
                </a:srgbClr>
              </a:solidFill>
              <a:prstDash val="solid"/>
              <a:round/>
            </a:ln>
          </p:spPr>
          <p:txBody>
            <a:bodyPr/>
            <a:lstStyle/>
            <a:p>
              <a:endParaRPr/>
            </a:p>
          </p:txBody>
        </p:sp>
        <p:sp>
          <p:nvSpPr>
            <p:cNvPr id="109" name="rc109"/>
            <p:cNvSpPr/>
            <p:nvPr/>
          </p:nvSpPr>
          <p:spPr>
            <a:xfrm>
              <a:off x="10910105" y="3852922"/>
              <a:ext cx="183168" cy="183167"/>
            </a:xfrm>
            <a:prstGeom prst="rect">
              <a:avLst/>
            </a:prstGeom>
            <a:solidFill>
              <a:srgbClr val="ABBFD3">
                <a:alpha val="100000"/>
              </a:srgbClr>
            </a:solidFill>
          </p:spPr>
          <p:txBody>
            <a:bodyPr/>
            <a:lstStyle/>
            <a:p>
              <a:endParaRPr/>
            </a:p>
          </p:txBody>
        </p:sp>
        <p:sp>
          <p:nvSpPr>
            <p:cNvPr id="110" name="tx110"/>
            <p:cNvSpPr/>
            <p:nvPr/>
          </p:nvSpPr>
          <p:spPr>
            <a:xfrm>
              <a:off x="11127419" y="3479662"/>
              <a:ext cx="709631" cy="98623"/>
            </a:xfrm>
            <a:prstGeom prst="rect">
              <a:avLst/>
            </a:prstGeom>
            <a:noFill/>
          </p:spPr>
          <p:txBody>
            <a:bodyPr wrap="none" lIns="0" tIns="0" rIns="0" bIns="0" anchor="ctr" anchorCtr="1"/>
            <a:lstStyle/>
            <a:p>
              <a:pPr marL="0" marR="0" indent="0" algn="l">
                <a:lnSpc>
                  <a:spcPts val="880"/>
                </a:lnSpc>
                <a:spcBef>
                  <a:spcPct val="0"/>
                </a:spcBef>
                <a:spcAft>
                  <a:spcPct val="0"/>
                </a:spcAft>
              </a:pPr>
              <a:r>
                <a:rPr sz="880">
                  <a:solidFill>
                    <a:srgbClr val="000000">
                      <a:alpha val="100000"/>
                    </a:srgbClr>
                  </a:solidFill>
                  <a:latin typeface="Calibri" panose="020f0502020204030204"/>
                  <a:cs typeface="Calibri"/>
                </a:rPr>
                <a:t>Highly Satisfied</a:t>
              </a:r>
            </a:p>
          </p:txBody>
        </p:sp>
        <p:sp>
          <p:nvSpPr>
            <p:cNvPr id="111" name="tx111"/>
            <p:cNvSpPr/>
            <p:nvPr/>
          </p:nvSpPr>
          <p:spPr>
            <a:xfrm>
              <a:off x="11127419" y="3700277"/>
              <a:ext cx="394524" cy="79176"/>
            </a:xfrm>
            <a:prstGeom prst="rect">
              <a:avLst/>
            </a:prstGeom>
            <a:noFill/>
          </p:spPr>
          <p:txBody>
            <a:bodyPr wrap="none" lIns="0" tIns="0" rIns="0" bIns="0" anchor="ctr" anchorCtr="1"/>
            <a:lstStyle/>
            <a:p>
              <a:pPr marL="0" marR="0" indent="0" algn="l">
                <a:lnSpc>
                  <a:spcPts val="880"/>
                </a:lnSpc>
                <a:spcBef>
                  <a:spcPct val="0"/>
                </a:spcBef>
                <a:spcAft>
                  <a:spcPct val="0"/>
                </a:spcAft>
              </a:pPr>
              <a:r>
                <a:rPr sz="880">
                  <a:solidFill>
                    <a:srgbClr val="000000">
                      <a:alpha val="100000"/>
                    </a:srgbClr>
                  </a:solidFill>
                  <a:latin typeface="Calibri" panose="020f0502020204030204"/>
                  <a:cs typeface="Calibri"/>
                </a:rPr>
                <a:t>Satisfied</a:t>
              </a:r>
            </a:p>
          </p:txBody>
        </p:sp>
        <p:sp>
          <p:nvSpPr>
            <p:cNvPr id="112" name="tx112"/>
            <p:cNvSpPr/>
            <p:nvPr/>
          </p:nvSpPr>
          <p:spPr>
            <a:xfrm>
              <a:off x="11127419" y="3901445"/>
              <a:ext cx="520098" cy="79176"/>
            </a:xfrm>
            <a:prstGeom prst="rect">
              <a:avLst/>
            </a:prstGeom>
            <a:noFill/>
          </p:spPr>
          <p:txBody>
            <a:bodyPr wrap="none" lIns="0" tIns="0" rIns="0" bIns="0" anchor="ctr" anchorCtr="1"/>
            <a:lstStyle/>
            <a:p>
              <a:pPr marL="0" marR="0" indent="0" algn="l">
                <a:lnSpc>
                  <a:spcPts val="880"/>
                </a:lnSpc>
                <a:spcBef>
                  <a:spcPct val="0"/>
                </a:spcBef>
                <a:spcAft>
                  <a:spcPct val="0"/>
                </a:spcAft>
              </a:pPr>
              <a:r>
                <a:rPr sz="880">
                  <a:solidFill>
                    <a:srgbClr val="000000">
                      <a:alpha val="100000"/>
                    </a:srgbClr>
                  </a:solidFill>
                  <a:latin typeface="Calibri" panose="020f0502020204030204"/>
                  <a:cs typeface="Calibri"/>
                </a:rPr>
                <a:t>Unsatisfied</a:t>
              </a:r>
            </a:p>
          </p:txBody>
        </p:sp>
      </p:grpSp>
    </p:spTree>
  </p:cSld>
  <p:clrMapOvr>
    <a:masterClrMapping/>
  </p:clrMapOvr>
  <p:transition/>
  <p:timing/>
</p:sld>
</file>

<file path=ppt/slides/slide4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1"/>
          <p:cNvSpPr>
            <a:spLocks noGrp="1"/>
          </p:cNvSpPr>
          <p:nvPr>
            <p:ph type="title"/>
          </p:nvPr>
        </p:nvSpPr>
        <p:spPr/>
        <p:txBody>
          <a:bodyPr/>
          <a:lstStyle/>
          <a:p>
            <a:r>
              <a:t>Question Score Breakout</a:t>
            </a:r>
          </a:p>
        </p:txBody>
      </p:sp>
      <p:sp>
        <p:nvSpPr>
          <p:cNvPr id="2" name="SubTitle 2"/>
          <p:cNvSpPr>
            <a:spLocks noGrp="1"/>
          </p:cNvSpPr>
          <p:nvPr>
            <p:ph type="subTitle" idx="13"/>
          </p:nvPr>
        </p:nvSpPr>
        <p:spPr/>
        <p:txBody>
          <a:bodyPr/>
          <a:lstStyle/>
          <a:p>
            <a:r>
              <a:t>Delivery of New Technology</a:t>
            </a:r>
          </a:p>
        </p:txBody>
      </p:sp>
      <p:grpSp>
        <p:nvGrpSpPr>
          <p:cNvPr id="51" name="grp2"/>
          <p:cNvGrpSpPr/>
          <p:nvPr/>
        </p:nvGrpSpPr>
        <p:grpSpPr>
          <a:xfrm>
            <a:off x="548640" y="1207008"/>
            <a:ext cx="10972800" cy="5303520"/>
            <a:chOff x="548640" y="1207008"/>
            <a:chExt cx="10972800" cy="5303520"/>
          </a:xfrm>
        </p:grpSpPr>
        <p:sp>
          <p:nvSpPr>
            <p:cNvPr id="4" name="rc4"/>
            <p:cNvSpPr/>
            <p:nvPr/>
          </p:nvSpPr>
          <p:spPr>
            <a:xfrm>
              <a:off x="548640" y="1207008"/>
              <a:ext cx="10972799" cy="5303520"/>
            </a:xfrm>
            <a:prstGeom prst="rect">
              <a:avLst/>
            </a:prstGeom>
          </p:spPr>
          <p:txBody>
            <a:bodyPr/>
            <a:lstStyle/>
            <a:p>
              <a:endParaRPr/>
            </a:p>
          </p:txBody>
        </p:sp>
        <p:sp>
          <p:nvSpPr>
            <p:cNvPr id="5" name="rc5"/>
            <p:cNvSpPr/>
            <p:nvPr/>
          </p:nvSpPr>
          <p:spPr>
            <a:xfrm>
              <a:off x="7531159" y="1276597"/>
              <a:ext cx="3920691" cy="4801538"/>
            </a:xfrm>
            <a:prstGeom prst="rect">
              <a:avLst/>
            </a:prstGeom>
          </p:spPr>
          <p:txBody>
            <a:bodyPr/>
            <a:lstStyle/>
            <a:p>
              <a:endParaRPr/>
            </a:p>
          </p:txBody>
        </p:sp>
        <p:sp>
          <p:nvSpPr>
            <p:cNvPr id="6" name="rc6"/>
            <p:cNvSpPr/>
            <p:nvPr/>
          </p:nvSpPr>
          <p:spPr>
            <a:xfrm>
              <a:off x="7531159" y="5722465"/>
              <a:ext cx="2283479"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7" name="rc7"/>
            <p:cNvSpPr/>
            <p:nvPr/>
          </p:nvSpPr>
          <p:spPr>
            <a:xfrm>
              <a:off x="7531159" y="5366796"/>
              <a:ext cx="2412733"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8" name="rc8"/>
            <p:cNvSpPr/>
            <p:nvPr/>
          </p:nvSpPr>
          <p:spPr>
            <a:xfrm>
              <a:off x="7531159" y="5011126"/>
              <a:ext cx="2455817"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9" name="rc9"/>
            <p:cNvSpPr/>
            <p:nvPr/>
          </p:nvSpPr>
          <p:spPr>
            <a:xfrm>
              <a:off x="7531159" y="4655457"/>
              <a:ext cx="2541986"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0" name="rc10"/>
            <p:cNvSpPr/>
            <p:nvPr/>
          </p:nvSpPr>
          <p:spPr>
            <a:xfrm>
              <a:off x="7531159" y="4299787"/>
              <a:ext cx="2628155"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1" name="rc11"/>
            <p:cNvSpPr/>
            <p:nvPr/>
          </p:nvSpPr>
          <p:spPr>
            <a:xfrm>
              <a:off x="7531159" y="3944118"/>
              <a:ext cx="2671240"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2" name="rc12"/>
            <p:cNvSpPr/>
            <p:nvPr/>
          </p:nvSpPr>
          <p:spPr>
            <a:xfrm>
              <a:off x="7531159" y="3588448"/>
              <a:ext cx="2671240"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3" name="rc13"/>
            <p:cNvSpPr/>
            <p:nvPr/>
          </p:nvSpPr>
          <p:spPr>
            <a:xfrm>
              <a:off x="7531159" y="3232779"/>
              <a:ext cx="2714324"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4" name="rc14"/>
            <p:cNvSpPr/>
            <p:nvPr/>
          </p:nvSpPr>
          <p:spPr>
            <a:xfrm>
              <a:off x="7531159" y="2877109"/>
              <a:ext cx="2800493"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5" name="rc15"/>
            <p:cNvSpPr/>
            <p:nvPr/>
          </p:nvSpPr>
          <p:spPr>
            <a:xfrm>
              <a:off x="7531159" y="2521440"/>
              <a:ext cx="2929747"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6" name="rc16"/>
            <p:cNvSpPr/>
            <p:nvPr/>
          </p:nvSpPr>
          <p:spPr>
            <a:xfrm>
              <a:off x="7531159" y="2165770"/>
              <a:ext cx="2972831"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7" name="rc17"/>
            <p:cNvSpPr/>
            <p:nvPr/>
          </p:nvSpPr>
          <p:spPr>
            <a:xfrm>
              <a:off x="7531159" y="1810101"/>
              <a:ext cx="3145169"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8" name="rc18"/>
            <p:cNvSpPr/>
            <p:nvPr/>
          </p:nvSpPr>
          <p:spPr>
            <a:xfrm>
              <a:off x="7531159" y="1454431"/>
              <a:ext cx="3188254"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9" name="pl19"/>
            <p:cNvSpPr/>
            <p:nvPr/>
          </p:nvSpPr>
          <p:spPr>
            <a:xfrm flipH="1">
              <a:off x="10202399" y="1276597"/>
              <a:ext cx="0" cy="4801538"/>
            </a:xfrm>
            <a:custGeom>
              <a:rect l="0" t="0" r="0" b="0"/>
              <a:pathLst>
                <a:path h="4801538">
                  <a:moveTo>
                    <a:pt x="0" y="4801538"/>
                  </a:moveTo>
                  <a:lnTo>
                    <a:pt x="0" y="0"/>
                  </a:lnTo>
                  <a:lnTo>
                    <a:pt x="0" y="0"/>
                  </a:lnTo>
                </a:path>
              </a:pathLst>
            </a:custGeom>
            <a:ln w="32521" cap="flat">
              <a:solidFill>
                <a:srgbClr val="2B333A">
                  <a:alpha val="100000"/>
                </a:srgbClr>
              </a:solidFill>
              <a:prstDash val="lgDash"/>
              <a:round/>
            </a:ln>
          </p:spPr>
          <p:txBody>
            <a:bodyPr/>
            <a:lstStyle/>
            <a:p>
              <a:endParaRPr/>
            </a:p>
          </p:txBody>
        </p:sp>
        <p:sp>
          <p:nvSpPr>
            <p:cNvPr id="20" name="tx20"/>
            <p:cNvSpPr/>
            <p:nvPr/>
          </p:nvSpPr>
          <p:spPr>
            <a:xfrm>
              <a:off x="9613602" y="1119136"/>
              <a:ext cx="1143127" cy="127992"/>
            </a:xfrm>
            <a:prstGeom prst="rect">
              <a:avLst/>
            </a:prstGeom>
            <a:noFill/>
          </p:spPr>
          <p:txBody>
            <a:bodyPr wrap="none" lIns="0" tIns="0" rIns="0" bIns="0" anchor="ctr" anchorCtr="1"/>
            <a:lstStyle/>
            <a:p>
              <a:pPr marL="0" marR="0" indent="0" algn="l">
                <a:lnSpc>
                  <a:spcPts val="1103"/>
                </a:lnSpc>
                <a:spcBef>
                  <a:spcPct val="0"/>
                </a:spcBef>
                <a:spcAft>
                  <a:spcPct val="0"/>
                </a:spcAft>
              </a:pPr>
              <a:r>
                <a:rPr sz="1103" b="1">
                  <a:solidFill>
                    <a:srgbClr val="2B333A">
                      <a:alpha val="100000"/>
                    </a:srgbClr>
                  </a:solidFill>
                  <a:latin typeface="Barlow Light"/>
                  <a:cs typeface="Barlow Light"/>
                </a:rPr>
                <a:t>Market Average 7.2</a:t>
              </a:r>
            </a:p>
          </p:txBody>
        </p:sp>
        <p:sp>
          <p:nvSpPr>
            <p:cNvPr id="21" name="tx21"/>
            <p:cNvSpPr/>
            <p:nvPr/>
          </p:nvSpPr>
          <p:spPr>
            <a:xfrm>
              <a:off x="9938917" y="5800613"/>
              <a:ext cx="248556"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6.3</a:t>
              </a:r>
            </a:p>
          </p:txBody>
        </p:sp>
        <p:sp>
          <p:nvSpPr>
            <p:cNvPr id="22" name="tx22"/>
            <p:cNvSpPr/>
            <p:nvPr/>
          </p:nvSpPr>
          <p:spPr>
            <a:xfrm>
              <a:off x="10068170" y="5444944"/>
              <a:ext cx="248556"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6.6</a:t>
              </a:r>
            </a:p>
          </p:txBody>
        </p:sp>
        <p:sp>
          <p:nvSpPr>
            <p:cNvPr id="23" name="tx23"/>
            <p:cNvSpPr/>
            <p:nvPr/>
          </p:nvSpPr>
          <p:spPr>
            <a:xfrm>
              <a:off x="10107234" y="5089274"/>
              <a:ext cx="240513"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6.7</a:t>
              </a:r>
            </a:p>
          </p:txBody>
        </p:sp>
        <p:sp>
          <p:nvSpPr>
            <p:cNvPr id="24" name="tx24"/>
            <p:cNvSpPr/>
            <p:nvPr/>
          </p:nvSpPr>
          <p:spPr>
            <a:xfrm>
              <a:off x="10198381" y="4733605"/>
              <a:ext cx="250470"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6.9</a:t>
              </a:r>
            </a:p>
          </p:txBody>
        </p:sp>
        <p:sp>
          <p:nvSpPr>
            <p:cNvPr id="25" name="tx25"/>
            <p:cNvSpPr/>
            <p:nvPr/>
          </p:nvSpPr>
          <p:spPr>
            <a:xfrm>
              <a:off x="10264252" y="4381110"/>
              <a:ext cx="209874" cy="13394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7.1</a:t>
              </a:r>
            </a:p>
          </p:txBody>
        </p:sp>
        <p:sp>
          <p:nvSpPr>
            <p:cNvPr id="26" name="tx26"/>
            <p:cNvSpPr/>
            <p:nvPr/>
          </p:nvSpPr>
          <p:spPr>
            <a:xfrm>
              <a:off x="10324667" y="4023853"/>
              <a:ext cx="244534" cy="135532"/>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7.2</a:t>
              </a:r>
            </a:p>
          </p:txBody>
        </p:sp>
        <p:sp>
          <p:nvSpPr>
            <p:cNvPr id="27" name="tx27"/>
            <p:cNvSpPr/>
            <p:nvPr/>
          </p:nvSpPr>
          <p:spPr>
            <a:xfrm>
              <a:off x="10324667" y="3668184"/>
              <a:ext cx="244534" cy="135532"/>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7.2</a:t>
              </a:r>
            </a:p>
          </p:txBody>
        </p:sp>
        <p:sp>
          <p:nvSpPr>
            <p:cNvPr id="28" name="tx28"/>
            <p:cNvSpPr/>
            <p:nvPr/>
          </p:nvSpPr>
          <p:spPr>
            <a:xfrm>
              <a:off x="10365741" y="3312514"/>
              <a:ext cx="240513" cy="135532"/>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7.3</a:t>
              </a:r>
            </a:p>
          </p:txBody>
        </p:sp>
        <p:sp>
          <p:nvSpPr>
            <p:cNvPr id="29" name="tx29"/>
            <p:cNvSpPr/>
            <p:nvPr/>
          </p:nvSpPr>
          <p:spPr>
            <a:xfrm>
              <a:off x="10451814" y="2956845"/>
              <a:ext cx="240321" cy="135532"/>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7.5</a:t>
              </a:r>
            </a:p>
          </p:txBody>
        </p:sp>
        <p:sp>
          <p:nvSpPr>
            <p:cNvPr id="30" name="tx30"/>
            <p:cNvSpPr/>
            <p:nvPr/>
          </p:nvSpPr>
          <p:spPr>
            <a:xfrm>
              <a:off x="10581929" y="2599389"/>
              <a:ext cx="242045"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7.8</a:t>
              </a:r>
            </a:p>
          </p:txBody>
        </p:sp>
        <p:sp>
          <p:nvSpPr>
            <p:cNvPr id="31" name="tx31"/>
            <p:cNvSpPr/>
            <p:nvPr/>
          </p:nvSpPr>
          <p:spPr>
            <a:xfrm>
              <a:off x="10625205" y="2243918"/>
              <a:ext cx="242428"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7.9</a:t>
              </a:r>
            </a:p>
          </p:txBody>
        </p:sp>
        <p:sp>
          <p:nvSpPr>
            <p:cNvPr id="32" name="tx32"/>
            <p:cNvSpPr/>
            <p:nvPr/>
          </p:nvSpPr>
          <p:spPr>
            <a:xfrm>
              <a:off x="10801373" y="1888050"/>
              <a:ext cx="250088"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8.3</a:t>
              </a:r>
            </a:p>
          </p:txBody>
        </p:sp>
        <p:sp>
          <p:nvSpPr>
            <p:cNvPr id="33" name="tx33"/>
            <p:cNvSpPr/>
            <p:nvPr/>
          </p:nvSpPr>
          <p:spPr>
            <a:xfrm>
              <a:off x="10847138" y="1532381"/>
              <a:ext cx="255449"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8.4</a:t>
              </a:r>
            </a:p>
          </p:txBody>
        </p:sp>
        <p:sp>
          <p:nvSpPr>
            <p:cNvPr id="34" name="rc34"/>
            <p:cNvSpPr/>
            <p:nvPr/>
          </p:nvSpPr>
          <p:spPr>
            <a:xfrm>
              <a:off x="7531159" y="1276597"/>
              <a:ext cx="3920691" cy="4801538"/>
            </a:xfrm>
            <a:prstGeom prst="rect">
              <a:avLst/>
            </a:prstGeom>
          </p:spPr>
          <p:txBody>
            <a:bodyPr/>
            <a:lstStyle/>
            <a:p>
              <a:endParaRPr/>
            </a:p>
          </p:txBody>
        </p:sp>
        <p:sp>
          <p:nvSpPr>
            <p:cNvPr id="35" name="pl35"/>
            <p:cNvSpPr/>
            <p:nvPr/>
          </p:nvSpPr>
          <p:spPr>
            <a:xfrm flipH="1">
              <a:off x="7531159" y="1276597"/>
              <a:ext cx="0" cy="4801538"/>
            </a:xfrm>
            <a:custGeom>
              <a:rect l="0" t="0" r="0" b="0"/>
              <a:pathLst>
                <a:path h="4801538">
                  <a:moveTo>
                    <a:pt x="0" y="4801538"/>
                  </a:moveTo>
                  <a:lnTo>
                    <a:pt x="0" y="0"/>
                  </a:lnTo>
                </a:path>
              </a:pathLst>
            </a:custGeom>
            <a:ln w="13550" cap="flat">
              <a:solidFill>
                <a:srgbClr val="858D96">
                  <a:alpha val="100000"/>
                </a:srgbClr>
              </a:solidFill>
              <a:prstDash val="solid"/>
              <a:round/>
            </a:ln>
          </p:spPr>
          <p:txBody>
            <a:bodyPr/>
            <a:lstStyle/>
            <a:p>
              <a:endParaRPr/>
            </a:p>
          </p:txBody>
        </p:sp>
        <p:sp>
          <p:nvSpPr>
            <p:cNvPr id="36" name="tx36"/>
            <p:cNvSpPr/>
            <p:nvPr/>
          </p:nvSpPr>
          <p:spPr>
            <a:xfrm>
              <a:off x="4567640" y="5758867"/>
              <a:ext cx="2900888"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Cerner HealtheIntent Suite (n=34)</a:t>
              </a:r>
            </a:p>
          </p:txBody>
        </p:sp>
        <p:sp>
          <p:nvSpPr>
            <p:cNvPr id="37" name="tx37"/>
            <p:cNvSpPr/>
            <p:nvPr/>
          </p:nvSpPr>
          <p:spPr>
            <a:xfrm>
              <a:off x="3777393" y="5384346"/>
              <a:ext cx="3691136"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Optum Optum Performance Analytics (n=5)</a:t>
              </a:r>
            </a:p>
          </p:txBody>
        </p:sp>
        <p:sp>
          <p:nvSpPr>
            <p:cNvPr id="38" name="tx38"/>
            <p:cNvSpPr/>
            <p:nvPr/>
          </p:nvSpPr>
          <p:spPr>
            <a:xfrm>
              <a:off x="4482498" y="5028676"/>
              <a:ext cx="2986030"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Arcadia.io Arcadia Analytics (n=23)</a:t>
              </a:r>
            </a:p>
          </p:txBody>
        </p:sp>
        <p:sp>
          <p:nvSpPr>
            <p:cNvPr id="39" name="tx39"/>
            <p:cNvSpPr/>
            <p:nvPr/>
          </p:nvSpPr>
          <p:spPr>
            <a:xfrm>
              <a:off x="3034288" y="4672213"/>
              <a:ext cx="4434240"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Altera Digital Health CareInMotion (Allscripts) (n=10)</a:t>
              </a:r>
            </a:p>
          </p:txBody>
        </p:sp>
        <p:sp>
          <p:nvSpPr>
            <p:cNvPr id="40" name="tx40"/>
            <p:cNvSpPr/>
            <p:nvPr/>
          </p:nvSpPr>
          <p:spPr>
            <a:xfrm>
              <a:off x="5214630" y="4317337"/>
              <a:ext cx="2253899"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Epic Healthy Planet (n=39)</a:t>
              </a:r>
            </a:p>
          </p:txBody>
        </p:sp>
        <p:sp>
          <p:nvSpPr>
            <p:cNvPr id="41" name="tx41"/>
            <p:cNvSpPr/>
            <p:nvPr/>
          </p:nvSpPr>
          <p:spPr>
            <a:xfrm>
              <a:off x="956361" y="3961668"/>
              <a:ext cx="6512167"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NextGen Healthcare NextGen Healthcare Population Health Analytics (n=12)</a:t>
              </a:r>
            </a:p>
          </p:txBody>
        </p:sp>
        <p:sp>
          <p:nvSpPr>
            <p:cNvPr id="42" name="tx42"/>
            <p:cNvSpPr/>
            <p:nvPr/>
          </p:nvSpPr>
          <p:spPr>
            <a:xfrm>
              <a:off x="1532839" y="3605998"/>
              <a:ext cx="5935689"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Health Catalyst Health Catalyst Population Health Applications (n=18)</a:t>
              </a:r>
            </a:p>
          </p:txBody>
        </p:sp>
        <p:sp>
          <p:nvSpPr>
            <p:cNvPr id="43" name="tx43"/>
            <p:cNvSpPr/>
            <p:nvPr/>
          </p:nvSpPr>
          <p:spPr>
            <a:xfrm>
              <a:off x="3716027" y="3269180"/>
              <a:ext cx="3752502"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Salient Healthcare Salient Healthcare (n=11)</a:t>
              </a:r>
            </a:p>
          </p:txBody>
        </p:sp>
        <p:sp>
          <p:nvSpPr>
            <p:cNvPr id="44" name="tx44"/>
            <p:cNvSpPr/>
            <p:nvPr/>
          </p:nvSpPr>
          <p:spPr>
            <a:xfrm>
              <a:off x="2242011" y="2893865"/>
              <a:ext cx="5226518"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Lightbeam Lightbeam Population Health Management (n=18)</a:t>
              </a:r>
            </a:p>
          </p:txBody>
        </p:sp>
        <p:sp>
          <p:nvSpPr>
            <p:cNvPr id="45" name="tx45"/>
            <p:cNvSpPr/>
            <p:nvPr/>
          </p:nvSpPr>
          <p:spPr>
            <a:xfrm>
              <a:off x="3205994" y="2538196"/>
              <a:ext cx="4262535"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Innovaccer Population Health Management (n=18)</a:t>
              </a:r>
            </a:p>
          </p:txBody>
        </p:sp>
        <p:sp>
          <p:nvSpPr>
            <p:cNvPr id="46" name="tx46"/>
            <p:cNvSpPr/>
            <p:nvPr/>
          </p:nvSpPr>
          <p:spPr>
            <a:xfrm>
              <a:off x="3371399" y="2184114"/>
              <a:ext cx="4097130"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Innovaccer Innovaccer Population Health (n=19)</a:t>
              </a:r>
            </a:p>
          </p:txBody>
        </p:sp>
        <p:sp>
          <p:nvSpPr>
            <p:cNvPr id="47" name="tx47"/>
            <p:cNvSpPr/>
            <p:nvPr/>
          </p:nvSpPr>
          <p:spPr>
            <a:xfrm>
              <a:off x="1993700" y="1826857"/>
              <a:ext cx="5474829"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HealthEC HealthEC Population Health Management Suite (n=16)</a:t>
              </a:r>
            </a:p>
          </p:txBody>
        </p:sp>
        <p:sp>
          <p:nvSpPr>
            <p:cNvPr id="48" name="tx48"/>
            <p:cNvSpPr/>
            <p:nvPr/>
          </p:nvSpPr>
          <p:spPr>
            <a:xfrm>
              <a:off x="776122" y="1470394"/>
              <a:ext cx="6692406" cy="197445"/>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Relevant Healthcare Relevant Healthcare Analytics (Regional - West) [C] (n=9)</a:t>
              </a:r>
            </a:p>
          </p:txBody>
        </p:sp>
        <p:sp>
          <p:nvSpPr>
            <p:cNvPr id="49" name="tx49"/>
            <p:cNvSpPr/>
            <p:nvPr/>
          </p:nvSpPr>
          <p:spPr>
            <a:xfrm>
              <a:off x="7495701" y="6140765"/>
              <a:ext cx="70916" cy="142279"/>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1</a:t>
              </a:r>
            </a:p>
          </p:txBody>
        </p:sp>
        <p:sp>
          <p:nvSpPr>
            <p:cNvPr id="50" name="tx50"/>
            <p:cNvSpPr/>
            <p:nvPr/>
          </p:nvSpPr>
          <p:spPr>
            <a:xfrm>
              <a:off x="10925190" y="6137590"/>
              <a:ext cx="105461" cy="14545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9</a:t>
              </a:r>
            </a:p>
          </p:txBody>
        </p:sp>
      </p:grpSp>
    </p:spTree>
  </p:cSld>
  <p:clrMapOvr>
    <a:masterClrMapping/>
  </p:clrMapOvr>
  <p:transition/>
  <p:timing/>
</p:sld>
</file>

<file path=ppt/slides/slide4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1"/>
          <p:cNvSpPr>
            <a:spLocks noGrp="1"/>
          </p:cNvSpPr>
          <p:nvPr>
            <p:ph type="title"/>
          </p:nvPr>
        </p:nvSpPr>
        <p:spPr/>
        <p:txBody>
          <a:bodyPr/>
          <a:lstStyle/>
          <a:p>
            <a:r>
              <a:t>Question Score Breakout</a:t>
            </a:r>
          </a:p>
        </p:txBody>
      </p:sp>
      <p:sp>
        <p:nvSpPr>
          <p:cNvPr id="2" name="SubTitle 2"/>
          <p:cNvSpPr>
            <a:spLocks noGrp="1"/>
          </p:cNvSpPr>
          <p:nvPr>
            <p:ph type="subTitle" idx="13"/>
          </p:nvPr>
        </p:nvSpPr>
        <p:spPr/>
        <p:txBody>
          <a:bodyPr/>
          <a:lstStyle/>
          <a:p>
            <a:r>
              <a:t>Ease of Use</a:t>
            </a:r>
          </a:p>
        </p:txBody>
      </p:sp>
      <p:grpSp>
        <p:nvGrpSpPr>
          <p:cNvPr id="95" name="grp2"/>
          <p:cNvGrpSpPr/>
          <p:nvPr/>
        </p:nvGrpSpPr>
        <p:grpSpPr>
          <a:xfrm>
            <a:off x="548640" y="1207008"/>
            <a:ext cx="10972800" cy="5303520"/>
            <a:chOff x="548640" y="1207008"/>
            <a:chExt cx="10972800" cy="5303520"/>
          </a:xfrm>
        </p:grpSpPr>
        <p:sp>
          <p:nvSpPr>
            <p:cNvPr id="4" name="rc4"/>
            <p:cNvSpPr/>
            <p:nvPr/>
          </p:nvSpPr>
          <p:spPr>
            <a:xfrm>
              <a:off x="548640" y="1207008"/>
              <a:ext cx="10972799" cy="5303520"/>
            </a:xfrm>
            <a:prstGeom prst="rect">
              <a:avLst/>
            </a:prstGeom>
          </p:spPr>
          <p:txBody>
            <a:bodyPr/>
            <a:lstStyle/>
            <a:p>
              <a:endParaRPr/>
            </a:p>
          </p:txBody>
        </p:sp>
        <p:sp>
          <p:nvSpPr>
            <p:cNvPr id="5" name="rc5"/>
            <p:cNvSpPr/>
            <p:nvPr/>
          </p:nvSpPr>
          <p:spPr>
            <a:xfrm>
              <a:off x="7531159" y="1276597"/>
              <a:ext cx="3920691" cy="4801538"/>
            </a:xfrm>
            <a:prstGeom prst="rect">
              <a:avLst/>
            </a:prstGeom>
          </p:spPr>
          <p:txBody>
            <a:bodyPr/>
            <a:lstStyle/>
            <a:p>
              <a:endParaRPr/>
            </a:p>
          </p:txBody>
        </p:sp>
        <p:sp>
          <p:nvSpPr>
            <p:cNvPr id="6" name="rc6"/>
            <p:cNvSpPr/>
            <p:nvPr/>
          </p:nvSpPr>
          <p:spPr>
            <a:xfrm>
              <a:off x="7531159" y="5746994"/>
              <a:ext cx="2585071"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7" name="rc7"/>
            <p:cNvSpPr/>
            <p:nvPr/>
          </p:nvSpPr>
          <p:spPr>
            <a:xfrm flipH="1">
              <a:off x="7531159" y="5415854"/>
              <a:ext cx="0"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8" name="rc8"/>
            <p:cNvSpPr/>
            <p:nvPr/>
          </p:nvSpPr>
          <p:spPr>
            <a:xfrm>
              <a:off x="7531159" y="5084713"/>
              <a:ext cx="2455817"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9" name="rc9"/>
            <p:cNvSpPr/>
            <p:nvPr/>
          </p:nvSpPr>
          <p:spPr>
            <a:xfrm>
              <a:off x="7531159" y="4753573"/>
              <a:ext cx="2585071"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0" name="rc10"/>
            <p:cNvSpPr/>
            <p:nvPr/>
          </p:nvSpPr>
          <p:spPr>
            <a:xfrm>
              <a:off x="7531159" y="4422432"/>
              <a:ext cx="2628155"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1" name="rc11"/>
            <p:cNvSpPr/>
            <p:nvPr/>
          </p:nvSpPr>
          <p:spPr>
            <a:xfrm>
              <a:off x="7531159" y="4091291"/>
              <a:ext cx="2671240"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2" name="rc12"/>
            <p:cNvSpPr/>
            <p:nvPr/>
          </p:nvSpPr>
          <p:spPr>
            <a:xfrm>
              <a:off x="7531159" y="3760151"/>
              <a:ext cx="2714324"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3" name="rc13"/>
            <p:cNvSpPr/>
            <p:nvPr/>
          </p:nvSpPr>
          <p:spPr>
            <a:xfrm>
              <a:off x="7531159" y="3429010"/>
              <a:ext cx="2843578"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4" name="rc14"/>
            <p:cNvSpPr/>
            <p:nvPr/>
          </p:nvSpPr>
          <p:spPr>
            <a:xfrm>
              <a:off x="7531159" y="3097870"/>
              <a:ext cx="2886662"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5" name="rc15"/>
            <p:cNvSpPr/>
            <p:nvPr/>
          </p:nvSpPr>
          <p:spPr>
            <a:xfrm>
              <a:off x="7531159" y="2766729"/>
              <a:ext cx="3059000"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6" name="rc16"/>
            <p:cNvSpPr/>
            <p:nvPr/>
          </p:nvSpPr>
          <p:spPr>
            <a:xfrm>
              <a:off x="7531159" y="2435589"/>
              <a:ext cx="3059000"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7" name="rc17"/>
            <p:cNvSpPr/>
            <p:nvPr/>
          </p:nvSpPr>
          <p:spPr>
            <a:xfrm>
              <a:off x="7531159" y="2104448"/>
              <a:ext cx="3059000"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8" name="rc18"/>
            <p:cNvSpPr/>
            <p:nvPr/>
          </p:nvSpPr>
          <p:spPr>
            <a:xfrm>
              <a:off x="7531159" y="1773307"/>
              <a:ext cx="3145169"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9" name="rc19"/>
            <p:cNvSpPr/>
            <p:nvPr/>
          </p:nvSpPr>
          <p:spPr>
            <a:xfrm>
              <a:off x="7531159" y="1442167"/>
              <a:ext cx="3145169"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20" name="pl20"/>
            <p:cNvSpPr/>
            <p:nvPr/>
          </p:nvSpPr>
          <p:spPr>
            <a:xfrm flipH="1">
              <a:off x="10288568" y="1276597"/>
              <a:ext cx="0" cy="4801538"/>
            </a:xfrm>
            <a:custGeom>
              <a:rect l="0" t="0" r="0" b="0"/>
              <a:pathLst>
                <a:path h="4801538">
                  <a:moveTo>
                    <a:pt x="0" y="4801538"/>
                  </a:moveTo>
                  <a:lnTo>
                    <a:pt x="0" y="0"/>
                  </a:lnTo>
                  <a:lnTo>
                    <a:pt x="0" y="0"/>
                  </a:lnTo>
                </a:path>
              </a:pathLst>
            </a:custGeom>
            <a:ln w="32521" cap="flat">
              <a:solidFill>
                <a:srgbClr val="2B333A">
                  <a:alpha val="100000"/>
                </a:srgbClr>
              </a:solidFill>
              <a:prstDash val="lgDash"/>
              <a:round/>
            </a:ln>
          </p:spPr>
          <p:txBody>
            <a:bodyPr/>
            <a:lstStyle/>
            <a:p>
              <a:endParaRPr/>
            </a:p>
          </p:txBody>
        </p:sp>
        <p:sp>
          <p:nvSpPr>
            <p:cNvPr id="21" name="tx21"/>
            <p:cNvSpPr/>
            <p:nvPr/>
          </p:nvSpPr>
          <p:spPr>
            <a:xfrm>
              <a:off x="9707897" y="1120327"/>
              <a:ext cx="1144109" cy="126801"/>
            </a:xfrm>
            <a:prstGeom prst="rect">
              <a:avLst/>
            </a:prstGeom>
            <a:noFill/>
          </p:spPr>
          <p:txBody>
            <a:bodyPr wrap="none" lIns="0" tIns="0" rIns="0" bIns="0" anchor="ctr" anchorCtr="1"/>
            <a:lstStyle/>
            <a:p>
              <a:pPr marL="0" marR="0" indent="0" algn="l">
                <a:lnSpc>
                  <a:spcPts val="1103"/>
                </a:lnSpc>
                <a:spcBef>
                  <a:spcPct val="0"/>
                </a:spcBef>
                <a:spcAft>
                  <a:spcPct val="0"/>
                </a:spcAft>
              </a:pPr>
              <a:r>
                <a:rPr sz="1103" b="1">
                  <a:solidFill>
                    <a:srgbClr val="2B333A">
                      <a:alpha val="100000"/>
                    </a:srgbClr>
                  </a:solidFill>
                  <a:latin typeface="Barlow Light"/>
                  <a:cs typeface="Barlow Light"/>
                </a:rPr>
                <a:t>Market Average 7.4</a:t>
              </a:r>
            </a:p>
          </p:txBody>
        </p:sp>
        <p:sp>
          <p:nvSpPr>
            <p:cNvPr id="22" name="tx22"/>
            <p:cNvSpPr/>
            <p:nvPr/>
          </p:nvSpPr>
          <p:spPr>
            <a:xfrm>
              <a:off x="10279668" y="5807393"/>
              <a:ext cx="326875" cy="145057"/>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7.0*</a:t>
              </a:r>
            </a:p>
          </p:txBody>
        </p:sp>
        <p:sp>
          <p:nvSpPr>
            <p:cNvPr id="23" name="tx23"/>
            <p:cNvSpPr/>
            <p:nvPr/>
          </p:nvSpPr>
          <p:spPr>
            <a:xfrm>
              <a:off x="10107234" y="5153049"/>
              <a:ext cx="240513"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6.7</a:t>
              </a:r>
            </a:p>
          </p:txBody>
        </p:sp>
        <p:sp>
          <p:nvSpPr>
            <p:cNvPr id="24" name="tx24"/>
            <p:cNvSpPr/>
            <p:nvPr/>
          </p:nvSpPr>
          <p:spPr>
            <a:xfrm>
              <a:off x="10241657" y="4821313"/>
              <a:ext cx="250853" cy="13771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7.0</a:t>
              </a:r>
            </a:p>
          </p:txBody>
        </p:sp>
        <p:sp>
          <p:nvSpPr>
            <p:cNvPr id="25" name="tx25"/>
            <p:cNvSpPr/>
            <p:nvPr/>
          </p:nvSpPr>
          <p:spPr>
            <a:xfrm>
              <a:off x="10264252" y="4493943"/>
              <a:ext cx="209874" cy="13394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7.1</a:t>
              </a:r>
            </a:p>
          </p:txBody>
        </p:sp>
        <p:sp>
          <p:nvSpPr>
            <p:cNvPr id="26" name="tx26"/>
            <p:cNvSpPr/>
            <p:nvPr/>
          </p:nvSpPr>
          <p:spPr>
            <a:xfrm>
              <a:off x="10324667" y="4161215"/>
              <a:ext cx="244534" cy="135532"/>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7.2</a:t>
              </a:r>
            </a:p>
          </p:txBody>
        </p:sp>
        <p:sp>
          <p:nvSpPr>
            <p:cNvPr id="27" name="tx27"/>
            <p:cNvSpPr/>
            <p:nvPr/>
          </p:nvSpPr>
          <p:spPr>
            <a:xfrm>
              <a:off x="10365741" y="3830074"/>
              <a:ext cx="240513" cy="135532"/>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7.3</a:t>
              </a:r>
            </a:p>
          </p:txBody>
        </p:sp>
        <p:sp>
          <p:nvSpPr>
            <p:cNvPr id="28" name="tx28"/>
            <p:cNvSpPr/>
            <p:nvPr/>
          </p:nvSpPr>
          <p:spPr>
            <a:xfrm>
              <a:off x="10494994" y="3497346"/>
              <a:ext cx="240513"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7.6</a:t>
              </a:r>
            </a:p>
          </p:txBody>
        </p:sp>
        <p:sp>
          <p:nvSpPr>
            <p:cNvPr id="29" name="tx29"/>
            <p:cNvSpPr/>
            <p:nvPr/>
          </p:nvSpPr>
          <p:spPr>
            <a:xfrm>
              <a:off x="10534057" y="3169381"/>
              <a:ext cx="232470" cy="13394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7.7</a:t>
              </a:r>
            </a:p>
          </p:txBody>
        </p:sp>
        <p:sp>
          <p:nvSpPr>
            <p:cNvPr id="30" name="tx30"/>
            <p:cNvSpPr/>
            <p:nvPr/>
          </p:nvSpPr>
          <p:spPr>
            <a:xfrm>
              <a:off x="10699885" y="2834867"/>
              <a:ext cx="219449"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8.1</a:t>
              </a:r>
            </a:p>
          </p:txBody>
        </p:sp>
        <p:sp>
          <p:nvSpPr>
            <p:cNvPr id="31" name="tx31"/>
            <p:cNvSpPr/>
            <p:nvPr/>
          </p:nvSpPr>
          <p:spPr>
            <a:xfrm>
              <a:off x="10699885" y="2503726"/>
              <a:ext cx="219449"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8.1</a:t>
              </a:r>
            </a:p>
          </p:txBody>
        </p:sp>
        <p:sp>
          <p:nvSpPr>
            <p:cNvPr id="32" name="tx32"/>
            <p:cNvSpPr/>
            <p:nvPr/>
          </p:nvSpPr>
          <p:spPr>
            <a:xfrm>
              <a:off x="10699885" y="2172586"/>
              <a:ext cx="219449"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8.1</a:t>
              </a:r>
            </a:p>
          </p:txBody>
        </p:sp>
        <p:sp>
          <p:nvSpPr>
            <p:cNvPr id="33" name="tx33"/>
            <p:cNvSpPr/>
            <p:nvPr/>
          </p:nvSpPr>
          <p:spPr>
            <a:xfrm>
              <a:off x="10801373" y="1841445"/>
              <a:ext cx="250088"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8.3</a:t>
              </a:r>
            </a:p>
          </p:txBody>
        </p:sp>
        <p:sp>
          <p:nvSpPr>
            <p:cNvPr id="34" name="tx34"/>
            <p:cNvSpPr/>
            <p:nvPr/>
          </p:nvSpPr>
          <p:spPr>
            <a:xfrm>
              <a:off x="10801373" y="1510305"/>
              <a:ext cx="250088"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8.3</a:t>
              </a:r>
            </a:p>
          </p:txBody>
        </p:sp>
        <p:sp>
          <p:nvSpPr>
            <p:cNvPr id="35" name="rc35"/>
            <p:cNvSpPr/>
            <p:nvPr/>
          </p:nvSpPr>
          <p:spPr>
            <a:xfrm>
              <a:off x="7531159" y="5551621"/>
              <a:ext cx="3446761" cy="6622"/>
            </a:xfrm>
            <a:prstGeom prst="rect">
              <a:avLst/>
            </a:prstGeom>
            <a:solidFill>
              <a:srgbClr val="DADADA">
                <a:alpha val="100000"/>
              </a:srgbClr>
            </a:solidFill>
          </p:spPr>
          <p:txBody>
            <a:bodyPr/>
            <a:lstStyle/>
            <a:p>
              <a:endParaRPr/>
            </a:p>
          </p:txBody>
        </p:sp>
        <p:sp>
          <p:nvSpPr>
            <p:cNvPr id="36" name="rc36"/>
            <p:cNvSpPr/>
            <p:nvPr/>
          </p:nvSpPr>
          <p:spPr>
            <a:xfrm>
              <a:off x="7531159" y="5551621"/>
              <a:ext cx="3446761" cy="6622"/>
            </a:xfrm>
            <a:prstGeom prst="rect">
              <a:avLst/>
            </a:prstGeom>
            <a:solidFill>
              <a:srgbClr val="DADADA">
                <a:alpha val="100000"/>
              </a:srgbClr>
            </a:solidFill>
          </p:spPr>
          <p:txBody>
            <a:bodyPr/>
            <a:lstStyle/>
            <a:p>
              <a:endParaRPr/>
            </a:p>
          </p:txBody>
        </p:sp>
        <p:sp>
          <p:nvSpPr>
            <p:cNvPr id="37" name="rc37"/>
            <p:cNvSpPr/>
            <p:nvPr/>
          </p:nvSpPr>
          <p:spPr>
            <a:xfrm>
              <a:off x="7531159" y="5551621"/>
              <a:ext cx="3446761" cy="6622"/>
            </a:xfrm>
            <a:prstGeom prst="rect">
              <a:avLst/>
            </a:prstGeom>
            <a:solidFill>
              <a:srgbClr val="DADADA">
                <a:alpha val="100000"/>
              </a:srgbClr>
            </a:solidFill>
          </p:spPr>
          <p:txBody>
            <a:bodyPr/>
            <a:lstStyle/>
            <a:p>
              <a:endParaRPr/>
            </a:p>
          </p:txBody>
        </p:sp>
        <p:sp>
          <p:nvSpPr>
            <p:cNvPr id="38" name="rc38"/>
            <p:cNvSpPr/>
            <p:nvPr/>
          </p:nvSpPr>
          <p:spPr>
            <a:xfrm>
              <a:off x="7531159" y="5551621"/>
              <a:ext cx="3446761" cy="6622"/>
            </a:xfrm>
            <a:prstGeom prst="rect">
              <a:avLst/>
            </a:prstGeom>
            <a:solidFill>
              <a:srgbClr val="DADADA">
                <a:alpha val="100000"/>
              </a:srgbClr>
            </a:solidFill>
          </p:spPr>
          <p:txBody>
            <a:bodyPr/>
            <a:lstStyle/>
            <a:p>
              <a:endParaRPr/>
            </a:p>
          </p:txBody>
        </p:sp>
        <p:sp>
          <p:nvSpPr>
            <p:cNvPr id="39" name="rc39"/>
            <p:cNvSpPr/>
            <p:nvPr/>
          </p:nvSpPr>
          <p:spPr>
            <a:xfrm>
              <a:off x="7531159" y="5551621"/>
              <a:ext cx="3446761" cy="6622"/>
            </a:xfrm>
            <a:prstGeom prst="rect">
              <a:avLst/>
            </a:prstGeom>
            <a:solidFill>
              <a:srgbClr val="DADADA">
                <a:alpha val="100000"/>
              </a:srgbClr>
            </a:solidFill>
          </p:spPr>
          <p:txBody>
            <a:bodyPr/>
            <a:lstStyle/>
            <a:p>
              <a:endParaRPr/>
            </a:p>
          </p:txBody>
        </p:sp>
        <p:sp>
          <p:nvSpPr>
            <p:cNvPr id="40" name="rc40"/>
            <p:cNvSpPr/>
            <p:nvPr/>
          </p:nvSpPr>
          <p:spPr>
            <a:xfrm>
              <a:off x="7531159" y="5551621"/>
              <a:ext cx="3446761" cy="6622"/>
            </a:xfrm>
            <a:prstGeom prst="rect">
              <a:avLst/>
            </a:prstGeom>
            <a:solidFill>
              <a:srgbClr val="DADADA">
                <a:alpha val="100000"/>
              </a:srgbClr>
            </a:solidFill>
          </p:spPr>
          <p:txBody>
            <a:bodyPr/>
            <a:lstStyle/>
            <a:p>
              <a:endParaRPr/>
            </a:p>
          </p:txBody>
        </p:sp>
        <p:sp>
          <p:nvSpPr>
            <p:cNvPr id="41" name="rc41"/>
            <p:cNvSpPr/>
            <p:nvPr/>
          </p:nvSpPr>
          <p:spPr>
            <a:xfrm>
              <a:off x="7531159" y="5551621"/>
              <a:ext cx="3446761" cy="6622"/>
            </a:xfrm>
            <a:prstGeom prst="rect">
              <a:avLst/>
            </a:prstGeom>
            <a:solidFill>
              <a:srgbClr val="DADADA">
                <a:alpha val="100000"/>
              </a:srgbClr>
            </a:solidFill>
          </p:spPr>
          <p:txBody>
            <a:bodyPr/>
            <a:lstStyle/>
            <a:p>
              <a:endParaRPr/>
            </a:p>
          </p:txBody>
        </p:sp>
        <p:sp>
          <p:nvSpPr>
            <p:cNvPr id="42" name="rc42"/>
            <p:cNvSpPr/>
            <p:nvPr/>
          </p:nvSpPr>
          <p:spPr>
            <a:xfrm>
              <a:off x="7531159" y="5551621"/>
              <a:ext cx="3446761" cy="6622"/>
            </a:xfrm>
            <a:prstGeom prst="rect">
              <a:avLst/>
            </a:prstGeom>
            <a:solidFill>
              <a:srgbClr val="DADADA">
                <a:alpha val="100000"/>
              </a:srgbClr>
            </a:solidFill>
          </p:spPr>
          <p:txBody>
            <a:bodyPr/>
            <a:lstStyle/>
            <a:p>
              <a:endParaRPr/>
            </a:p>
          </p:txBody>
        </p:sp>
        <p:sp>
          <p:nvSpPr>
            <p:cNvPr id="43" name="rc43"/>
            <p:cNvSpPr/>
            <p:nvPr/>
          </p:nvSpPr>
          <p:spPr>
            <a:xfrm>
              <a:off x="7531159" y="5551621"/>
              <a:ext cx="3446761" cy="6622"/>
            </a:xfrm>
            <a:prstGeom prst="rect">
              <a:avLst/>
            </a:prstGeom>
            <a:solidFill>
              <a:srgbClr val="DADADA">
                <a:alpha val="100000"/>
              </a:srgbClr>
            </a:solidFill>
          </p:spPr>
          <p:txBody>
            <a:bodyPr/>
            <a:lstStyle/>
            <a:p>
              <a:endParaRPr/>
            </a:p>
          </p:txBody>
        </p:sp>
        <p:sp>
          <p:nvSpPr>
            <p:cNvPr id="44" name="rc44"/>
            <p:cNvSpPr/>
            <p:nvPr/>
          </p:nvSpPr>
          <p:spPr>
            <a:xfrm>
              <a:off x="7531159" y="5551621"/>
              <a:ext cx="3446761" cy="6622"/>
            </a:xfrm>
            <a:prstGeom prst="rect">
              <a:avLst/>
            </a:prstGeom>
            <a:solidFill>
              <a:srgbClr val="DADADA">
                <a:alpha val="100000"/>
              </a:srgbClr>
            </a:solidFill>
          </p:spPr>
          <p:txBody>
            <a:bodyPr/>
            <a:lstStyle/>
            <a:p>
              <a:endParaRPr/>
            </a:p>
          </p:txBody>
        </p:sp>
        <p:sp>
          <p:nvSpPr>
            <p:cNvPr id="45" name="rc45"/>
            <p:cNvSpPr/>
            <p:nvPr/>
          </p:nvSpPr>
          <p:spPr>
            <a:xfrm>
              <a:off x="7531159" y="5551621"/>
              <a:ext cx="3446761" cy="6622"/>
            </a:xfrm>
            <a:prstGeom prst="rect">
              <a:avLst/>
            </a:prstGeom>
            <a:solidFill>
              <a:srgbClr val="DADADA">
                <a:alpha val="100000"/>
              </a:srgbClr>
            </a:solidFill>
          </p:spPr>
          <p:txBody>
            <a:bodyPr/>
            <a:lstStyle/>
            <a:p>
              <a:endParaRPr/>
            </a:p>
          </p:txBody>
        </p:sp>
        <p:sp>
          <p:nvSpPr>
            <p:cNvPr id="46" name="rc46"/>
            <p:cNvSpPr/>
            <p:nvPr/>
          </p:nvSpPr>
          <p:spPr>
            <a:xfrm>
              <a:off x="7531159" y="5551621"/>
              <a:ext cx="3446761" cy="6622"/>
            </a:xfrm>
            <a:prstGeom prst="rect">
              <a:avLst/>
            </a:prstGeom>
            <a:solidFill>
              <a:srgbClr val="DADADA">
                <a:alpha val="100000"/>
              </a:srgbClr>
            </a:solidFill>
          </p:spPr>
          <p:txBody>
            <a:bodyPr/>
            <a:lstStyle/>
            <a:p>
              <a:endParaRPr/>
            </a:p>
          </p:txBody>
        </p:sp>
        <p:sp>
          <p:nvSpPr>
            <p:cNvPr id="47" name="rc47"/>
            <p:cNvSpPr/>
            <p:nvPr/>
          </p:nvSpPr>
          <p:spPr>
            <a:xfrm>
              <a:off x="7531159" y="5551621"/>
              <a:ext cx="3446761" cy="6622"/>
            </a:xfrm>
            <a:prstGeom prst="rect">
              <a:avLst/>
            </a:prstGeom>
            <a:solidFill>
              <a:srgbClr val="DADADA">
                <a:alpha val="100000"/>
              </a:srgbClr>
            </a:solidFill>
          </p:spPr>
          <p:txBody>
            <a:bodyPr/>
            <a:lstStyle/>
            <a:p>
              <a:endParaRPr/>
            </a:p>
          </p:txBody>
        </p:sp>
        <p:sp>
          <p:nvSpPr>
            <p:cNvPr id="48" name="rc48"/>
            <p:cNvSpPr/>
            <p:nvPr/>
          </p:nvSpPr>
          <p:spPr>
            <a:xfrm>
              <a:off x="7531159" y="5551621"/>
              <a:ext cx="3446761" cy="6622"/>
            </a:xfrm>
            <a:prstGeom prst="rect">
              <a:avLst/>
            </a:prstGeom>
            <a:solidFill>
              <a:srgbClr val="DADADA">
                <a:alpha val="100000"/>
              </a:srgbClr>
            </a:solidFill>
          </p:spPr>
          <p:txBody>
            <a:bodyPr/>
            <a:lstStyle/>
            <a:p>
              <a:endParaRPr/>
            </a:p>
          </p:txBody>
        </p:sp>
        <p:sp>
          <p:nvSpPr>
            <p:cNvPr id="49" name="pg49"/>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50" name="tx50"/>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51" name="pg51"/>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52" name="tx52"/>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53" name="pg53"/>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54" name="tx54"/>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55" name="pg55"/>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56" name="tx56"/>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57" name="pg57"/>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58" name="tx58"/>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59" name="pg59"/>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60" name="tx60"/>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61" name="pg61"/>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62" name="tx62"/>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63" name="pg63"/>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64" name="tx64"/>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65" name="pg65"/>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66" name="tx66"/>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67" name="pg67"/>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68" name="tx68"/>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69" name="pg69"/>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70" name="tx70"/>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71" name="pg71"/>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72" name="tx72"/>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73" name="pg73"/>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74" name="tx74"/>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75" name="pg75"/>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76" name="tx76"/>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77" name="tx77"/>
            <p:cNvSpPr/>
            <p:nvPr/>
          </p:nvSpPr>
          <p:spPr>
            <a:xfrm>
              <a:off x="8011463" y="5473530"/>
              <a:ext cx="1091599"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858D96">
                      <a:alpha val="100000"/>
                    </a:srgbClr>
                  </a:solidFill>
                  <a:latin typeface="Barlow Light"/>
                  <a:cs typeface="Barlow Light"/>
                </a:rPr>
                <a:t> *Limited data</a:t>
              </a:r>
            </a:p>
          </p:txBody>
        </p:sp>
        <p:sp>
          <p:nvSpPr>
            <p:cNvPr id="78" name="rc78"/>
            <p:cNvSpPr/>
            <p:nvPr/>
          </p:nvSpPr>
          <p:spPr>
            <a:xfrm>
              <a:off x="7531159" y="1276597"/>
              <a:ext cx="3920691" cy="4801538"/>
            </a:xfrm>
            <a:prstGeom prst="rect">
              <a:avLst/>
            </a:prstGeom>
          </p:spPr>
          <p:txBody>
            <a:bodyPr/>
            <a:lstStyle/>
            <a:p>
              <a:endParaRPr/>
            </a:p>
          </p:txBody>
        </p:sp>
        <p:sp>
          <p:nvSpPr>
            <p:cNvPr id="79" name="pl79"/>
            <p:cNvSpPr/>
            <p:nvPr/>
          </p:nvSpPr>
          <p:spPr>
            <a:xfrm flipH="1">
              <a:off x="7531159" y="1276597"/>
              <a:ext cx="0" cy="4801538"/>
            </a:xfrm>
            <a:custGeom>
              <a:rect l="0" t="0" r="0" b="0"/>
              <a:pathLst>
                <a:path h="4801538">
                  <a:moveTo>
                    <a:pt x="0" y="4801538"/>
                  </a:moveTo>
                  <a:lnTo>
                    <a:pt x="0" y="0"/>
                  </a:lnTo>
                </a:path>
              </a:pathLst>
            </a:custGeom>
            <a:ln w="13550" cap="flat">
              <a:solidFill>
                <a:srgbClr val="858D96">
                  <a:alpha val="100000"/>
                </a:srgbClr>
              </a:solidFill>
              <a:prstDash val="solid"/>
              <a:round/>
            </a:ln>
          </p:spPr>
          <p:txBody>
            <a:bodyPr/>
            <a:lstStyle/>
            <a:p>
              <a:endParaRPr/>
            </a:p>
          </p:txBody>
        </p:sp>
        <p:sp>
          <p:nvSpPr>
            <p:cNvPr id="80" name="tx80"/>
            <p:cNvSpPr/>
            <p:nvPr/>
          </p:nvSpPr>
          <p:spPr>
            <a:xfrm>
              <a:off x="3771500" y="5754733"/>
              <a:ext cx="3697028"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Optum Optum Performance Analytics (n=4)</a:t>
              </a:r>
            </a:p>
          </p:txBody>
        </p:sp>
        <p:sp>
          <p:nvSpPr>
            <p:cNvPr id="81" name="tx81"/>
            <p:cNvSpPr/>
            <p:nvPr/>
          </p:nvSpPr>
          <p:spPr>
            <a:xfrm>
              <a:off x="4573533" y="5111303"/>
              <a:ext cx="2894996"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Cerner HealtheIntent Suite (n=35)</a:t>
              </a:r>
            </a:p>
          </p:txBody>
        </p:sp>
        <p:sp>
          <p:nvSpPr>
            <p:cNvPr id="82" name="tx82"/>
            <p:cNvSpPr/>
            <p:nvPr/>
          </p:nvSpPr>
          <p:spPr>
            <a:xfrm>
              <a:off x="5225196" y="4761311"/>
              <a:ext cx="2243332"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Epic Healthy Planet (n=37)</a:t>
              </a:r>
            </a:p>
          </p:txBody>
        </p:sp>
        <p:sp>
          <p:nvSpPr>
            <p:cNvPr id="83" name="tx83"/>
            <p:cNvSpPr/>
            <p:nvPr/>
          </p:nvSpPr>
          <p:spPr>
            <a:xfrm>
              <a:off x="3683515" y="4449022"/>
              <a:ext cx="3785014"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Salient Healthcare Salient Healthcare (n=13)</a:t>
              </a:r>
            </a:p>
          </p:txBody>
        </p:sp>
        <p:sp>
          <p:nvSpPr>
            <p:cNvPr id="84" name="tx84"/>
            <p:cNvSpPr/>
            <p:nvPr/>
          </p:nvSpPr>
          <p:spPr>
            <a:xfrm>
              <a:off x="4476809" y="4099030"/>
              <a:ext cx="2991720"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Arcadia.io Arcadia Analytics (n=24)</a:t>
              </a:r>
            </a:p>
          </p:txBody>
        </p:sp>
        <p:sp>
          <p:nvSpPr>
            <p:cNvPr id="85" name="tx85"/>
            <p:cNvSpPr/>
            <p:nvPr/>
          </p:nvSpPr>
          <p:spPr>
            <a:xfrm>
              <a:off x="2195884" y="3767095"/>
              <a:ext cx="5272644"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Lightbeam Lightbeam Population Health Management (n=20)</a:t>
              </a:r>
            </a:p>
          </p:txBody>
        </p:sp>
        <p:sp>
          <p:nvSpPr>
            <p:cNvPr id="86" name="tx86"/>
            <p:cNvSpPr/>
            <p:nvPr/>
          </p:nvSpPr>
          <p:spPr>
            <a:xfrm>
              <a:off x="956361" y="3436749"/>
              <a:ext cx="6512167"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NextGen Healthcare NextGen Healthcare Population Health Analytics (n=12)</a:t>
              </a:r>
            </a:p>
          </p:txBody>
        </p:sp>
        <p:sp>
          <p:nvSpPr>
            <p:cNvPr id="87" name="tx87"/>
            <p:cNvSpPr/>
            <p:nvPr/>
          </p:nvSpPr>
          <p:spPr>
            <a:xfrm>
              <a:off x="1542999" y="3105608"/>
              <a:ext cx="5925529"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Health Catalyst Health Catalyst Population Health Applications (n=17)</a:t>
              </a:r>
            </a:p>
          </p:txBody>
        </p:sp>
        <p:sp>
          <p:nvSpPr>
            <p:cNvPr id="88" name="tx88"/>
            <p:cNvSpPr/>
            <p:nvPr/>
          </p:nvSpPr>
          <p:spPr>
            <a:xfrm>
              <a:off x="3205994" y="2773674"/>
              <a:ext cx="4262535"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Innovaccer Population Health Management (n=18)</a:t>
              </a:r>
            </a:p>
          </p:txBody>
        </p:sp>
        <p:sp>
          <p:nvSpPr>
            <p:cNvPr id="89" name="tx89"/>
            <p:cNvSpPr/>
            <p:nvPr/>
          </p:nvSpPr>
          <p:spPr>
            <a:xfrm>
              <a:off x="3371399" y="2444121"/>
              <a:ext cx="4097130"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Innovaccer Innovaccer Population Health (n=19)</a:t>
              </a:r>
            </a:p>
          </p:txBody>
        </p:sp>
        <p:sp>
          <p:nvSpPr>
            <p:cNvPr id="90" name="tx90"/>
            <p:cNvSpPr/>
            <p:nvPr/>
          </p:nvSpPr>
          <p:spPr>
            <a:xfrm>
              <a:off x="3034288" y="2111392"/>
              <a:ext cx="4434240"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Altera Digital Health CareInMotion (Allscripts) (n=10)</a:t>
              </a:r>
            </a:p>
          </p:txBody>
        </p:sp>
        <p:sp>
          <p:nvSpPr>
            <p:cNvPr id="91" name="tx91"/>
            <p:cNvSpPr/>
            <p:nvPr/>
          </p:nvSpPr>
          <p:spPr>
            <a:xfrm>
              <a:off x="776122" y="1779458"/>
              <a:ext cx="6692406" cy="197445"/>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Relevant Healthcare Relevant Healthcare Analytics (Regional - West) [C] (n=9)</a:t>
              </a:r>
            </a:p>
          </p:txBody>
        </p:sp>
        <p:sp>
          <p:nvSpPr>
            <p:cNvPr id="92" name="tx92"/>
            <p:cNvSpPr/>
            <p:nvPr/>
          </p:nvSpPr>
          <p:spPr>
            <a:xfrm>
              <a:off x="2002234" y="1449111"/>
              <a:ext cx="5466294"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HealthEC HealthEC Population Health Management Suite (n=17)</a:t>
              </a:r>
            </a:p>
          </p:txBody>
        </p:sp>
        <p:sp>
          <p:nvSpPr>
            <p:cNvPr id="93" name="tx93"/>
            <p:cNvSpPr/>
            <p:nvPr/>
          </p:nvSpPr>
          <p:spPr>
            <a:xfrm>
              <a:off x="7495701" y="6140765"/>
              <a:ext cx="70916" cy="142279"/>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1</a:t>
              </a:r>
            </a:p>
          </p:txBody>
        </p:sp>
        <p:sp>
          <p:nvSpPr>
            <p:cNvPr id="94" name="tx94"/>
            <p:cNvSpPr/>
            <p:nvPr/>
          </p:nvSpPr>
          <p:spPr>
            <a:xfrm>
              <a:off x="10925190" y="6137590"/>
              <a:ext cx="105461" cy="14545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9</a:t>
              </a:r>
            </a:p>
          </p:txBody>
        </p:sp>
      </p:grpSp>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Slide Number Placeholder 3">
            <a:extLst>
              <a:ext uri="{FF2B5EF4-FFF2-40B4-BE49-F238E27FC236}">
                <a16:creationId xmlns:a16="http://schemas.microsoft.com/office/drawing/2014/main" id="{25977737-38CE-4F21-BEDA-0EBD1FD31E36}"/>
              </a:ext>
            </a:extLst>
          </p:cNvPr>
          <p:cNvSpPr>
            <a:spLocks noGrp="1"/>
          </p:cNvSpPr>
          <p:nvPr>
            <p:ph type="sldNum" sz="quarter" idx="11"/>
          </p:nvPr>
        </p:nvSpPr>
        <p:spPr>
          <a:xfrm>
            <a:off x="10809287" y="6424051"/>
            <a:ext cx="544513" cy="274638"/>
          </a:xfrm>
          <a:prstGeom prst="rect">
            <a:avLst/>
          </a:prstGeom>
        </p:spPr>
        <p:txBody>
          <a:bodyPr/>
          <a:lstStyle>
            <a:defPPr>
              <a:defRPr lang="en-US"/>
            </a:defPPr>
            <a:lvl1pPr marL="0" algn="r" defTabSz="914400" rtl="0" eaLnBrk="1" fontAlgn="auto" latinLnBrk="0" hangingPunct="1">
              <a:spcBef>
                <a:spcPct val="0"/>
              </a:spcBef>
              <a:spcAft>
                <a:spcPct val="0"/>
              </a:spcAft>
              <a:defRPr sz="1000" kern="1200" smtClean="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C0981C7-A933-AA48-82F2-853C800CCD94}" type="slidenum">
              <a:rPr lang="en-US" smtClean="0"/>
              <a:pPr>
                <a:defRPr/>
              </a:pPr>
              <a:t>5</a:t>
            </a:fld>
            <a:endParaRPr lang="en-US"/>
          </a:p>
        </p:txBody>
      </p:sp>
      <p:sp>
        <p:nvSpPr>
          <p:cNvPr id="5" name="Footer Placeholder 4">
            <a:extLst>
              <a:ext uri="{FF2B5EF4-FFF2-40B4-BE49-F238E27FC236}">
                <a16:creationId xmlns:a16="http://schemas.microsoft.com/office/drawing/2014/main" id="{4A3A0E65-6F1C-4A86-890D-B75981DD2462}"/>
              </a:ext>
            </a:extLst>
          </p:cNvPr>
          <p:cNvSpPr>
            <a:spLocks noGrp="1"/>
          </p:cNvSpPr>
          <p:nvPr>
            <p:ph type="ftr" sz="quarter" idx="3"/>
          </p:nvPr>
        </p:nvSpPr>
        <p:spPr>
          <a:xfrm>
            <a:off x="483624" y="6352611"/>
            <a:ext cx="2219325" cy="274638"/>
          </a:xfrm>
          <a:prstGeom prst="rect">
            <a:avLst/>
          </a:prstGeom>
          <a:noFill/>
        </p:spPr>
        <p:txBody>
          <a:bodyPr rIns="9144"/>
          <a:lstStyle>
            <a:defPPr>
              <a:defRPr lang="en-US"/>
            </a:defPPr>
            <a:lvl1pPr marL="0" algn="ctr" defTabSz="914400" rtl="0" eaLnBrk="1" fontAlgn="auto" latinLnBrk="0" hangingPunct="1">
              <a:spcBef>
                <a:spcPct val="0"/>
              </a:spcBef>
              <a:spcAft>
                <a:spcPct val="0"/>
              </a:spcAft>
              <a:defRPr sz="1000" kern="1200" smtClean="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 Copyright KLAS 2020</a:t>
            </a:r>
            <a:endParaRPr lang="en-US"/>
          </a:p>
        </p:txBody>
      </p:sp>
      <p:pic>
        <p:nvPicPr>
          <p:cNvPr id="6" name="Picture 5">
            <a:extLst>
              <a:ext uri="{FF2B5EF4-FFF2-40B4-BE49-F238E27FC236}">
                <a16:creationId xmlns:a16="http://schemas.microsoft.com/office/drawing/2014/main" id="{0F2E6C05-7E66-A472-C3A2-FBAA7B6C0631}"/>
              </a:ext>
            </a:extLst>
          </p:cNvPr>
          <p:cNvPicPr>
            <a:picLocks noChangeAspect="1"/>
          </p:cNvPicPr>
          <p:nvPr/>
        </p:nvPicPr>
        <p:blipFill>
          <a:blip r:embed="rId3"/>
          <a:stretch>
            <a:fillRect/>
          </a:stretch>
        </p:blipFill>
        <p:spPr>
          <a:xfrm>
            <a:off x="2702949" y="1442300"/>
            <a:ext cx="7043492" cy="3389245"/>
          </a:xfrm>
          <a:prstGeom prst="rect">
            <a:avLst/>
          </a:prstGeom>
        </p:spPr>
      </p:pic>
    </p:spTree>
    <p:extLst>
      <p:ext uri="{BB962C8B-B14F-4D97-AF65-F5344CB8AC3E}">
        <p14:creationId xmlns:p14="http://schemas.microsoft.com/office/powerpoint/2010/main" val="1557486158"/>
      </p:ext>
    </p:extLst>
  </p:cSld>
  <p:clrMapOvr>
    <a:masterClrMapping/>
  </p:clrMapOvr>
  <p:transition/>
  <p:timing/>
</p:sld>
</file>

<file path=ppt/slides/slide5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1"/>
          <p:cNvSpPr>
            <a:spLocks noGrp="1"/>
          </p:cNvSpPr>
          <p:nvPr>
            <p:ph type="title"/>
          </p:nvPr>
        </p:nvSpPr>
        <p:spPr/>
        <p:txBody>
          <a:bodyPr/>
          <a:lstStyle/>
          <a:p>
            <a:r>
              <a:t>Question Score Breakout</a:t>
            </a:r>
          </a:p>
        </p:txBody>
      </p:sp>
      <p:sp>
        <p:nvSpPr>
          <p:cNvPr id="2" name="SubTitle 2"/>
          <p:cNvSpPr>
            <a:spLocks noGrp="1"/>
          </p:cNvSpPr>
          <p:nvPr>
            <p:ph type="subTitle" idx="13"/>
          </p:nvPr>
        </p:nvSpPr>
        <p:spPr/>
        <p:txBody>
          <a:bodyPr/>
          <a:lstStyle/>
          <a:p>
            <a:r>
              <a:t>Executive Involvement</a:t>
            </a:r>
          </a:p>
        </p:txBody>
      </p:sp>
      <p:grpSp>
        <p:nvGrpSpPr>
          <p:cNvPr id="51" name="grp2"/>
          <p:cNvGrpSpPr/>
          <p:nvPr/>
        </p:nvGrpSpPr>
        <p:grpSpPr>
          <a:xfrm>
            <a:off x="548640" y="1207008"/>
            <a:ext cx="10972800" cy="5303520"/>
            <a:chOff x="548640" y="1207008"/>
            <a:chExt cx="10972800" cy="5303520"/>
          </a:xfrm>
        </p:grpSpPr>
        <p:sp>
          <p:nvSpPr>
            <p:cNvPr id="4" name="rc4"/>
            <p:cNvSpPr/>
            <p:nvPr/>
          </p:nvSpPr>
          <p:spPr>
            <a:xfrm>
              <a:off x="548640" y="1207008"/>
              <a:ext cx="10972799" cy="5303520"/>
            </a:xfrm>
            <a:prstGeom prst="rect">
              <a:avLst/>
            </a:prstGeom>
          </p:spPr>
          <p:txBody>
            <a:bodyPr/>
            <a:lstStyle/>
            <a:p>
              <a:endParaRPr/>
            </a:p>
          </p:txBody>
        </p:sp>
        <p:sp>
          <p:nvSpPr>
            <p:cNvPr id="5" name="rc5"/>
            <p:cNvSpPr/>
            <p:nvPr/>
          </p:nvSpPr>
          <p:spPr>
            <a:xfrm>
              <a:off x="7531159" y="1276597"/>
              <a:ext cx="3920691" cy="4801538"/>
            </a:xfrm>
            <a:prstGeom prst="rect">
              <a:avLst/>
            </a:prstGeom>
          </p:spPr>
          <p:txBody>
            <a:bodyPr/>
            <a:lstStyle/>
            <a:p>
              <a:endParaRPr/>
            </a:p>
          </p:txBody>
        </p:sp>
        <p:sp>
          <p:nvSpPr>
            <p:cNvPr id="6" name="rc6"/>
            <p:cNvSpPr/>
            <p:nvPr/>
          </p:nvSpPr>
          <p:spPr>
            <a:xfrm>
              <a:off x="7531159" y="5722465"/>
              <a:ext cx="2240394"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7" name="rc7"/>
            <p:cNvSpPr/>
            <p:nvPr/>
          </p:nvSpPr>
          <p:spPr>
            <a:xfrm>
              <a:off x="7531159" y="5366796"/>
              <a:ext cx="2714324"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8" name="rc8"/>
            <p:cNvSpPr/>
            <p:nvPr/>
          </p:nvSpPr>
          <p:spPr>
            <a:xfrm>
              <a:off x="7531159" y="5011126"/>
              <a:ext cx="2843578"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9" name="rc9"/>
            <p:cNvSpPr/>
            <p:nvPr/>
          </p:nvSpPr>
          <p:spPr>
            <a:xfrm>
              <a:off x="7531159" y="4655457"/>
              <a:ext cx="2886662"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0" name="rc10"/>
            <p:cNvSpPr/>
            <p:nvPr/>
          </p:nvSpPr>
          <p:spPr>
            <a:xfrm>
              <a:off x="7531159" y="4299787"/>
              <a:ext cx="2972831"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1" name="rc11"/>
            <p:cNvSpPr/>
            <p:nvPr/>
          </p:nvSpPr>
          <p:spPr>
            <a:xfrm>
              <a:off x="7531159" y="3944118"/>
              <a:ext cx="3015916"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2" name="rc12"/>
            <p:cNvSpPr/>
            <p:nvPr/>
          </p:nvSpPr>
          <p:spPr>
            <a:xfrm>
              <a:off x="7531159" y="3588448"/>
              <a:ext cx="3102085"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3" name="rc13"/>
            <p:cNvSpPr/>
            <p:nvPr/>
          </p:nvSpPr>
          <p:spPr>
            <a:xfrm>
              <a:off x="7531159" y="3232779"/>
              <a:ext cx="3145169"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4" name="rc14"/>
            <p:cNvSpPr/>
            <p:nvPr/>
          </p:nvSpPr>
          <p:spPr>
            <a:xfrm>
              <a:off x="7531159" y="2877109"/>
              <a:ext cx="3145169"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5" name="rc15"/>
            <p:cNvSpPr/>
            <p:nvPr/>
          </p:nvSpPr>
          <p:spPr>
            <a:xfrm>
              <a:off x="7531159" y="2521440"/>
              <a:ext cx="3145169"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6" name="rc16"/>
            <p:cNvSpPr/>
            <p:nvPr/>
          </p:nvSpPr>
          <p:spPr>
            <a:xfrm>
              <a:off x="7531159" y="2165770"/>
              <a:ext cx="3145169"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7" name="rc17"/>
            <p:cNvSpPr/>
            <p:nvPr/>
          </p:nvSpPr>
          <p:spPr>
            <a:xfrm>
              <a:off x="7531159" y="1810101"/>
              <a:ext cx="3188254"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8" name="rc18"/>
            <p:cNvSpPr/>
            <p:nvPr/>
          </p:nvSpPr>
          <p:spPr>
            <a:xfrm>
              <a:off x="7531159" y="1454431"/>
              <a:ext cx="3274423"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9" name="pl19"/>
            <p:cNvSpPr/>
            <p:nvPr/>
          </p:nvSpPr>
          <p:spPr>
            <a:xfrm flipH="1">
              <a:off x="10503991" y="1276597"/>
              <a:ext cx="0" cy="4801538"/>
            </a:xfrm>
            <a:custGeom>
              <a:rect l="0" t="0" r="0" b="0"/>
              <a:pathLst>
                <a:path h="4801538">
                  <a:moveTo>
                    <a:pt x="0" y="4801538"/>
                  </a:moveTo>
                  <a:lnTo>
                    <a:pt x="0" y="0"/>
                  </a:lnTo>
                  <a:lnTo>
                    <a:pt x="0" y="0"/>
                  </a:lnTo>
                </a:path>
              </a:pathLst>
            </a:custGeom>
            <a:ln w="32521" cap="flat">
              <a:solidFill>
                <a:srgbClr val="2B333A">
                  <a:alpha val="100000"/>
                </a:srgbClr>
              </a:solidFill>
              <a:prstDash val="lgDash"/>
              <a:round/>
            </a:ln>
          </p:spPr>
          <p:txBody>
            <a:bodyPr/>
            <a:lstStyle/>
            <a:p>
              <a:endParaRPr/>
            </a:p>
          </p:txBody>
        </p:sp>
        <p:sp>
          <p:nvSpPr>
            <p:cNvPr id="20" name="tx20"/>
            <p:cNvSpPr/>
            <p:nvPr/>
          </p:nvSpPr>
          <p:spPr>
            <a:xfrm>
              <a:off x="9941816" y="1119136"/>
              <a:ext cx="1141584" cy="127992"/>
            </a:xfrm>
            <a:prstGeom prst="rect">
              <a:avLst/>
            </a:prstGeom>
            <a:noFill/>
          </p:spPr>
          <p:txBody>
            <a:bodyPr wrap="none" lIns="0" tIns="0" rIns="0" bIns="0" anchor="ctr" anchorCtr="1"/>
            <a:lstStyle/>
            <a:p>
              <a:pPr marL="0" marR="0" indent="0" algn="l">
                <a:lnSpc>
                  <a:spcPts val="1103"/>
                </a:lnSpc>
                <a:spcBef>
                  <a:spcPct val="0"/>
                </a:spcBef>
                <a:spcAft>
                  <a:spcPct val="0"/>
                </a:spcAft>
              </a:pPr>
              <a:r>
                <a:rPr sz="1103" b="1">
                  <a:solidFill>
                    <a:srgbClr val="2B333A">
                      <a:alpha val="100000"/>
                    </a:srgbClr>
                  </a:solidFill>
                  <a:latin typeface="Barlow Light"/>
                  <a:cs typeface="Barlow Light"/>
                </a:rPr>
                <a:t>Market Average 7.9</a:t>
              </a:r>
            </a:p>
          </p:txBody>
        </p:sp>
        <p:sp>
          <p:nvSpPr>
            <p:cNvPr id="21" name="tx21"/>
            <p:cNvSpPr/>
            <p:nvPr/>
          </p:nvSpPr>
          <p:spPr>
            <a:xfrm>
              <a:off x="9897843" y="5800613"/>
              <a:ext cx="252577"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6.2</a:t>
              </a:r>
            </a:p>
          </p:txBody>
        </p:sp>
        <p:sp>
          <p:nvSpPr>
            <p:cNvPr id="22" name="tx22"/>
            <p:cNvSpPr/>
            <p:nvPr/>
          </p:nvSpPr>
          <p:spPr>
            <a:xfrm>
              <a:off x="10365741" y="5446531"/>
              <a:ext cx="240513" cy="135532"/>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7.3</a:t>
              </a:r>
            </a:p>
          </p:txBody>
        </p:sp>
        <p:sp>
          <p:nvSpPr>
            <p:cNvPr id="23" name="tx23"/>
            <p:cNvSpPr/>
            <p:nvPr/>
          </p:nvSpPr>
          <p:spPr>
            <a:xfrm>
              <a:off x="10494994" y="5089274"/>
              <a:ext cx="240513"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7.6</a:t>
              </a:r>
            </a:p>
          </p:txBody>
        </p:sp>
        <p:sp>
          <p:nvSpPr>
            <p:cNvPr id="24" name="tx24"/>
            <p:cNvSpPr/>
            <p:nvPr/>
          </p:nvSpPr>
          <p:spPr>
            <a:xfrm>
              <a:off x="10534057" y="4736780"/>
              <a:ext cx="232470" cy="13394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7.7</a:t>
              </a:r>
            </a:p>
          </p:txBody>
        </p:sp>
        <p:sp>
          <p:nvSpPr>
            <p:cNvPr id="25" name="tx25"/>
            <p:cNvSpPr/>
            <p:nvPr/>
          </p:nvSpPr>
          <p:spPr>
            <a:xfrm>
              <a:off x="10625205" y="4377935"/>
              <a:ext cx="242428"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7.9</a:t>
              </a:r>
            </a:p>
          </p:txBody>
        </p:sp>
        <p:sp>
          <p:nvSpPr>
            <p:cNvPr id="26" name="tx26"/>
            <p:cNvSpPr/>
            <p:nvPr/>
          </p:nvSpPr>
          <p:spPr>
            <a:xfrm>
              <a:off x="10677290" y="4021670"/>
              <a:ext cx="260428" cy="13771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8.0</a:t>
              </a:r>
            </a:p>
          </p:txBody>
        </p:sp>
        <p:sp>
          <p:nvSpPr>
            <p:cNvPr id="27" name="tx27"/>
            <p:cNvSpPr/>
            <p:nvPr/>
          </p:nvSpPr>
          <p:spPr>
            <a:xfrm>
              <a:off x="10760299" y="3666398"/>
              <a:ext cx="254109"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8.2</a:t>
              </a:r>
            </a:p>
          </p:txBody>
        </p:sp>
        <p:sp>
          <p:nvSpPr>
            <p:cNvPr id="28" name="tx28"/>
            <p:cNvSpPr/>
            <p:nvPr/>
          </p:nvSpPr>
          <p:spPr>
            <a:xfrm>
              <a:off x="10801373" y="3310728"/>
              <a:ext cx="250088"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8.3</a:t>
              </a:r>
            </a:p>
          </p:txBody>
        </p:sp>
        <p:sp>
          <p:nvSpPr>
            <p:cNvPr id="29" name="tx29"/>
            <p:cNvSpPr/>
            <p:nvPr/>
          </p:nvSpPr>
          <p:spPr>
            <a:xfrm>
              <a:off x="10801373" y="2955059"/>
              <a:ext cx="250088"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8.3</a:t>
              </a:r>
            </a:p>
          </p:txBody>
        </p:sp>
        <p:sp>
          <p:nvSpPr>
            <p:cNvPr id="30" name="tx30"/>
            <p:cNvSpPr/>
            <p:nvPr/>
          </p:nvSpPr>
          <p:spPr>
            <a:xfrm>
              <a:off x="10801373" y="2599389"/>
              <a:ext cx="250088"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8.3</a:t>
              </a:r>
            </a:p>
          </p:txBody>
        </p:sp>
        <p:sp>
          <p:nvSpPr>
            <p:cNvPr id="31" name="tx31"/>
            <p:cNvSpPr/>
            <p:nvPr/>
          </p:nvSpPr>
          <p:spPr>
            <a:xfrm>
              <a:off x="10801373" y="2243720"/>
              <a:ext cx="250088"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8.3</a:t>
              </a:r>
            </a:p>
          </p:txBody>
        </p:sp>
        <p:sp>
          <p:nvSpPr>
            <p:cNvPr id="32" name="tx32"/>
            <p:cNvSpPr/>
            <p:nvPr/>
          </p:nvSpPr>
          <p:spPr>
            <a:xfrm>
              <a:off x="10847138" y="1888050"/>
              <a:ext cx="255449"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8.4</a:t>
              </a:r>
            </a:p>
          </p:txBody>
        </p:sp>
        <p:sp>
          <p:nvSpPr>
            <p:cNvPr id="33" name="tx33"/>
            <p:cNvSpPr/>
            <p:nvPr/>
          </p:nvSpPr>
          <p:spPr>
            <a:xfrm>
              <a:off x="10930627" y="1532381"/>
              <a:ext cx="250088"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8.6</a:t>
              </a:r>
            </a:p>
          </p:txBody>
        </p:sp>
        <p:sp>
          <p:nvSpPr>
            <p:cNvPr id="34" name="rc34"/>
            <p:cNvSpPr/>
            <p:nvPr/>
          </p:nvSpPr>
          <p:spPr>
            <a:xfrm>
              <a:off x="7531159" y="1276597"/>
              <a:ext cx="3920691" cy="4801538"/>
            </a:xfrm>
            <a:prstGeom prst="rect">
              <a:avLst/>
            </a:prstGeom>
          </p:spPr>
          <p:txBody>
            <a:bodyPr/>
            <a:lstStyle/>
            <a:p>
              <a:endParaRPr/>
            </a:p>
          </p:txBody>
        </p:sp>
        <p:sp>
          <p:nvSpPr>
            <p:cNvPr id="35" name="pl35"/>
            <p:cNvSpPr/>
            <p:nvPr/>
          </p:nvSpPr>
          <p:spPr>
            <a:xfrm flipH="1">
              <a:off x="7531159" y="1276597"/>
              <a:ext cx="0" cy="4801538"/>
            </a:xfrm>
            <a:custGeom>
              <a:rect l="0" t="0" r="0" b="0"/>
              <a:pathLst>
                <a:path h="4801538">
                  <a:moveTo>
                    <a:pt x="0" y="4801538"/>
                  </a:moveTo>
                  <a:lnTo>
                    <a:pt x="0" y="0"/>
                  </a:lnTo>
                </a:path>
              </a:pathLst>
            </a:custGeom>
            <a:ln w="13550" cap="flat">
              <a:solidFill>
                <a:srgbClr val="858D96">
                  <a:alpha val="100000"/>
                </a:srgbClr>
              </a:solidFill>
              <a:prstDash val="solid"/>
              <a:round/>
            </a:ln>
          </p:spPr>
          <p:txBody>
            <a:bodyPr/>
            <a:lstStyle/>
            <a:p>
              <a:endParaRPr/>
            </a:p>
          </p:txBody>
        </p:sp>
        <p:sp>
          <p:nvSpPr>
            <p:cNvPr id="36" name="tx36"/>
            <p:cNvSpPr/>
            <p:nvPr/>
          </p:nvSpPr>
          <p:spPr>
            <a:xfrm>
              <a:off x="3777393" y="5740015"/>
              <a:ext cx="3691136"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Optum Optum Performance Analytics (n=5)</a:t>
              </a:r>
            </a:p>
          </p:txBody>
        </p:sp>
        <p:sp>
          <p:nvSpPr>
            <p:cNvPr id="37" name="tx37"/>
            <p:cNvSpPr/>
            <p:nvPr/>
          </p:nvSpPr>
          <p:spPr>
            <a:xfrm>
              <a:off x="4562357" y="5403197"/>
              <a:ext cx="2906172"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Cerner HealtheIntent Suite (n=30)</a:t>
              </a:r>
            </a:p>
          </p:txBody>
        </p:sp>
        <p:sp>
          <p:nvSpPr>
            <p:cNvPr id="38" name="tx38"/>
            <p:cNvSpPr/>
            <p:nvPr/>
          </p:nvSpPr>
          <p:spPr>
            <a:xfrm>
              <a:off x="5212395" y="5028676"/>
              <a:ext cx="2256134"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Epic Healthy Planet (n=32)</a:t>
              </a:r>
            </a:p>
          </p:txBody>
        </p:sp>
        <p:sp>
          <p:nvSpPr>
            <p:cNvPr id="39" name="tx39"/>
            <p:cNvSpPr/>
            <p:nvPr/>
          </p:nvSpPr>
          <p:spPr>
            <a:xfrm>
              <a:off x="2242011" y="4672213"/>
              <a:ext cx="5226518"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Lightbeam Lightbeam Population Health Management (n=18)</a:t>
              </a:r>
            </a:p>
          </p:txBody>
        </p:sp>
        <p:sp>
          <p:nvSpPr>
            <p:cNvPr id="40" name="tx40"/>
            <p:cNvSpPr/>
            <p:nvPr/>
          </p:nvSpPr>
          <p:spPr>
            <a:xfrm>
              <a:off x="949656" y="4317337"/>
              <a:ext cx="6518873"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NextGen Healthcare NextGen Healthcare Population Health Analytics (n=10)</a:t>
              </a:r>
            </a:p>
          </p:txBody>
        </p:sp>
        <p:sp>
          <p:nvSpPr>
            <p:cNvPr id="41" name="tx41"/>
            <p:cNvSpPr/>
            <p:nvPr/>
          </p:nvSpPr>
          <p:spPr>
            <a:xfrm>
              <a:off x="4476809" y="3961668"/>
              <a:ext cx="2991720"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Arcadia.io Arcadia Analytics (n=24)</a:t>
              </a:r>
            </a:p>
          </p:txBody>
        </p:sp>
        <p:sp>
          <p:nvSpPr>
            <p:cNvPr id="42" name="tx42"/>
            <p:cNvSpPr/>
            <p:nvPr/>
          </p:nvSpPr>
          <p:spPr>
            <a:xfrm>
              <a:off x="3205994" y="3605204"/>
              <a:ext cx="4262535"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Innovaccer Population Health Management (n=18)</a:t>
              </a:r>
            </a:p>
          </p:txBody>
        </p:sp>
        <p:sp>
          <p:nvSpPr>
            <p:cNvPr id="43" name="tx43"/>
            <p:cNvSpPr/>
            <p:nvPr/>
          </p:nvSpPr>
          <p:spPr>
            <a:xfrm>
              <a:off x="3679247" y="3269180"/>
              <a:ext cx="3789281"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Salient Healthcare Salient Healthcare (n=12)</a:t>
              </a:r>
            </a:p>
          </p:txBody>
        </p:sp>
        <p:sp>
          <p:nvSpPr>
            <p:cNvPr id="44" name="tx44"/>
            <p:cNvSpPr/>
            <p:nvPr/>
          </p:nvSpPr>
          <p:spPr>
            <a:xfrm>
              <a:off x="3371399" y="2895453"/>
              <a:ext cx="4097130"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Innovaccer Innovaccer Population Health (n=19)</a:t>
              </a:r>
            </a:p>
          </p:txBody>
        </p:sp>
        <p:sp>
          <p:nvSpPr>
            <p:cNvPr id="45" name="tx45"/>
            <p:cNvSpPr/>
            <p:nvPr/>
          </p:nvSpPr>
          <p:spPr>
            <a:xfrm>
              <a:off x="1532839" y="2538990"/>
              <a:ext cx="5935689"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Health Catalyst Health Catalyst Population Health Applications (n=18)</a:t>
              </a:r>
            </a:p>
          </p:txBody>
        </p:sp>
        <p:sp>
          <p:nvSpPr>
            <p:cNvPr id="46" name="tx46"/>
            <p:cNvSpPr/>
            <p:nvPr/>
          </p:nvSpPr>
          <p:spPr>
            <a:xfrm>
              <a:off x="3114552" y="2182526"/>
              <a:ext cx="4353976"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Altera Digital Health CareInMotion (Allscripts) (n=8)</a:t>
              </a:r>
            </a:p>
          </p:txBody>
        </p:sp>
        <p:sp>
          <p:nvSpPr>
            <p:cNvPr id="47" name="tx47"/>
            <p:cNvSpPr/>
            <p:nvPr/>
          </p:nvSpPr>
          <p:spPr>
            <a:xfrm>
              <a:off x="776122" y="1826063"/>
              <a:ext cx="6692406" cy="197445"/>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Relevant Healthcare Relevant Healthcare Analytics (Regional - West) [C] (n=9)</a:t>
              </a:r>
            </a:p>
          </p:txBody>
        </p:sp>
        <p:sp>
          <p:nvSpPr>
            <p:cNvPr id="48" name="tx48"/>
            <p:cNvSpPr/>
            <p:nvPr/>
          </p:nvSpPr>
          <p:spPr>
            <a:xfrm>
              <a:off x="2002234" y="1471187"/>
              <a:ext cx="5466294"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HealthEC HealthEC Population Health Management Suite (n=17)</a:t>
              </a:r>
            </a:p>
          </p:txBody>
        </p:sp>
        <p:sp>
          <p:nvSpPr>
            <p:cNvPr id="49" name="tx49"/>
            <p:cNvSpPr/>
            <p:nvPr/>
          </p:nvSpPr>
          <p:spPr>
            <a:xfrm>
              <a:off x="7495701" y="6140765"/>
              <a:ext cx="70916" cy="142279"/>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1</a:t>
              </a:r>
            </a:p>
          </p:txBody>
        </p:sp>
        <p:sp>
          <p:nvSpPr>
            <p:cNvPr id="50" name="tx50"/>
            <p:cNvSpPr/>
            <p:nvPr/>
          </p:nvSpPr>
          <p:spPr>
            <a:xfrm>
              <a:off x="10925190" y="6137590"/>
              <a:ext cx="105461" cy="14545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9</a:t>
              </a:r>
            </a:p>
          </p:txBody>
        </p:sp>
      </p:grpSp>
    </p:spTree>
  </p:cSld>
  <p:clrMapOvr>
    <a:masterClrMapping/>
  </p:clrMapOvr>
  <p:transition/>
  <p:timing/>
</p:sld>
</file>

<file path=ppt/slides/slide5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1"/>
          <p:cNvSpPr>
            <a:spLocks noGrp="1"/>
          </p:cNvSpPr>
          <p:nvPr>
            <p:ph type="title"/>
          </p:nvPr>
        </p:nvSpPr>
        <p:spPr/>
        <p:txBody>
          <a:bodyPr/>
          <a:lstStyle/>
          <a:p>
            <a:r>
              <a:t>Question Score Breakout</a:t>
            </a:r>
          </a:p>
        </p:txBody>
      </p:sp>
      <p:sp>
        <p:nvSpPr>
          <p:cNvPr id="2" name="SubTitle 2"/>
          <p:cNvSpPr>
            <a:spLocks noGrp="1"/>
          </p:cNvSpPr>
          <p:nvPr>
            <p:ph type="subTitle" idx="13"/>
          </p:nvPr>
        </p:nvSpPr>
        <p:spPr/>
        <p:txBody>
          <a:bodyPr/>
          <a:lstStyle/>
          <a:p>
            <a:r>
              <a:t>Forecasted Overall Satisfaction</a:t>
            </a:r>
          </a:p>
        </p:txBody>
      </p:sp>
      <p:grpSp>
        <p:nvGrpSpPr>
          <p:cNvPr id="51" name="grp2"/>
          <p:cNvGrpSpPr/>
          <p:nvPr/>
        </p:nvGrpSpPr>
        <p:grpSpPr>
          <a:xfrm>
            <a:off x="548640" y="1207008"/>
            <a:ext cx="10972800" cy="5303520"/>
            <a:chOff x="548640" y="1207008"/>
            <a:chExt cx="10972800" cy="5303520"/>
          </a:xfrm>
        </p:grpSpPr>
        <p:sp>
          <p:nvSpPr>
            <p:cNvPr id="4" name="rc4"/>
            <p:cNvSpPr/>
            <p:nvPr/>
          </p:nvSpPr>
          <p:spPr>
            <a:xfrm>
              <a:off x="548640" y="1207008"/>
              <a:ext cx="10972799" cy="5303520"/>
            </a:xfrm>
            <a:prstGeom prst="rect">
              <a:avLst/>
            </a:prstGeom>
          </p:spPr>
          <p:txBody>
            <a:bodyPr/>
            <a:lstStyle/>
            <a:p>
              <a:endParaRPr/>
            </a:p>
          </p:txBody>
        </p:sp>
        <p:sp>
          <p:nvSpPr>
            <p:cNvPr id="5" name="rc5"/>
            <p:cNvSpPr/>
            <p:nvPr/>
          </p:nvSpPr>
          <p:spPr>
            <a:xfrm>
              <a:off x="7531159" y="1276597"/>
              <a:ext cx="3920691" cy="4801538"/>
            </a:xfrm>
            <a:prstGeom prst="rect">
              <a:avLst/>
            </a:prstGeom>
          </p:spPr>
          <p:txBody>
            <a:bodyPr/>
            <a:lstStyle/>
            <a:p>
              <a:endParaRPr/>
            </a:p>
          </p:txBody>
        </p:sp>
        <p:sp>
          <p:nvSpPr>
            <p:cNvPr id="6" name="rc6"/>
            <p:cNvSpPr/>
            <p:nvPr/>
          </p:nvSpPr>
          <p:spPr>
            <a:xfrm>
              <a:off x="7531159" y="5722465"/>
              <a:ext cx="2412733"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7" name="rc7"/>
            <p:cNvSpPr/>
            <p:nvPr/>
          </p:nvSpPr>
          <p:spPr>
            <a:xfrm>
              <a:off x="7531159" y="5366796"/>
              <a:ext cx="2585071"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8" name="rc8"/>
            <p:cNvSpPr/>
            <p:nvPr/>
          </p:nvSpPr>
          <p:spPr>
            <a:xfrm>
              <a:off x="7531159" y="5011126"/>
              <a:ext cx="2714324"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9" name="rc9"/>
            <p:cNvSpPr/>
            <p:nvPr/>
          </p:nvSpPr>
          <p:spPr>
            <a:xfrm>
              <a:off x="7531159" y="4655457"/>
              <a:ext cx="2843578"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0" name="rc10"/>
            <p:cNvSpPr/>
            <p:nvPr/>
          </p:nvSpPr>
          <p:spPr>
            <a:xfrm>
              <a:off x="7531159" y="4299787"/>
              <a:ext cx="2843578"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1" name="rc11"/>
            <p:cNvSpPr/>
            <p:nvPr/>
          </p:nvSpPr>
          <p:spPr>
            <a:xfrm>
              <a:off x="7531159" y="3944118"/>
              <a:ext cx="2972831"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2" name="rc12"/>
            <p:cNvSpPr/>
            <p:nvPr/>
          </p:nvSpPr>
          <p:spPr>
            <a:xfrm>
              <a:off x="7531159" y="3588448"/>
              <a:ext cx="3015916"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3" name="rc13"/>
            <p:cNvSpPr/>
            <p:nvPr/>
          </p:nvSpPr>
          <p:spPr>
            <a:xfrm>
              <a:off x="7531159" y="3232779"/>
              <a:ext cx="3059000"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4" name="rc14"/>
            <p:cNvSpPr/>
            <p:nvPr/>
          </p:nvSpPr>
          <p:spPr>
            <a:xfrm>
              <a:off x="7531159" y="2877109"/>
              <a:ext cx="3059000"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5" name="rc15"/>
            <p:cNvSpPr/>
            <p:nvPr/>
          </p:nvSpPr>
          <p:spPr>
            <a:xfrm>
              <a:off x="7531159" y="2521440"/>
              <a:ext cx="3059000"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6" name="rc16"/>
            <p:cNvSpPr/>
            <p:nvPr/>
          </p:nvSpPr>
          <p:spPr>
            <a:xfrm>
              <a:off x="7531159" y="2165770"/>
              <a:ext cx="3145169"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7" name="rc17"/>
            <p:cNvSpPr/>
            <p:nvPr/>
          </p:nvSpPr>
          <p:spPr>
            <a:xfrm>
              <a:off x="7531159" y="1810101"/>
              <a:ext cx="3231338"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8" name="rc18"/>
            <p:cNvSpPr/>
            <p:nvPr/>
          </p:nvSpPr>
          <p:spPr>
            <a:xfrm>
              <a:off x="7531159" y="1454431"/>
              <a:ext cx="3274423"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9" name="pl19"/>
            <p:cNvSpPr/>
            <p:nvPr/>
          </p:nvSpPr>
          <p:spPr>
            <a:xfrm flipH="1">
              <a:off x="10417822" y="1276597"/>
              <a:ext cx="0" cy="4801538"/>
            </a:xfrm>
            <a:custGeom>
              <a:rect l="0" t="0" r="0" b="0"/>
              <a:pathLst>
                <a:path h="4801538">
                  <a:moveTo>
                    <a:pt x="0" y="4801538"/>
                  </a:moveTo>
                  <a:lnTo>
                    <a:pt x="0" y="0"/>
                  </a:lnTo>
                  <a:lnTo>
                    <a:pt x="0" y="0"/>
                  </a:lnTo>
                </a:path>
              </a:pathLst>
            </a:custGeom>
            <a:ln w="32521" cap="flat">
              <a:solidFill>
                <a:srgbClr val="2B333A">
                  <a:alpha val="100000"/>
                </a:srgbClr>
              </a:solidFill>
              <a:prstDash val="lgDash"/>
              <a:round/>
            </a:ln>
          </p:spPr>
          <p:txBody>
            <a:bodyPr/>
            <a:lstStyle/>
            <a:p>
              <a:endParaRPr/>
            </a:p>
          </p:txBody>
        </p:sp>
        <p:sp>
          <p:nvSpPr>
            <p:cNvPr id="20" name="tx20"/>
            <p:cNvSpPr/>
            <p:nvPr/>
          </p:nvSpPr>
          <p:spPr>
            <a:xfrm>
              <a:off x="9863603" y="1120327"/>
              <a:ext cx="1134288" cy="126801"/>
            </a:xfrm>
            <a:prstGeom prst="rect">
              <a:avLst/>
            </a:prstGeom>
            <a:noFill/>
          </p:spPr>
          <p:txBody>
            <a:bodyPr wrap="none" lIns="0" tIns="0" rIns="0" bIns="0" anchor="ctr" anchorCtr="1"/>
            <a:lstStyle/>
            <a:p>
              <a:pPr marL="0" marR="0" indent="0" algn="l">
                <a:lnSpc>
                  <a:spcPts val="1103"/>
                </a:lnSpc>
                <a:spcBef>
                  <a:spcPct val="0"/>
                </a:spcBef>
                <a:spcAft>
                  <a:spcPct val="0"/>
                </a:spcAft>
              </a:pPr>
              <a:r>
                <a:rPr sz="1103" b="1">
                  <a:solidFill>
                    <a:srgbClr val="2B333A">
                      <a:alpha val="100000"/>
                    </a:srgbClr>
                  </a:solidFill>
                  <a:latin typeface="Barlow Light"/>
                  <a:cs typeface="Barlow Light"/>
                </a:rPr>
                <a:t>Market Average 7.7</a:t>
              </a:r>
            </a:p>
          </p:txBody>
        </p:sp>
        <p:sp>
          <p:nvSpPr>
            <p:cNvPr id="21" name="tx21"/>
            <p:cNvSpPr/>
            <p:nvPr/>
          </p:nvSpPr>
          <p:spPr>
            <a:xfrm>
              <a:off x="10068170" y="5800613"/>
              <a:ext cx="248556"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6.6</a:t>
              </a:r>
            </a:p>
          </p:txBody>
        </p:sp>
        <p:sp>
          <p:nvSpPr>
            <p:cNvPr id="22" name="tx22"/>
            <p:cNvSpPr/>
            <p:nvPr/>
          </p:nvSpPr>
          <p:spPr>
            <a:xfrm>
              <a:off x="10241657" y="5444348"/>
              <a:ext cx="250853" cy="13771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7.0</a:t>
              </a:r>
            </a:p>
          </p:txBody>
        </p:sp>
        <p:sp>
          <p:nvSpPr>
            <p:cNvPr id="23" name="tx23"/>
            <p:cNvSpPr/>
            <p:nvPr/>
          </p:nvSpPr>
          <p:spPr>
            <a:xfrm>
              <a:off x="10365741" y="5090862"/>
              <a:ext cx="240513" cy="135532"/>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7.3</a:t>
              </a:r>
            </a:p>
          </p:txBody>
        </p:sp>
        <p:sp>
          <p:nvSpPr>
            <p:cNvPr id="24" name="tx24"/>
            <p:cNvSpPr/>
            <p:nvPr/>
          </p:nvSpPr>
          <p:spPr>
            <a:xfrm>
              <a:off x="10494994" y="4733605"/>
              <a:ext cx="240513"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7.6</a:t>
              </a:r>
            </a:p>
          </p:txBody>
        </p:sp>
        <p:sp>
          <p:nvSpPr>
            <p:cNvPr id="25" name="tx25"/>
            <p:cNvSpPr/>
            <p:nvPr/>
          </p:nvSpPr>
          <p:spPr>
            <a:xfrm>
              <a:off x="10494994" y="4377935"/>
              <a:ext cx="240513"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7.6</a:t>
              </a:r>
            </a:p>
          </p:txBody>
        </p:sp>
        <p:sp>
          <p:nvSpPr>
            <p:cNvPr id="26" name="tx26"/>
            <p:cNvSpPr/>
            <p:nvPr/>
          </p:nvSpPr>
          <p:spPr>
            <a:xfrm>
              <a:off x="10625205" y="4022266"/>
              <a:ext cx="242428"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7.9</a:t>
              </a:r>
            </a:p>
          </p:txBody>
        </p:sp>
        <p:sp>
          <p:nvSpPr>
            <p:cNvPr id="27" name="tx27"/>
            <p:cNvSpPr/>
            <p:nvPr/>
          </p:nvSpPr>
          <p:spPr>
            <a:xfrm>
              <a:off x="10677290" y="3666001"/>
              <a:ext cx="260428" cy="13771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8.0</a:t>
              </a:r>
            </a:p>
          </p:txBody>
        </p:sp>
        <p:sp>
          <p:nvSpPr>
            <p:cNvPr id="28" name="tx28"/>
            <p:cNvSpPr/>
            <p:nvPr/>
          </p:nvSpPr>
          <p:spPr>
            <a:xfrm>
              <a:off x="10699885" y="3310728"/>
              <a:ext cx="219449"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8.1</a:t>
              </a:r>
            </a:p>
          </p:txBody>
        </p:sp>
        <p:sp>
          <p:nvSpPr>
            <p:cNvPr id="29" name="tx29"/>
            <p:cNvSpPr/>
            <p:nvPr/>
          </p:nvSpPr>
          <p:spPr>
            <a:xfrm>
              <a:off x="10699885" y="2955059"/>
              <a:ext cx="219449"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8.1</a:t>
              </a:r>
            </a:p>
          </p:txBody>
        </p:sp>
        <p:sp>
          <p:nvSpPr>
            <p:cNvPr id="30" name="tx30"/>
            <p:cNvSpPr/>
            <p:nvPr/>
          </p:nvSpPr>
          <p:spPr>
            <a:xfrm>
              <a:off x="10699885" y="2599389"/>
              <a:ext cx="219449"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8.1</a:t>
              </a:r>
            </a:p>
          </p:txBody>
        </p:sp>
        <p:sp>
          <p:nvSpPr>
            <p:cNvPr id="31" name="tx31"/>
            <p:cNvSpPr/>
            <p:nvPr/>
          </p:nvSpPr>
          <p:spPr>
            <a:xfrm>
              <a:off x="10801373" y="2243720"/>
              <a:ext cx="250088"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8.3</a:t>
              </a:r>
            </a:p>
          </p:txBody>
        </p:sp>
        <p:sp>
          <p:nvSpPr>
            <p:cNvPr id="32" name="tx32"/>
            <p:cNvSpPr/>
            <p:nvPr/>
          </p:nvSpPr>
          <p:spPr>
            <a:xfrm>
              <a:off x="10887446" y="1888050"/>
              <a:ext cx="249896"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8.5</a:t>
              </a:r>
            </a:p>
          </p:txBody>
        </p:sp>
        <p:sp>
          <p:nvSpPr>
            <p:cNvPr id="33" name="tx33"/>
            <p:cNvSpPr/>
            <p:nvPr/>
          </p:nvSpPr>
          <p:spPr>
            <a:xfrm>
              <a:off x="10930627" y="1532381"/>
              <a:ext cx="250088"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8.6</a:t>
              </a:r>
            </a:p>
          </p:txBody>
        </p:sp>
        <p:sp>
          <p:nvSpPr>
            <p:cNvPr id="34" name="rc34"/>
            <p:cNvSpPr/>
            <p:nvPr/>
          </p:nvSpPr>
          <p:spPr>
            <a:xfrm>
              <a:off x="7531159" y="1276597"/>
              <a:ext cx="3920691" cy="4801538"/>
            </a:xfrm>
            <a:prstGeom prst="rect">
              <a:avLst/>
            </a:prstGeom>
          </p:spPr>
          <p:txBody>
            <a:bodyPr/>
            <a:lstStyle/>
            <a:p>
              <a:endParaRPr/>
            </a:p>
          </p:txBody>
        </p:sp>
        <p:sp>
          <p:nvSpPr>
            <p:cNvPr id="35" name="pl35"/>
            <p:cNvSpPr/>
            <p:nvPr/>
          </p:nvSpPr>
          <p:spPr>
            <a:xfrm flipH="1">
              <a:off x="7531159" y="1276597"/>
              <a:ext cx="0" cy="4801538"/>
            </a:xfrm>
            <a:custGeom>
              <a:rect l="0" t="0" r="0" b="0"/>
              <a:pathLst>
                <a:path h="4801538">
                  <a:moveTo>
                    <a:pt x="0" y="4801538"/>
                  </a:moveTo>
                  <a:lnTo>
                    <a:pt x="0" y="0"/>
                  </a:lnTo>
                </a:path>
              </a:pathLst>
            </a:custGeom>
            <a:ln w="13550" cap="flat">
              <a:solidFill>
                <a:srgbClr val="858D96">
                  <a:alpha val="100000"/>
                </a:srgbClr>
              </a:solidFill>
              <a:prstDash val="solid"/>
              <a:round/>
            </a:ln>
          </p:spPr>
          <p:txBody>
            <a:bodyPr/>
            <a:lstStyle/>
            <a:p>
              <a:endParaRPr/>
            </a:p>
          </p:txBody>
        </p:sp>
        <p:sp>
          <p:nvSpPr>
            <p:cNvPr id="36" name="tx36"/>
            <p:cNvSpPr/>
            <p:nvPr/>
          </p:nvSpPr>
          <p:spPr>
            <a:xfrm>
              <a:off x="3777393" y="5740015"/>
              <a:ext cx="3691136"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Optum Optum Performance Analytics (n=5)</a:t>
              </a:r>
            </a:p>
          </p:txBody>
        </p:sp>
        <p:sp>
          <p:nvSpPr>
            <p:cNvPr id="37" name="tx37"/>
            <p:cNvSpPr/>
            <p:nvPr/>
          </p:nvSpPr>
          <p:spPr>
            <a:xfrm>
              <a:off x="4605842" y="5403197"/>
              <a:ext cx="2862687"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Cerner HealtheIntent Suite (n=31)</a:t>
              </a:r>
            </a:p>
          </p:txBody>
        </p:sp>
        <p:sp>
          <p:nvSpPr>
            <p:cNvPr id="38" name="tx38"/>
            <p:cNvSpPr/>
            <p:nvPr/>
          </p:nvSpPr>
          <p:spPr>
            <a:xfrm>
              <a:off x="4476809" y="5028676"/>
              <a:ext cx="2991720"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Arcadia.io Arcadia Analytics (n=24)</a:t>
              </a:r>
            </a:p>
          </p:txBody>
        </p:sp>
        <p:sp>
          <p:nvSpPr>
            <p:cNvPr id="39" name="tx39"/>
            <p:cNvSpPr/>
            <p:nvPr/>
          </p:nvSpPr>
          <p:spPr>
            <a:xfrm>
              <a:off x="2242011" y="4672213"/>
              <a:ext cx="5226518"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Lightbeam Lightbeam Population Health Management (n=18)</a:t>
              </a:r>
            </a:p>
          </p:txBody>
        </p:sp>
        <p:sp>
          <p:nvSpPr>
            <p:cNvPr id="40" name="tx40"/>
            <p:cNvSpPr/>
            <p:nvPr/>
          </p:nvSpPr>
          <p:spPr>
            <a:xfrm>
              <a:off x="5215036" y="4317337"/>
              <a:ext cx="2253492"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Epic Healthy Planet (n=38)</a:t>
              </a:r>
            </a:p>
          </p:txBody>
        </p:sp>
        <p:sp>
          <p:nvSpPr>
            <p:cNvPr id="41" name="tx41"/>
            <p:cNvSpPr/>
            <p:nvPr/>
          </p:nvSpPr>
          <p:spPr>
            <a:xfrm>
              <a:off x="3124712" y="3960874"/>
              <a:ext cx="4343816"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Altera Digital Health CareInMotion (Allscripts) (n=7)</a:t>
              </a:r>
            </a:p>
          </p:txBody>
        </p:sp>
        <p:sp>
          <p:nvSpPr>
            <p:cNvPr id="42" name="tx42"/>
            <p:cNvSpPr/>
            <p:nvPr/>
          </p:nvSpPr>
          <p:spPr>
            <a:xfrm>
              <a:off x="3205994" y="3605204"/>
              <a:ext cx="4262535"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Innovaccer Population Health Management (n=18)</a:t>
              </a:r>
            </a:p>
          </p:txBody>
        </p:sp>
        <p:sp>
          <p:nvSpPr>
            <p:cNvPr id="43" name="tx43"/>
            <p:cNvSpPr/>
            <p:nvPr/>
          </p:nvSpPr>
          <p:spPr>
            <a:xfrm>
              <a:off x="993140" y="3250329"/>
              <a:ext cx="6475388"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NextGen Healthcare NextGen Healthcare Population Health Analytics (n=11)</a:t>
              </a:r>
            </a:p>
          </p:txBody>
        </p:sp>
        <p:sp>
          <p:nvSpPr>
            <p:cNvPr id="44" name="tx44"/>
            <p:cNvSpPr/>
            <p:nvPr/>
          </p:nvSpPr>
          <p:spPr>
            <a:xfrm>
              <a:off x="3371399" y="2895453"/>
              <a:ext cx="4097130"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Innovaccer Innovaccer Population Health (n=19)</a:t>
              </a:r>
            </a:p>
          </p:txBody>
        </p:sp>
        <p:sp>
          <p:nvSpPr>
            <p:cNvPr id="45" name="tx45"/>
            <p:cNvSpPr/>
            <p:nvPr/>
          </p:nvSpPr>
          <p:spPr>
            <a:xfrm>
              <a:off x="1528776" y="2538990"/>
              <a:ext cx="5939753"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Health Catalyst Health Catalyst Population Health Applications (n=14)</a:t>
              </a:r>
            </a:p>
          </p:txBody>
        </p:sp>
        <p:sp>
          <p:nvSpPr>
            <p:cNvPr id="46" name="tx46"/>
            <p:cNvSpPr/>
            <p:nvPr/>
          </p:nvSpPr>
          <p:spPr>
            <a:xfrm>
              <a:off x="3683515" y="2202172"/>
              <a:ext cx="3785014"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Salient Healthcare Salient Healthcare (n=13)</a:t>
              </a:r>
            </a:p>
          </p:txBody>
        </p:sp>
        <p:sp>
          <p:nvSpPr>
            <p:cNvPr id="47" name="tx47"/>
            <p:cNvSpPr/>
            <p:nvPr/>
          </p:nvSpPr>
          <p:spPr>
            <a:xfrm>
              <a:off x="2002234" y="1826857"/>
              <a:ext cx="5466294"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HealthEC HealthEC Population Health Management Suite (n=17)</a:t>
              </a:r>
            </a:p>
          </p:txBody>
        </p:sp>
        <p:sp>
          <p:nvSpPr>
            <p:cNvPr id="48" name="tx48"/>
            <p:cNvSpPr/>
            <p:nvPr/>
          </p:nvSpPr>
          <p:spPr>
            <a:xfrm>
              <a:off x="776122" y="1470394"/>
              <a:ext cx="6692406" cy="197445"/>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Relevant Healthcare Relevant Healthcare Analytics (Regional - West) [C] (n=9)</a:t>
              </a:r>
            </a:p>
          </p:txBody>
        </p:sp>
        <p:sp>
          <p:nvSpPr>
            <p:cNvPr id="49" name="tx49"/>
            <p:cNvSpPr/>
            <p:nvPr/>
          </p:nvSpPr>
          <p:spPr>
            <a:xfrm>
              <a:off x="7495701" y="6140765"/>
              <a:ext cx="70916" cy="142279"/>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1</a:t>
              </a:r>
            </a:p>
          </p:txBody>
        </p:sp>
        <p:sp>
          <p:nvSpPr>
            <p:cNvPr id="50" name="tx50"/>
            <p:cNvSpPr/>
            <p:nvPr/>
          </p:nvSpPr>
          <p:spPr>
            <a:xfrm>
              <a:off x="10925190" y="6137590"/>
              <a:ext cx="105461" cy="14545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9</a:t>
              </a:r>
            </a:p>
          </p:txBody>
        </p:sp>
      </p:grpSp>
    </p:spTree>
  </p:cSld>
  <p:clrMapOvr>
    <a:masterClrMapping/>
  </p:clrMapOvr>
  <p:transition/>
  <p:timing/>
</p:sld>
</file>

<file path=ppt/slides/slide5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1"/>
          <p:cNvSpPr>
            <a:spLocks noGrp="1"/>
          </p:cNvSpPr>
          <p:nvPr>
            <p:ph type="title"/>
          </p:nvPr>
        </p:nvSpPr>
        <p:spPr/>
        <p:txBody>
          <a:bodyPr/>
          <a:lstStyle/>
          <a:p>
            <a:r>
              <a:t>Question Score Breakout</a:t>
            </a:r>
          </a:p>
        </p:txBody>
      </p:sp>
      <p:sp>
        <p:nvSpPr>
          <p:cNvPr id="2" name="SubTitle 2"/>
          <p:cNvSpPr>
            <a:spLocks noGrp="1"/>
          </p:cNvSpPr>
          <p:nvPr>
            <p:ph type="subTitle" idx="13"/>
          </p:nvPr>
        </p:nvSpPr>
        <p:spPr/>
        <p:txBody>
          <a:bodyPr/>
          <a:lstStyle/>
          <a:p>
            <a:r>
              <a:t>Likely to Recommend</a:t>
            </a:r>
          </a:p>
        </p:txBody>
      </p:sp>
      <p:grpSp>
        <p:nvGrpSpPr>
          <p:cNvPr id="51" name="grp2"/>
          <p:cNvGrpSpPr/>
          <p:nvPr/>
        </p:nvGrpSpPr>
        <p:grpSpPr>
          <a:xfrm>
            <a:off x="548640" y="1207008"/>
            <a:ext cx="10972800" cy="5303520"/>
            <a:chOff x="548640" y="1207008"/>
            <a:chExt cx="10972800" cy="5303520"/>
          </a:xfrm>
        </p:grpSpPr>
        <p:sp>
          <p:nvSpPr>
            <p:cNvPr id="4" name="rc4"/>
            <p:cNvSpPr/>
            <p:nvPr/>
          </p:nvSpPr>
          <p:spPr>
            <a:xfrm>
              <a:off x="548640" y="1207008"/>
              <a:ext cx="10972799" cy="5303520"/>
            </a:xfrm>
            <a:prstGeom prst="rect">
              <a:avLst/>
            </a:prstGeom>
          </p:spPr>
          <p:txBody>
            <a:bodyPr/>
            <a:lstStyle/>
            <a:p>
              <a:endParaRPr/>
            </a:p>
          </p:txBody>
        </p:sp>
        <p:sp>
          <p:nvSpPr>
            <p:cNvPr id="5" name="rc5"/>
            <p:cNvSpPr/>
            <p:nvPr/>
          </p:nvSpPr>
          <p:spPr>
            <a:xfrm>
              <a:off x="7530753" y="1276597"/>
              <a:ext cx="3921097" cy="4801538"/>
            </a:xfrm>
            <a:prstGeom prst="rect">
              <a:avLst/>
            </a:prstGeom>
          </p:spPr>
          <p:txBody>
            <a:bodyPr/>
            <a:lstStyle/>
            <a:p>
              <a:endParaRPr/>
            </a:p>
          </p:txBody>
        </p:sp>
        <p:sp>
          <p:nvSpPr>
            <p:cNvPr id="6" name="rc6"/>
            <p:cNvSpPr/>
            <p:nvPr/>
          </p:nvSpPr>
          <p:spPr>
            <a:xfrm>
              <a:off x="7530753" y="5722465"/>
              <a:ext cx="2412983"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7" name="rc7"/>
            <p:cNvSpPr/>
            <p:nvPr/>
          </p:nvSpPr>
          <p:spPr>
            <a:xfrm>
              <a:off x="7530753" y="5366796"/>
              <a:ext cx="2456072"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8" name="rc8"/>
            <p:cNvSpPr/>
            <p:nvPr/>
          </p:nvSpPr>
          <p:spPr>
            <a:xfrm>
              <a:off x="7530753" y="5011126"/>
              <a:ext cx="2499161"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9" name="rc9"/>
            <p:cNvSpPr/>
            <p:nvPr/>
          </p:nvSpPr>
          <p:spPr>
            <a:xfrm>
              <a:off x="7530753" y="4655457"/>
              <a:ext cx="2499161"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0" name="rc10"/>
            <p:cNvSpPr/>
            <p:nvPr/>
          </p:nvSpPr>
          <p:spPr>
            <a:xfrm>
              <a:off x="7530753" y="4299787"/>
              <a:ext cx="2800784"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1" name="rc11"/>
            <p:cNvSpPr/>
            <p:nvPr/>
          </p:nvSpPr>
          <p:spPr>
            <a:xfrm>
              <a:off x="7530753" y="3944118"/>
              <a:ext cx="2973139"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2" name="rc12"/>
            <p:cNvSpPr/>
            <p:nvPr/>
          </p:nvSpPr>
          <p:spPr>
            <a:xfrm>
              <a:off x="7530753" y="3588448"/>
              <a:ext cx="2973139"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3" name="rc13"/>
            <p:cNvSpPr/>
            <p:nvPr/>
          </p:nvSpPr>
          <p:spPr>
            <a:xfrm>
              <a:off x="7530753" y="3232779"/>
              <a:ext cx="3016228"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4" name="rc14"/>
            <p:cNvSpPr/>
            <p:nvPr/>
          </p:nvSpPr>
          <p:spPr>
            <a:xfrm>
              <a:off x="7530753" y="2877109"/>
              <a:ext cx="3016228"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5" name="rc15"/>
            <p:cNvSpPr/>
            <p:nvPr/>
          </p:nvSpPr>
          <p:spPr>
            <a:xfrm>
              <a:off x="7530753" y="2521440"/>
              <a:ext cx="3059317"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6" name="rc16"/>
            <p:cNvSpPr/>
            <p:nvPr/>
          </p:nvSpPr>
          <p:spPr>
            <a:xfrm>
              <a:off x="7530753" y="2165770"/>
              <a:ext cx="3102406"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7" name="rc17"/>
            <p:cNvSpPr/>
            <p:nvPr/>
          </p:nvSpPr>
          <p:spPr>
            <a:xfrm>
              <a:off x="7530753" y="1810101"/>
              <a:ext cx="3274762"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8" name="rc18"/>
            <p:cNvSpPr/>
            <p:nvPr/>
          </p:nvSpPr>
          <p:spPr>
            <a:xfrm>
              <a:off x="7530753" y="1454431"/>
              <a:ext cx="3274762"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9" name="pl19"/>
            <p:cNvSpPr/>
            <p:nvPr/>
          </p:nvSpPr>
          <p:spPr>
            <a:xfrm flipH="1">
              <a:off x="10331537" y="1276597"/>
              <a:ext cx="0" cy="4801538"/>
            </a:xfrm>
            <a:custGeom>
              <a:rect l="0" t="0" r="0" b="0"/>
              <a:pathLst>
                <a:path h="4801538">
                  <a:moveTo>
                    <a:pt x="0" y="4801538"/>
                  </a:moveTo>
                  <a:lnTo>
                    <a:pt x="0" y="0"/>
                  </a:lnTo>
                  <a:lnTo>
                    <a:pt x="0" y="0"/>
                  </a:lnTo>
                </a:path>
              </a:pathLst>
            </a:custGeom>
            <a:ln w="32521" cap="flat">
              <a:solidFill>
                <a:srgbClr val="2B333A">
                  <a:alpha val="100000"/>
                </a:srgbClr>
              </a:solidFill>
              <a:prstDash val="lgDash"/>
              <a:round/>
            </a:ln>
          </p:spPr>
          <p:txBody>
            <a:bodyPr/>
            <a:lstStyle/>
            <a:p>
              <a:endParaRPr/>
            </a:p>
          </p:txBody>
        </p:sp>
        <p:sp>
          <p:nvSpPr>
            <p:cNvPr id="20" name="tx20"/>
            <p:cNvSpPr/>
            <p:nvPr/>
          </p:nvSpPr>
          <p:spPr>
            <a:xfrm>
              <a:off x="9770134" y="1120327"/>
              <a:ext cx="1140040" cy="126801"/>
            </a:xfrm>
            <a:prstGeom prst="rect">
              <a:avLst/>
            </a:prstGeom>
            <a:noFill/>
          </p:spPr>
          <p:txBody>
            <a:bodyPr wrap="none" lIns="0" tIns="0" rIns="0" bIns="0" anchor="ctr" anchorCtr="1"/>
            <a:lstStyle/>
            <a:p>
              <a:pPr marL="0" marR="0" indent="0" algn="l">
                <a:lnSpc>
                  <a:spcPts val="1103"/>
                </a:lnSpc>
                <a:spcBef>
                  <a:spcPct val="0"/>
                </a:spcBef>
                <a:spcAft>
                  <a:spcPct val="0"/>
                </a:spcAft>
              </a:pPr>
              <a:r>
                <a:rPr sz="1103" b="1">
                  <a:solidFill>
                    <a:srgbClr val="2B333A">
                      <a:alpha val="100000"/>
                    </a:srgbClr>
                  </a:solidFill>
                  <a:latin typeface="Barlow Light"/>
                  <a:cs typeface="Barlow Light"/>
                </a:rPr>
                <a:t>Market Average 7.5</a:t>
              </a:r>
            </a:p>
          </p:txBody>
        </p:sp>
        <p:sp>
          <p:nvSpPr>
            <p:cNvPr id="21" name="tx21"/>
            <p:cNvSpPr/>
            <p:nvPr/>
          </p:nvSpPr>
          <p:spPr>
            <a:xfrm>
              <a:off x="10068014" y="5800613"/>
              <a:ext cx="248556"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6.6</a:t>
              </a:r>
            </a:p>
          </p:txBody>
        </p:sp>
        <p:sp>
          <p:nvSpPr>
            <p:cNvPr id="22" name="tx22"/>
            <p:cNvSpPr/>
            <p:nvPr/>
          </p:nvSpPr>
          <p:spPr>
            <a:xfrm>
              <a:off x="10107082" y="5444944"/>
              <a:ext cx="240513"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6.7</a:t>
              </a:r>
            </a:p>
          </p:txBody>
        </p:sp>
        <p:sp>
          <p:nvSpPr>
            <p:cNvPr id="23" name="tx23"/>
            <p:cNvSpPr/>
            <p:nvPr/>
          </p:nvSpPr>
          <p:spPr>
            <a:xfrm>
              <a:off x="10154958" y="5089076"/>
              <a:ext cx="250088"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6.8</a:t>
              </a:r>
            </a:p>
          </p:txBody>
        </p:sp>
        <p:sp>
          <p:nvSpPr>
            <p:cNvPr id="24" name="tx24"/>
            <p:cNvSpPr/>
            <p:nvPr/>
          </p:nvSpPr>
          <p:spPr>
            <a:xfrm>
              <a:off x="10154958" y="4733406"/>
              <a:ext cx="250088"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6.8</a:t>
              </a:r>
            </a:p>
          </p:txBody>
        </p:sp>
        <p:sp>
          <p:nvSpPr>
            <p:cNvPr id="25" name="tx25"/>
            <p:cNvSpPr/>
            <p:nvPr/>
          </p:nvSpPr>
          <p:spPr>
            <a:xfrm>
              <a:off x="10451698" y="4379523"/>
              <a:ext cx="240321" cy="135532"/>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7.5</a:t>
              </a:r>
            </a:p>
          </p:txBody>
        </p:sp>
        <p:sp>
          <p:nvSpPr>
            <p:cNvPr id="26" name="tx26"/>
            <p:cNvSpPr/>
            <p:nvPr/>
          </p:nvSpPr>
          <p:spPr>
            <a:xfrm>
              <a:off x="10625107" y="4022266"/>
              <a:ext cx="242428"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7.9</a:t>
              </a:r>
            </a:p>
          </p:txBody>
        </p:sp>
        <p:sp>
          <p:nvSpPr>
            <p:cNvPr id="27" name="tx27"/>
            <p:cNvSpPr/>
            <p:nvPr/>
          </p:nvSpPr>
          <p:spPr>
            <a:xfrm>
              <a:off x="10625107" y="3666596"/>
              <a:ext cx="242428"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7.9</a:t>
              </a:r>
            </a:p>
          </p:txBody>
        </p:sp>
        <p:sp>
          <p:nvSpPr>
            <p:cNvPr id="28" name="tx28"/>
            <p:cNvSpPr/>
            <p:nvPr/>
          </p:nvSpPr>
          <p:spPr>
            <a:xfrm>
              <a:off x="10677196" y="3310331"/>
              <a:ext cx="260428" cy="13771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8.0</a:t>
              </a:r>
            </a:p>
          </p:txBody>
        </p:sp>
        <p:sp>
          <p:nvSpPr>
            <p:cNvPr id="29" name="tx29"/>
            <p:cNvSpPr/>
            <p:nvPr/>
          </p:nvSpPr>
          <p:spPr>
            <a:xfrm>
              <a:off x="10677196" y="2954662"/>
              <a:ext cx="260428" cy="13771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8.0</a:t>
              </a:r>
            </a:p>
          </p:txBody>
        </p:sp>
        <p:sp>
          <p:nvSpPr>
            <p:cNvPr id="30" name="tx30"/>
            <p:cNvSpPr/>
            <p:nvPr/>
          </p:nvSpPr>
          <p:spPr>
            <a:xfrm>
              <a:off x="10699795" y="2599389"/>
              <a:ext cx="219449"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8.1</a:t>
              </a:r>
            </a:p>
          </p:txBody>
        </p:sp>
        <p:sp>
          <p:nvSpPr>
            <p:cNvPr id="31" name="tx31"/>
            <p:cNvSpPr/>
            <p:nvPr/>
          </p:nvSpPr>
          <p:spPr>
            <a:xfrm>
              <a:off x="10760214" y="2243720"/>
              <a:ext cx="254109"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8.2</a:t>
              </a:r>
            </a:p>
          </p:txBody>
        </p:sp>
        <p:sp>
          <p:nvSpPr>
            <p:cNvPr id="32" name="tx32"/>
            <p:cNvSpPr/>
            <p:nvPr/>
          </p:nvSpPr>
          <p:spPr>
            <a:xfrm>
              <a:off x="10930560" y="1888050"/>
              <a:ext cx="250088"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8.6</a:t>
              </a:r>
            </a:p>
          </p:txBody>
        </p:sp>
        <p:sp>
          <p:nvSpPr>
            <p:cNvPr id="33" name="tx33"/>
            <p:cNvSpPr/>
            <p:nvPr/>
          </p:nvSpPr>
          <p:spPr>
            <a:xfrm>
              <a:off x="10930560" y="1532381"/>
              <a:ext cx="250088"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8.6</a:t>
              </a:r>
            </a:p>
          </p:txBody>
        </p:sp>
        <p:sp>
          <p:nvSpPr>
            <p:cNvPr id="34" name="rc34"/>
            <p:cNvSpPr/>
            <p:nvPr/>
          </p:nvSpPr>
          <p:spPr>
            <a:xfrm>
              <a:off x="7530753" y="1276597"/>
              <a:ext cx="3921097" cy="4801538"/>
            </a:xfrm>
            <a:prstGeom prst="rect">
              <a:avLst/>
            </a:prstGeom>
          </p:spPr>
          <p:txBody>
            <a:bodyPr/>
            <a:lstStyle/>
            <a:p>
              <a:endParaRPr/>
            </a:p>
          </p:txBody>
        </p:sp>
        <p:sp>
          <p:nvSpPr>
            <p:cNvPr id="35" name="pl35"/>
            <p:cNvSpPr/>
            <p:nvPr/>
          </p:nvSpPr>
          <p:spPr>
            <a:xfrm flipH="1">
              <a:off x="7530753" y="1276597"/>
              <a:ext cx="0" cy="4801538"/>
            </a:xfrm>
            <a:custGeom>
              <a:rect l="0" t="0" r="0" b="0"/>
              <a:pathLst>
                <a:path h="4801538">
                  <a:moveTo>
                    <a:pt x="0" y="4801538"/>
                  </a:moveTo>
                  <a:lnTo>
                    <a:pt x="0" y="0"/>
                  </a:lnTo>
                </a:path>
              </a:pathLst>
            </a:custGeom>
            <a:ln w="13550" cap="flat">
              <a:solidFill>
                <a:srgbClr val="858D96">
                  <a:alpha val="100000"/>
                </a:srgbClr>
              </a:solidFill>
              <a:prstDash val="solid"/>
              <a:round/>
            </a:ln>
          </p:spPr>
          <p:txBody>
            <a:bodyPr/>
            <a:lstStyle/>
            <a:p>
              <a:endParaRPr/>
            </a:p>
          </p:txBody>
        </p:sp>
        <p:sp>
          <p:nvSpPr>
            <p:cNvPr id="36" name="tx36"/>
            <p:cNvSpPr/>
            <p:nvPr/>
          </p:nvSpPr>
          <p:spPr>
            <a:xfrm>
              <a:off x="4476402" y="5740015"/>
              <a:ext cx="2991720"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Arcadia.io Arcadia Analytics (n=24)</a:t>
              </a:r>
            </a:p>
          </p:txBody>
        </p:sp>
        <p:sp>
          <p:nvSpPr>
            <p:cNvPr id="37" name="tx37"/>
            <p:cNvSpPr/>
            <p:nvPr/>
          </p:nvSpPr>
          <p:spPr>
            <a:xfrm>
              <a:off x="4567234" y="5403197"/>
              <a:ext cx="2900888"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Cerner HealtheIntent Suite (n=34)</a:t>
              </a:r>
            </a:p>
          </p:txBody>
        </p:sp>
        <p:sp>
          <p:nvSpPr>
            <p:cNvPr id="38" name="tx38"/>
            <p:cNvSpPr/>
            <p:nvPr/>
          </p:nvSpPr>
          <p:spPr>
            <a:xfrm>
              <a:off x="3776986" y="5028676"/>
              <a:ext cx="3691136"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Optum Optum Performance Analytics (n=5)</a:t>
              </a:r>
            </a:p>
          </p:txBody>
        </p:sp>
        <p:sp>
          <p:nvSpPr>
            <p:cNvPr id="39" name="tx39"/>
            <p:cNvSpPr/>
            <p:nvPr/>
          </p:nvSpPr>
          <p:spPr>
            <a:xfrm>
              <a:off x="2195478" y="4672213"/>
              <a:ext cx="5272644"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Lightbeam Lightbeam Population Health Management (n=20)</a:t>
              </a:r>
            </a:p>
          </p:txBody>
        </p:sp>
        <p:sp>
          <p:nvSpPr>
            <p:cNvPr id="40" name="tx40"/>
            <p:cNvSpPr/>
            <p:nvPr/>
          </p:nvSpPr>
          <p:spPr>
            <a:xfrm>
              <a:off x="955955" y="4317337"/>
              <a:ext cx="6512167"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NextGen Healthcare NextGen Healthcare Population Health Analytics (n=12)</a:t>
              </a:r>
            </a:p>
          </p:txBody>
        </p:sp>
        <p:sp>
          <p:nvSpPr>
            <p:cNvPr id="41" name="tx41"/>
            <p:cNvSpPr/>
            <p:nvPr/>
          </p:nvSpPr>
          <p:spPr>
            <a:xfrm>
              <a:off x="3205587" y="3960874"/>
              <a:ext cx="4262535"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Innovaccer Population Health Management (n=18)</a:t>
              </a:r>
            </a:p>
          </p:txBody>
        </p:sp>
        <p:sp>
          <p:nvSpPr>
            <p:cNvPr id="42" name="tx42"/>
            <p:cNvSpPr/>
            <p:nvPr/>
          </p:nvSpPr>
          <p:spPr>
            <a:xfrm>
              <a:off x="5214223" y="3605998"/>
              <a:ext cx="2253899"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Epic Healthy Planet (n=39)</a:t>
              </a:r>
            </a:p>
          </p:txBody>
        </p:sp>
        <p:sp>
          <p:nvSpPr>
            <p:cNvPr id="43" name="tx43"/>
            <p:cNvSpPr/>
            <p:nvPr/>
          </p:nvSpPr>
          <p:spPr>
            <a:xfrm>
              <a:off x="3677419" y="3269180"/>
              <a:ext cx="3790704"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Salient Healthcare Salient Healthcare (n=14)</a:t>
              </a:r>
            </a:p>
          </p:txBody>
        </p:sp>
        <p:sp>
          <p:nvSpPr>
            <p:cNvPr id="44" name="tx44"/>
            <p:cNvSpPr/>
            <p:nvPr/>
          </p:nvSpPr>
          <p:spPr>
            <a:xfrm>
              <a:off x="3370993" y="2895453"/>
              <a:ext cx="4097130"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Innovaccer Innovaccer Population Health (n=19)</a:t>
              </a:r>
            </a:p>
          </p:txBody>
        </p:sp>
        <p:sp>
          <p:nvSpPr>
            <p:cNvPr id="45" name="tx45"/>
            <p:cNvSpPr/>
            <p:nvPr/>
          </p:nvSpPr>
          <p:spPr>
            <a:xfrm>
              <a:off x="1532433" y="2538990"/>
              <a:ext cx="5935689"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Health Catalyst Health Catalyst Population Health Applications (n=18)</a:t>
              </a:r>
            </a:p>
          </p:txBody>
        </p:sp>
        <p:sp>
          <p:nvSpPr>
            <p:cNvPr id="46" name="tx46"/>
            <p:cNvSpPr/>
            <p:nvPr/>
          </p:nvSpPr>
          <p:spPr>
            <a:xfrm>
              <a:off x="3113740" y="2182526"/>
              <a:ext cx="4354383"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Altera Digital Health CareInMotion (Allscripts) (n=9)</a:t>
              </a:r>
            </a:p>
          </p:txBody>
        </p:sp>
        <p:sp>
          <p:nvSpPr>
            <p:cNvPr id="47" name="tx47"/>
            <p:cNvSpPr/>
            <p:nvPr/>
          </p:nvSpPr>
          <p:spPr>
            <a:xfrm>
              <a:off x="776122" y="1826063"/>
              <a:ext cx="6692000" cy="197445"/>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Relevant Healthcare Relevant Healthcare Analytics (Regional - West) [C] (n=8)</a:t>
              </a:r>
            </a:p>
          </p:txBody>
        </p:sp>
        <p:sp>
          <p:nvSpPr>
            <p:cNvPr id="48" name="tx48"/>
            <p:cNvSpPr/>
            <p:nvPr/>
          </p:nvSpPr>
          <p:spPr>
            <a:xfrm>
              <a:off x="2001828" y="1471187"/>
              <a:ext cx="5466294"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HealthEC HealthEC Population Health Management Suite (n=17)</a:t>
              </a:r>
            </a:p>
          </p:txBody>
        </p:sp>
        <p:sp>
          <p:nvSpPr>
            <p:cNvPr id="49" name="tx49"/>
            <p:cNvSpPr/>
            <p:nvPr/>
          </p:nvSpPr>
          <p:spPr>
            <a:xfrm>
              <a:off x="7495294" y="6140765"/>
              <a:ext cx="70916" cy="142279"/>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1</a:t>
              </a:r>
            </a:p>
          </p:txBody>
        </p:sp>
        <p:sp>
          <p:nvSpPr>
            <p:cNvPr id="50" name="tx50"/>
            <p:cNvSpPr/>
            <p:nvPr/>
          </p:nvSpPr>
          <p:spPr>
            <a:xfrm>
              <a:off x="10925141" y="6137590"/>
              <a:ext cx="105461" cy="14545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9</a:t>
              </a:r>
            </a:p>
          </p:txBody>
        </p:sp>
      </p:grpSp>
    </p:spTree>
  </p:cSld>
  <p:clrMapOvr>
    <a:masterClrMapping/>
  </p:clrMapOvr>
  <p:transition/>
  <p:timing/>
</p:sld>
</file>

<file path=ppt/slides/slide5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1"/>
          <p:cNvSpPr>
            <a:spLocks noGrp="1"/>
          </p:cNvSpPr>
          <p:nvPr>
            <p:ph type="title"/>
          </p:nvPr>
        </p:nvSpPr>
        <p:spPr/>
        <p:txBody>
          <a:bodyPr/>
          <a:lstStyle/>
          <a:p>
            <a:r>
              <a:t>Question Score Breakout</a:t>
            </a:r>
          </a:p>
        </p:txBody>
      </p:sp>
      <p:sp>
        <p:nvSpPr>
          <p:cNvPr id="2" name="SubTitle 2"/>
          <p:cNvSpPr>
            <a:spLocks noGrp="1"/>
          </p:cNvSpPr>
          <p:nvPr>
            <p:ph type="subTitle" idx="13"/>
          </p:nvPr>
        </p:nvSpPr>
        <p:spPr/>
        <p:txBody>
          <a:bodyPr/>
          <a:lstStyle/>
          <a:p>
            <a:r>
              <a:t>Money's Worth</a:t>
            </a:r>
          </a:p>
        </p:txBody>
      </p:sp>
      <p:grpSp>
        <p:nvGrpSpPr>
          <p:cNvPr id="51" name="grp2"/>
          <p:cNvGrpSpPr/>
          <p:nvPr/>
        </p:nvGrpSpPr>
        <p:grpSpPr>
          <a:xfrm>
            <a:off x="548640" y="1207008"/>
            <a:ext cx="10972800" cy="5303520"/>
            <a:chOff x="548640" y="1207008"/>
            <a:chExt cx="10972800" cy="5303520"/>
          </a:xfrm>
        </p:grpSpPr>
        <p:sp>
          <p:nvSpPr>
            <p:cNvPr id="4" name="rc4"/>
            <p:cNvSpPr/>
            <p:nvPr/>
          </p:nvSpPr>
          <p:spPr>
            <a:xfrm>
              <a:off x="548640" y="1207008"/>
              <a:ext cx="10972799" cy="5303520"/>
            </a:xfrm>
            <a:prstGeom prst="rect">
              <a:avLst/>
            </a:prstGeom>
          </p:spPr>
          <p:txBody>
            <a:bodyPr/>
            <a:lstStyle/>
            <a:p>
              <a:endParaRPr/>
            </a:p>
          </p:txBody>
        </p:sp>
        <p:sp>
          <p:nvSpPr>
            <p:cNvPr id="5" name="rc5"/>
            <p:cNvSpPr/>
            <p:nvPr/>
          </p:nvSpPr>
          <p:spPr>
            <a:xfrm>
              <a:off x="7530753" y="1276597"/>
              <a:ext cx="3921097" cy="4801538"/>
            </a:xfrm>
            <a:prstGeom prst="rect">
              <a:avLst/>
            </a:prstGeom>
          </p:spPr>
          <p:txBody>
            <a:bodyPr/>
            <a:lstStyle/>
            <a:p>
              <a:endParaRPr/>
            </a:p>
          </p:txBody>
        </p:sp>
        <p:sp>
          <p:nvSpPr>
            <p:cNvPr id="6" name="rc6"/>
            <p:cNvSpPr/>
            <p:nvPr/>
          </p:nvSpPr>
          <p:spPr>
            <a:xfrm>
              <a:off x="7530753" y="5722465"/>
              <a:ext cx="2326805"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7" name="rc7"/>
            <p:cNvSpPr/>
            <p:nvPr/>
          </p:nvSpPr>
          <p:spPr>
            <a:xfrm>
              <a:off x="7530753" y="5366796"/>
              <a:ext cx="2369894"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8" name="rc8"/>
            <p:cNvSpPr/>
            <p:nvPr/>
          </p:nvSpPr>
          <p:spPr>
            <a:xfrm>
              <a:off x="7530753" y="5011126"/>
              <a:ext cx="2456072"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9" name="rc9"/>
            <p:cNvSpPr/>
            <p:nvPr/>
          </p:nvSpPr>
          <p:spPr>
            <a:xfrm>
              <a:off x="7530753" y="4655457"/>
              <a:ext cx="2628428"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0" name="rc10"/>
            <p:cNvSpPr/>
            <p:nvPr/>
          </p:nvSpPr>
          <p:spPr>
            <a:xfrm>
              <a:off x="7530753" y="4299787"/>
              <a:ext cx="2671517"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1" name="rc11"/>
            <p:cNvSpPr/>
            <p:nvPr/>
          </p:nvSpPr>
          <p:spPr>
            <a:xfrm>
              <a:off x="7530753" y="3944118"/>
              <a:ext cx="2800784"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2" name="rc12"/>
            <p:cNvSpPr/>
            <p:nvPr/>
          </p:nvSpPr>
          <p:spPr>
            <a:xfrm>
              <a:off x="7530753" y="3588448"/>
              <a:ext cx="2843872"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3" name="rc13"/>
            <p:cNvSpPr/>
            <p:nvPr/>
          </p:nvSpPr>
          <p:spPr>
            <a:xfrm>
              <a:off x="7530753" y="3232779"/>
              <a:ext cx="2973139"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4" name="rc14"/>
            <p:cNvSpPr/>
            <p:nvPr/>
          </p:nvSpPr>
          <p:spPr>
            <a:xfrm>
              <a:off x="7530753" y="2877109"/>
              <a:ext cx="2973139"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5" name="rc15"/>
            <p:cNvSpPr/>
            <p:nvPr/>
          </p:nvSpPr>
          <p:spPr>
            <a:xfrm>
              <a:off x="7530753" y="2521440"/>
              <a:ext cx="2973139"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6" name="rc16"/>
            <p:cNvSpPr/>
            <p:nvPr/>
          </p:nvSpPr>
          <p:spPr>
            <a:xfrm>
              <a:off x="7530753" y="2165770"/>
              <a:ext cx="3059317"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7" name="rc17"/>
            <p:cNvSpPr/>
            <p:nvPr/>
          </p:nvSpPr>
          <p:spPr>
            <a:xfrm>
              <a:off x="7530753" y="1810101"/>
              <a:ext cx="3059317"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8" name="rc18"/>
            <p:cNvSpPr/>
            <p:nvPr/>
          </p:nvSpPr>
          <p:spPr>
            <a:xfrm>
              <a:off x="7530753" y="1454431"/>
              <a:ext cx="3188584"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9" name="pl19"/>
            <p:cNvSpPr/>
            <p:nvPr/>
          </p:nvSpPr>
          <p:spPr>
            <a:xfrm flipH="1">
              <a:off x="10245359" y="1276597"/>
              <a:ext cx="0" cy="4801538"/>
            </a:xfrm>
            <a:custGeom>
              <a:rect l="0" t="0" r="0" b="0"/>
              <a:pathLst>
                <a:path h="4801538">
                  <a:moveTo>
                    <a:pt x="0" y="4801538"/>
                  </a:moveTo>
                  <a:lnTo>
                    <a:pt x="0" y="0"/>
                  </a:lnTo>
                  <a:lnTo>
                    <a:pt x="0" y="0"/>
                  </a:lnTo>
                </a:path>
              </a:pathLst>
            </a:custGeom>
            <a:ln w="32521" cap="flat">
              <a:solidFill>
                <a:srgbClr val="2B333A">
                  <a:alpha val="100000"/>
                </a:srgbClr>
              </a:solidFill>
              <a:prstDash val="lgDash"/>
              <a:round/>
            </a:ln>
          </p:spPr>
          <p:txBody>
            <a:bodyPr/>
            <a:lstStyle/>
            <a:p>
              <a:endParaRPr/>
            </a:p>
          </p:txBody>
        </p:sp>
        <p:sp>
          <p:nvSpPr>
            <p:cNvPr id="20" name="tx20"/>
            <p:cNvSpPr/>
            <p:nvPr/>
          </p:nvSpPr>
          <p:spPr>
            <a:xfrm>
              <a:off x="9679577" y="1120327"/>
              <a:ext cx="1140181" cy="126801"/>
            </a:xfrm>
            <a:prstGeom prst="rect">
              <a:avLst/>
            </a:prstGeom>
            <a:noFill/>
          </p:spPr>
          <p:txBody>
            <a:bodyPr wrap="none" lIns="0" tIns="0" rIns="0" bIns="0" anchor="ctr" anchorCtr="1"/>
            <a:lstStyle/>
            <a:p>
              <a:pPr marL="0" marR="0" indent="0" algn="l">
                <a:lnSpc>
                  <a:spcPts val="1103"/>
                </a:lnSpc>
                <a:spcBef>
                  <a:spcPct val="0"/>
                </a:spcBef>
                <a:spcAft>
                  <a:spcPct val="0"/>
                </a:spcAft>
              </a:pPr>
              <a:r>
                <a:rPr sz="1103" b="1">
                  <a:solidFill>
                    <a:srgbClr val="2B333A">
                      <a:alpha val="100000"/>
                    </a:srgbClr>
                  </a:solidFill>
                  <a:latin typeface="Barlow Light"/>
                  <a:cs typeface="Barlow Light"/>
                </a:rPr>
                <a:t>Market Average 7.3</a:t>
              </a:r>
            </a:p>
          </p:txBody>
        </p:sp>
        <p:sp>
          <p:nvSpPr>
            <p:cNvPr id="21" name="tx21"/>
            <p:cNvSpPr/>
            <p:nvPr/>
          </p:nvSpPr>
          <p:spPr>
            <a:xfrm>
              <a:off x="9984517" y="5800613"/>
              <a:ext cx="253917"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6.4</a:t>
              </a:r>
            </a:p>
          </p:txBody>
        </p:sp>
        <p:sp>
          <p:nvSpPr>
            <p:cNvPr id="22" name="tx22"/>
            <p:cNvSpPr/>
            <p:nvPr/>
          </p:nvSpPr>
          <p:spPr>
            <a:xfrm>
              <a:off x="10024829" y="5444944"/>
              <a:ext cx="248364"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6.5</a:t>
              </a:r>
            </a:p>
          </p:txBody>
        </p:sp>
        <p:sp>
          <p:nvSpPr>
            <p:cNvPr id="23" name="tx23"/>
            <p:cNvSpPr/>
            <p:nvPr/>
          </p:nvSpPr>
          <p:spPr>
            <a:xfrm>
              <a:off x="10107082" y="5089274"/>
              <a:ext cx="240513"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6.7</a:t>
              </a:r>
            </a:p>
          </p:txBody>
        </p:sp>
        <p:sp>
          <p:nvSpPr>
            <p:cNvPr id="24" name="tx24"/>
            <p:cNvSpPr/>
            <p:nvPr/>
          </p:nvSpPr>
          <p:spPr>
            <a:xfrm>
              <a:off x="10264118" y="4736780"/>
              <a:ext cx="209874" cy="13394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7.1</a:t>
              </a:r>
            </a:p>
          </p:txBody>
        </p:sp>
        <p:sp>
          <p:nvSpPr>
            <p:cNvPr id="25" name="tx25"/>
            <p:cNvSpPr/>
            <p:nvPr/>
          </p:nvSpPr>
          <p:spPr>
            <a:xfrm>
              <a:off x="10324537" y="4379523"/>
              <a:ext cx="244534" cy="135532"/>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7.2</a:t>
              </a:r>
            </a:p>
          </p:txBody>
        </p:sp>
        <p:sp>
          <p:nvSpPr>
            <p:cNvPr id="26" name="tx26"/>
            <p:cNvSpPr/>
            <p:nvPr/>
          </p:nvSpPr>
          <p:spPr>
            <a:xfrm>
              <a:off x="10451698" y="4023853"/>
              <a:ext cx="240321" cy="135532"/>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7.5</a:t>
              </a:r>
            </a:p>
          </p:txBody>
        </p:sp>
        <p:sp>
          <p:nvSpPr>
            <p:cNvPr id="27" name="tx27"/>
            <p:cNvSpPr/>
            <p:nvPr/>
          </p:nvSpPr>
          <p:spPr>
            <a:xfrm>
              <a:off x="10494883" y="3666596"/>
              <a:ext cx="240513"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7.6</a:t>
              </a:r>
            </a:p>
          </p:txBody>
        </p:sp>
        <p:sp>
          <p:nvSpPr>
            <p:cNvPr id="28" name="tx28"/>
            <p:cNvSpPr/>
            <p:nvPr/>
          </p:nvSpPr>
          <p:spPr>
            <a:xfrm>
              <a:off x="10625107" y="3310927"/>
              <a:ext cx="242428"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7.9</a:t>
              </a:r>
            </a:p>
          </p:txBody>
        </p:sp>
        <p:sp>
          <p:nvSpPr>
            <p:cNvPr id="29" name="tx29"/>
            <p:cNvSpPr/>
            <p:nvPr/>
          </p:nvSpPr>
          <p:spPr>
            <a:xfrm>
              <a:off x="10625107" y="2955257"/>
              <a:ext cx="242428"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7.9</a:t>
              </a:r>
            </a:p>
          </p:txBody>
        </p:sp>
        <p:sp>
          <p:nvSpPr>
            <p:cNvPr id="30" name="tx30"/>
            <p:cNvSpPr/>
            <p:nvPr/>
          </p:nvSpPr>
          <p:spPr>
            <a:xfrm>
              <a:off x="10625107" y="2599588"/>
              <a:ext cx="242428"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7.9</a:t>
              </a:r>
            </a:p>
          </p:txBody>
        </p:sp>
        <p:sp>
          <p:nvSpPr>
            <p:cNvPr id="31" name="tx31"/>
            <p:cNvSpPr/>
            <p:nvPr/>
          </p:nvSpPr>
          <p:spPr>
            <a:xfrm>
              <a:off x="10699795" y="2243720"/>
              <a:ext cx="219449"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8.1</a:t>
              </a:r>
            </a:p>
          </p:txBody>
        </p:sp>
        <p:sp>
          <p:nvSpPr>
            <p:cNvPr id="32" name="tx32"/>
            <p:cNvSpPr/>
            <p:nvPr/>
          </p:nvSpPr>
          <p:spPr>
            <a:xfrm>
              <a:off x="10699795" y="1888050"/>
              <a:ext cx="219449"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8.1</a:t>
              </a:r>
            </a:p>
          </p:txBody>
        </p:sp>
        <p:sp>
          <p:nvSpPr>
            <p:cNvPr id="33" name="tx33"/>
            <p:cNvSpPr/>
            <p:nvPr/>
          </p:nvSpPr>
          <p:spPr>
            <a:xfrm>
              <a:off x="10847063" y="1532381"/>
              <a:ext cx="255449"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8.4</a:t>
              </a:r>
            </a:p>
          </p:txBody>
        </p:sp>
        <p:sp>
          <p:nvSpPr>
            <p:cNvPr id="34" name="rc34"/>
            <p:cNvSpPr/>
            <p:nvPr/>
          </p:nvSpPr>
          <p:spPr>
            <a:xfrm>
              <a:off x="7530753" y="1276597"/>
              <a:ext cx="3921097" cy="4801538"/>
            </a:xfrm>
            <a:prstGeom prst="rect">
              <a:avLst/>
            </a:prstGeom>
          </p:spPr>
          <p:txBody>
            <a:bodyPr/>
            <a:lstStyle/>
            <a:p>
              <a:endParaRPr/>
            </a:p>
          </p:txBody>
        </p:sp>
        <p:sp>
          <p:nvSpPr>
            <p:cNvPr id="35" name="pl35"/>
            <p:cNvSpPr/>
            <p:nvPr/>
          </p:nvSpPr>
          <p:spPr>
            <a:xfrm flipH="1">
              <a:off x="7530753" y="1276597"/>
              <a:ext cx="0" cy="4801538"/>
            </a:xfrm>
            <a:custGeom>
              <a:rect l="0" t="0" r="0" b="0"/>
              <a:pathLst>
                <a:path h="4801538">
                  <a:moveTo>
                    <a:pt x="0" y="4801538"/>
                  </a:moveTo>
                  <a:lnTo>
                    <a:pt x="0" y="0"/>
                  </a:lnTo>
                </a:path>
              </a:pathLst>
            </a:custGeom>
            <a:ln w="13550" cap="flat">
              <a:solidFill>
                <a:srgbClr val="858D96">
                  <a:alpha val="100000"/>
                </a:srgbClr>
              </a:solidFill>
              <a:prstDash val="solid"/>
              <a:round/>
            </a:ln>
          </p:spPr>
          <p:txBody>
            <a:bodyPr/>
            <a:lstStyle/>
            <a:p>
              <a:endParaRPr/>
            </a:p>
          </p:txBody>
        </p:sp>
        <p:sp>
          <p:nvSpPr>
            <p:cNvPr id="36" name="tx36"/>
            <p:cNvSpPr/>
            <p:nvPr/>
          </p:nvSpPr>
          <p:spPr>
            <a:xfrm>
              <a:off x="3776986" y="5740015"/>
              <a:ext cx="3691136"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Optum Optum Performance Analytics (n=5)</a:t>
              </a:r>
            </a:p>
          </p:txBody>
        </p:sp>
        <p:sp>
          <p:nvSpPr>
            <p:cNvPr id="37" name="tx37"/>
            <p:cNvSpPr/>
            <p:nvPr/>
          </p:nvSpPr>
          <p:spPr>
            <a:xfrm>
              <a:off x="4572923" y="5403197"/>
              <a:ext cx="2895199"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Cerner HealtheIntent Suite (n=33)</a:t>
              </a:r>
            </a:p>
          </p:txBody>
        </p:sp>
        <p:sp>
          <p:nvSpPr>
            <p:cNvPr id="38" name="tx38"/>
            <p:cNvSpPr/>
            <p:nvPr/>
          </p:nvSpPr>
          <p:spPr>
            <a:xfrm>
              <a:off x="4482092" y="5028676"/>
              <a:ext cx="2986030"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Arcadia.io Arcadia Analytics (n=23)</a:t>
              </a:r>
            </a:p>
          </p:txBody>
        </p:sp>
        <p:sp>
          <p:nvSpPr>
            <p:cNvPr id="39" name="tx39"/>
            <p:cNvSpPr/>
            <p:nvPr/>
          </p:nvSpPr>
          <p:spPr>
            <a:xfrm>
              <a:off x="2241604" y="4672213"/>
              <a:ext cx="5226518"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Lightbeam Lightbeam Population Health Management (n=18)</a:t>
              </a:r>
            </a:p>
          </p:txBody>
        </p:sp>
        <p:sp>
          <p:nvSpPr>
            <p:cNvPr id="40" name="tx40"/>
            <p:cNvSpPr/>
            <p:nvPr/>
          </p:nvSpPr>
          <p:spPr>
            <a:xfrm>
              <a:off x="5211988" y="4317337"/>
              <a:ext cx="2256134"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Epic Healthy Planet (n=32)</a:t>
              </a:r>
            </a:p>
          </p:txBody>
        </p:sp>
        <p:sp>
          <p:nvSpPr>
            <p:cNvPr id="41" name="tx41"/>
            <p:cNvSpPr/>
            <p:nvPr/>
          </p:nvSpPr>
          <p:spPr>
            <a:xfrm>
              <a:off x="1542593" y="3961668"/>
              <a:ext cx="5925529"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Health Catalyst Health Catalyst Population Health Applications (n=17)</a:t>
              </a:r>
            </a:p>
          </p:txBody>
        </p:sp>
        <p:sp>
          <p:nvSpPr>
            <p:cNvPr id="42" name="tx42"/>
            <p:cNvSpPr/>
            <p:nvPr/>
          </p:nvSpPr>
          <p:spPr>
            <a:xfrm>
              <a:off x="955955" y="3605998"/>
              <a:ext cx="6512167"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NextGen Healthcare NextGen Healthcare Population Health Analytics (n=12)</a:t>
              </a:r>
            </a:p>
          </p:txBody>
        </p:sp>
        <p:sp>
          <p:nvSpPr>
            <p:cNvPr id="43" name="tx43"/>
            <p:cNvSpPr/>
            <p:nvPr/>
          </p:nvSpPr>
          <p:spPr>
            <a:xfrm>
              <a:off x="3677419" y="3269180"/>
              <a:ext cx="3790704"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Salient Healthcare Salient Healthcare (n=14)</a:t>
              </a:r>
            </a:p>
          </p:txBody>
        </p:sp>
        <p:sp>
          <p:nvSpPr>
            <p:cNvPr id="44" name="tx44"/>
            <p:cNvSpPr/>
            <p:nvPr/>
          </p:nvSpPr>
          <p:spPr>
            <a:xfrm>
              <a:off x="3215747" y="2893865"/>
              <a:ext cx="4252375"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Innovaccer Population Health Management (n=17)</a:t>
              </a:r>
            </a:p>
          </p:txBody>
        </p:sp>
        <p:sp>
          <p:nvSpPr>
            <p:cNvPr id="45" name="tx45"/>
            <p:cNvSpPr/>
            <p:nvPr/>
          </p:nvSpPr>
          <p:spPr>
            <a:xfrm>
              <a:off x="3371399" y="2539783"/>
              <a:ext cx="4096723"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Innovaccer Innovaccer Population Health (n=18)</a:t>
              </a:r>
            </a:p>
          </p:txBody>
        </p:sp>
        <p:sp>
          <p:nvSpPr>
            <p:cNvPr id="46" name="tx46"/>
            <p:cNvSpPr/>
            <p:nvPr/>
          </p:nvSpPr>
          <p:spPr>
            <a:xfrm>
              <a:off x="776122" y="2181733"/>
              <a:ext cx="6692000" cy="197445"/>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Relevant Healthcare Relevant Healthcare Analytics (Regional - West) [C] (n=8)</a:t>
              </a:r>
            </a:p>
          </p:txBody>
        </p:sp>
        <p:sp>
          <p:nvSpPr>
            <p:cNvPr id="47" name="tx47"/>
            <p:cNvSpPr/>
            <p:nvPr/>
          </p:nvSpPr>
          <p:spPr>
            <a:xfrm>
              <a:off x="3114146" y="1826857"/>
              <a:ext cx="4353976"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Altera Digital Health CareInMotion (Allscripts) (n=8)</a:t>
              </a:r>
            </a:p>
          </p:txBody>
        </p:sp>
        <p:sp>
          <p:nvSpPr>
            <p:cNvPr id="48" name="tx48"/>
            <p:cNvSpPr/>
            <p:nvPr/>
          </p:nvSpPr>
          <p:spPr>
            <a:xfrm>
              <a:off x="1993294" y="1471187"/>
              <a:ext cx="5474829"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HealthEC HealthEC Population Health Management Suite (n=16)</a:t>
              </a:r>
            </a:p>
          </p:txBody>
        </p:sp>
        <p:sp>
          <p:nvSpPr>
            <p:cNvPr id="49" name="tx49"/>
            <p:cNvSpPr/>
            <p:nvPr/>
          </p:nvSpPr>
          <p:spPr>
            <a:xfrm>
              <a:off x="7495294" y="6140765"/>
              <a:ext cx="70916" cy="142279"/>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1</a:t>
              </a:r>
            </a:p>
          </p:txBody>
        </p:sp>
        <p:sp>
          <p:nvSpPr>
            <p:cNvPr id="50" name="tx50"/>
            <p:cNvSpPr/>
            <p:nvPr/>
          </p:nvSpPr>
          <p:spPr>
            <a:xfrm>
              <a:off x="10925141" y="6137590"/>
              <a:ext cx="105461" cy="14545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9</a:t>
              </a:r>
            </a:p>
          </p:txBody>
        </p:sp>
      </p:grpSp>
    </p:spTree>
  </p:cSld>
  <p:clrMapOvr>
    <a:masterClrMapping/>
  </p:clrMapOvr>
  <p:transition/>
  <p:timing/>
</p:sld>
</file>

<file path=ppt/slides/slide5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1"/>
          <p:cNvSpPr>
            <a:spLocks noGrp="1"/>
          </p:cNvSpPr>
          <p:nvPr>
            <p:ph type="title"/>
          </p:nvPr>
        </p:nvSpPr>
        <p:spPr/>
        <p:txBody>
          <a:bodyPr/>
          <a:lstStyle/>
          <a:p>
            <a:r>
              <a:t>Question Score Breakout</a:t>
            </a:r>
          </a:p>
        </p:txBody>
      </p:sp>
      <p:sp>
        <p:nvSpPr>
          <p:cNvPr id="2" name="SubTitle 2"/>
          <p:cNvSpPr>
            <a:spLocks noGrp="1"/>
          </p:cNvSpPr>
          <p:nvPr>
            <p:ph type="subTitle" idx="13"/>
          </p:nvPr>
        </p:nvSpPr>
        <p:spPr/>
        <p:txBody>
          <a:bodyPr/>
          <a:lstStyle/>
          <a:p>
            <a:r>
              <a:t>Overall Product Quality</a:t>
            </a:r>
          </a:p>
        </p:txBody>
      </p:sp>
      <p:grpSp>
        <p:nvGrpSpPr>
          <p:cNvPr id="51" name="grp2"/>
          <p:cNvGrpSpPr/>
          <p:nvPr/>
        </p:nvGrpSpPr>
        <p:grpSpPr>
          <a:xfrm>
            <a:off x="548640" y="1207008"/>
            <a:ext cx="10972800" cy="5303520"/>
            <a:chOff x="548640" y="1207008"/>
            <a:chExt cx="10972800" cy="5303520"/>
          </a:xfrm>
        </p:grpSpPr>
        <p:sp>
          <p:nvSpPr>
            <p:cNvPr id="4" name="rc4"/>
            <p:cNvSpPr/>
            <p:nvPr/>
          </p:nvSpPr>
          <p:spPr>
            <a:xfrm>
              <a:off x="548640" y="1207008"/>
              <a:ext cx="10972799" cy="5303520"/>
            </a:xfrm>
            <a:prstGeom prst="rect">
              <a:avLst/>
            </a:prstGeom>
          </p:spPr>
          <p:txBody>
            <a:bodyPr/>
            <a:lstStyle/>
            <a:p>
              <a:endParaRPr/>
            </a:p>
          </p:txBody>
        </p:sp>
        <p:sp>
          <p:nvSpPr>
            <p:cNvPr id="5" name="rc5"/>
            <p:cNvSpPr/>
            <p:nvPr/>
          </p:nvSpPr>
          <p:spPr>
            <a:xfrm>
              <a:off x="7531159" y="1276597"/>
              <a:ext cx="3920691" cy="4801538"/>
            </a:xfrm>
            <a:prstGeom prst="rect">
              <a:avLst/>
            </a:prstGeom>
          </p:spPr>
          <p:txBody>
            <a:bodyPr/>
            <a:lstStyle/>
            <a:p>
              <a:endParaRPr/>
            </a:p>
          </p:txBody>
        </p:sp>
        <p:sp>
          <p:nvSpPr>
            <p:cNvPr id="6" name="rc6"/>
            <p:cNvSpPr/>
            <p:nvPr/>
          </p:nvSpPr>
          <p:spPr>
            <a:xfrm>
              <a:off x="7531159" y="5722465"/>
              <a:ext cx="2541986"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7" name="rc7"/>
            <p:cNvSpPr/>
            <p:nvPr/>
          </p:nvSpPr>
          <p:spPr>
            <a:xfrm>
              <a:off x="7531159" y="5366796"/>
              <a:ext cx="2585071"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8" name="rc8"/>
            <p:cNvSpPr/>
            <p:nvPr/>
          </p:nvSpPr>
          <p:spPr>
            <a:xfrm>
              <a:off x="7531159" y="5011126"/>
              <a:ext cx="2628155"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9" name="rc9"/>
            <p:cNvSpPr/>
            <p:nvPr/>
          </p:nvSpPr>
          <p:spPr>
            <a:xfrm>
              <a:off x="7531159" y="4655457"/>
              <a:ext cx="2757409"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0" name="rc10"/>
            <p:cNvSpPr/>
            <p:nvPr/>
          </p:nvSpPr>
          <p:spPr>
            <a:xfrm>
              <a:off x="7531159" y="4299787"/>
              <a:ext cx="2843578"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1" name="rc11"/>
            <p:cNvSpPr/>
            <p:nvPr/>
          </p:nvSpPr>
          <p:spPr>
            <a:xfrm>
              <a:off x="7531159" y="3944118"/>
              <a:ext cx="2886662"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2" name="rc12"/>
            <p:cNvSpPr/>
            <p:nvPr/>
          </p:nvSpPr>
          <p:spPr>
            <a:xfrm>
              <a:off x="7531159" y="3588448"/>
              <a:ext cx="2929747"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3" name="rc13"/>
            <p:cNvSpPr/>
            <p:nvPr/>
          </p:nvSpPr>
          <p:spPr>
            <a:xfrm>
              <a:off x="7531159" y="3232779"/>
              <a:ext cx="2929747"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4" name="rc14"/>
            <p:cNvSpPr/>
            <p:nvPr/>
          </p:nvSpPr>
          <p:spPr>
            <a:xfrm>
              <a:off x="7531159" y="2877109"/>
              <a:ext cx="2972831"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5" name="rc15"/>
            <p:cNvSpPr/>
            <p:nvPr/>
          </p:nvSpPr>
          <p:spPr>
            <a:xfrm>
              <a:off x="7531159" y="2521440"/>
              <a:ext cx="2972831"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6" name="rc16"/>
            <p:cNvSpPr/>
            <p:nvPr/>
          </p:nvSpPr>
          <p:spPr>
            <a:xfrm>
              <a:off x="7531159" y="2165770"/>
              <a:ext cx="3145169"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7" name="rc17"/>
            <p:cNvSpPr/>
            <p:nvPr/>
          </p:nvSpPr>
          <p:spPr>
            <a:xfrm>
              <a:off x="7531159" y="1810101"/>
              <a:ext cx="3145169"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8" name="rc18"/>
            <p:cNvSpPr/>
            <p:nvPr/>
          </p:nvSpPr>
          <p:spPr>
            <a:xfrm>
              <a:off x="7531159" y="1454431"/>
              <a:ext cx="3231338"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9" name="pl19"/>
            <p:cNvSpPr/>
            <p:nvPr/>
          </p:nvSpPr>
          <p:spPr>
            <a:xfrm flipH="1">
              <a:off x="10374737" y="1276597"/>
              <a:ext cx="0" cy="4801538"/>
            </a:xfrm>
            <a:custGeom>
              <a:rect l="0" t="0" r="0" b="0"/>
              <a:pathLst>
                <a:path h="4801538">
                  <a:moveTo>
                    <a:pt x="0" y="4801538"/>
                  </a:moveTo>
                  <a:lnTo>
                    <a:pt x="0" y="0"/>
                  </a:lnTo>
                  <a:lnTo>
                    <a:pt x="0" y="0"/>
                  </a:lnTo>
                </a:path>
              </a:pathLst>
            </a:custGeom>
            <a:ln w="32521" cap="flat">
              <a:solidFill>
                <a:srgbClr val="2B333A">
                  <a:alpha val="100000"/>
                </a:srgbClr>
              </a:solidFill>
              <a:prstDash val="lgDash"/>
              <a:round/>
            </a:ln>
          </p:spPr>
          <p:txBody>
            <a:bodyPr/>
            <a:lstStyle/>
            <a:p>
              <a:endParaRPr/>
            </a:p>
          </p:txBody>
        </p:sp>
        <p:sp>
          <p:nvSpPr>
            <p:cNvPr id="20" name="tx20"/>
            <p:cNvSpPr/>
            <p:nvPr/>
          </p:nvSpPr>
          <p:spPr>
            <a:xfrm>
              <a:off x="9791722" y="1119136"/>
              <a:ext cx="1140181" cy="127992"/>
            </a:xfrm>
            <a:prstGeom prst="rect">
              <a:avLst/>
            </a:prstGeom>
            <a:noFill/>
          </p:spPr>
          <p:txBody>
            <a:bodyPr wrap="none" lIns="0" tIns="0" rIns="0" bIns="0" anchor="ctr" anchorCtr="1"/>
            <a:lstStyle/>
            <a:p>
              <a:pPr marL="0" marR="0" indent="0" algn="l">
                <a:lnSpc>
                  <a:spcPts val="1103"/>
                </a:lnSpc>
                <a:spcBef>
                  <a:spcPct val="0"/>
                </a:spcBef>
                <a:spcAft>
                  <a:spcPct val="0"/>
                </a:spcAft>
              </a:pPr>
              <a:r>
                <a:rPr sz="1103" b="1">
                  <a:solidFill>
                    <a:srgbClr val="2B333A">
                      <a:alpha val="100000"/>
                    </a:srgbClr>
                  </a:solidFill>
                  <a:latin typeface="Barlow Light"/>
                  <a:cs typeface="Barlow Light"/>
                </a:rPr>
                <a:t>Market Average 7.6</a:t>
              </a:r>
            </a:p>
          </p:txBody>
        </p:sp>
        <p:sp>
          <p:nvSpPr>
            <p:cNvPr id="21" name="tx21"/>
            <p:cNvSpPr/>
            <p:nvPr/>
          </p:nvSpPr>
          <p:spPr>
            <a:xfrm>
              <a:off x="10198381" y="5800613"/>
              <a:ext cx="250470"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6.9</a:t>
              </a:r>
            </a:p>
          </p:txBody>
        </p:sp>
        <p:sp>
          <p:nvSpPr>
            <p:cNvPr id="22" name="tx22"/>
            <p:cNvSpPr/>
            <p:nvPr/>
          </p:nvSpPr>
          <p:spPr>
            <a:xfrm>
              <a:off x="10241657" y="5444348"/>
              <a:ext cx="250853" cy="13771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7.0</a:t>
              </a:r>
            </a:p>
          </p:txBody>
        </p:sp>
        <p:sp>
          <p:nvSpPr>
            <p:cNvPr id="23" name="tx23"/>
            <p:cNvSpPr/>
            <p:nvPr/>
          </p:nvSpPr>
          <p:spPr>
            <a:xfrm>
              <a:off x="10264252" y="5092449"/>
              <a:ext cx="209874" cy="13394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7.1</a:t>
              </a:r>
            </a:p>
          </p:txBody>
        </p:sp>
        <p:sp>
          <p:nvSpPr>
            <p:cNvPr id="24" name="tx24"/>
            <p:cNvSpPr/>
            <p:nvPr/>
          </p:nvSpPr>
          <p:spPr>
            <a:xfrm>
              <a:off x="10411506" y="4736780"/>
              <a:ext cx="245875" cy="13394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7.4</a:t>
              </a:r>
            </a:p>
          </p:txBody>
        </p:sp>
        <p:sp>
          <p:nvSpPr>
            <p:cNvPr id="25" name="tx25"/>
            <p:cNvSpPr/>
            <p:nvPr/>
          </p:nvSpPr>
          <p:spPr>
            <a:xfrm>
              <a:off x="10494994" y="4377935"/>
              <a:ext cx="240513"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7.6</a:t>
              </a:r>
            </a:p>
          </p:txBody>
        </p:sp>
        <p:sp>
          <p:nvSpPr>
            <p:cNvPr id="26" name="tx26"/>
            <p:cNvSpPr/>
            <p:nvPr/>
          </p:nvSpPr>
          <p:spPr>
            <a:xfrm>
              <a:off x="10534057" y="4025441"/>
              <a:ext cx="232470" cy="13394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7.7</a:t>
              </a:r>
            </a:p>
          </p:txBody>
        </p:sp>
        <p:sp>
          <p:nvSpPr>
            <p:cNvPr id="27" name="tx27"/>
            <p:cNvSpPr/>
            <p:nvPr/>
          </p:nvSpPr>
          <p:spPr>
            <a:xfrm>
              <a:off x="10581929" y="3666398"/>
              <a:ext cx="242045"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7.8</a:t>
              </a:r>
            </a:p>
          </p:txBody>
        </p:sp>
        <p:sp>
          <p:nvSpPr>
            <p:cNvPr id="28" name="tx28"/>
            <p:cNvSpPr/>
            <p:nvPr/>
          </p:nvSpPr>
          <p:spPr>
            <a:xfrm>
              <a:off x="10581929" y="3310728"/>
              <a:ext cx="242045"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7.8</a:t>
              </a:r>
            </a:p>
          </p:txBody>
        </p:sp>
        <p:sp>
          <p:nvSpPr>
            <p:cNvPr id="29" name="tx29"/>
            <p:cNvSpPr/>
            <p:nvPr/>
          </p:nvSpPr>
          <p:spPr>
            <a:xfrm>
              <a:off x="10625205" y="2955257"/>
              <a:ext cx="242428"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7.9</a:t>
              </a:r>
            </a:p>
          </p:txBody>
        </p:sp>
        <p:sp>
          <p:nvSpPr>
            <p:cNvPr id="30" name="tx30"/>
            <p:cNvSpPr/>
            <p:nvPr/>
          </p:nvSpPr>
          <p:spPr>
            <a:xfrm>
              <a:off x="10625205" y="2599588"/>
              <a:ext cx="242428"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7.9</a:t>
              </a:r>
            </a:p>
          </p:txBody>
        </p:sp>
        <p:sp>
          <p:nvSpPr>
            <p:cNvPr id="31" name="tx31"/>
            <p:cNvSpPr/>
            <p:nvPr/>
          </p:nvSpPr>
          <p:spPr>
            <a:xfrm>
              <a:off x="10801373" y="2243720"/>
              <a:ext cx="250088"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8.3</a:t>
              </a:r>
            </a:p>
          </p:txBody>
        </p:sp>
        <p:sp>
          <p:nvSpPr>
            <p:cNvPr id="32" name="tx32"/>
            <p:cNvSpPr/>
            <p:nvPr/>
          </p:nvSpPr>
          <p:spPr>
            <a:xfrm>
              <a:off x="10801373" y="1888050"/>
              <a:ext cx="250088"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8.3</a:t>
              </a:r>
            </a:p>
          </p:txBody>
        </p:sp>
        <p:sp>
          <p:nvSpPr>
            <p:cNvPr id="33" name="tx33"/>
            <p:cNvSpPr/>
            <p:nvPr/>
          </p:nvSpPr>
          <p:spPr>
            <a:xfrm>
              <a:off x="10887446" y="1532381"/>
              <a:ext cx="249896"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8.5</a:t>
              </a:r>
            </a:p>
          </p:txBody>
        </p:sp>
        <p:sp>
          <p:nvSpPr>
            <p:cNvPr id="34" name="rc34"/>
            <p:cNvSpPr/>
            <p:nvPr/>
          </p:nvSpPr>
          <p:spPr>
            <a:xfrm>
              <a:off x="7531159" y="1276597"/>
              <a:ext cx="3920691" cy="4801538"/>
            </a:xfrm>
            <a:prstGeom prst="rect">
              <a:avLst/>
            </a:prstGeom>
          </p:spPr>
          <p:txBody>
            <a:bodyPr/>
            <a:lstStyle/>
            <a:p>
              <a:endParaRPr/>
            </a:p>
          </p:txBody>
        </p:sp>
        <p:sp>
          <p:nvSpPr>
            <p:cNvPr id="35" name="pl35"/>
            <p:cNvSpPr/>
            <p:nvPr/>
          </p:nvSpPr>
          <p:spPr>
            <a:xfrm flipH="1">
              <a:off x="7531159" y="1276597"/>
              <a:ext cx="0" cy="4801538"/>
            </a:xfrm>
            <a:custGeom>
              <a:rect l="0" t="0" r="0" b="0"/>
              <a:pathLst>
                <a:path h="4801538">
                  <a:moveTo>
                    <a:pt x="0" y="4801538"/>
                  </a:moveTo>
                  <a:lnTo>
                    <a:pt x="0" y="0"/>
                  </a:lnTo>
                </a:path>
              </a:pathLst>
            </a:custGeom>
            <a:ln w="13550" cap="flat">
              <a:solidFill>
                <a:srgbClr val="858D96">
                  <a:alpha val="100000"/>
                </a:srgbClr>
              </a:solidFill>
              <a:prstDash val="solid"/>
              <a:round/>
            </a:ln>
          </p:spPr>
          <p:txBody>
            <a:bodyPr/>
            <a:lstStyle/>
            <a:p>
              <a:endParaRPr/>
            </a:p>
          </p:txBody>
        </p:sp>
        <p:sp>
          <p:nvSpPr>
            <p:cNvPr id="36" name="tx36"/>
            <p:cNvSpPr/>
            <p:nvPr/>
          </p:nvSpPr>
          <p:spPr>
            <a:xfrm>
              <a:off x="4573330" y="5758867"/>
              <a:ext cx="2895199"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Cerner HealtheIntent Suite (n=36)</a:t>
              </a:r>
            </a:p>
          </p:txBody>
        </p:sp>
        <p:sp>
          <p:nvSpPr>
            <p:cNvPr id="37" name="tx37"/>
            <p:cNvSpPr/>
            <p:nvPr/>
          </p:nvSpPr>
          <p:spPr>
            <a:xfrm>
              <a:off x="4476809" y="5384346"/>
              <a:ext cx="2991720"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Arcadia.io Arcadia Analytics (n=24)</a:t>
              </a:r>
            </a:p>
          </p:txBody>
        </p:sp>
        <p:sp>
          <p:nvSpPr>
            <p:cNvPr id="38" name="tx38"/>
            <p:cNvSpPr/>
            <p:nvPr/>
          </p:nvSpPr>
          <p:spPr>
            <a:xfrm>
              <a:off x="2195884" y="5027882"/>
              <a:ext cx="5272644"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Lightbeam Lightbeam Population Health Management (n=20)</a:t>
              </a:r>
            </a:p>
          </p:txBody>
        </p:sp>
        <p:sp>
          <p:nvSpPr>
            <p:cNvPr id="39" name="tx39"/>
            <p:cNvSpPr/>
            <p:nvPr/>
          </p:nvSpPr>
          <p:spPr>
            <a:xfrm>
              <a:off x="3777393" y="4673007"/>
              <a:ext cx="3691136"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Optum Optum Performance Analytics (n=5)</a:t>
              </a:r>
            </a:p>
          </p:txBody>
        </p:sp>
        <p:sp>
          <p:nvSpPr>
            <p:cNvPr id="40" name="tx40"/>
            <p:cNvSpPr/>
            <p:nvPr/>
          </p:nvSpPr>
          <p:spPr>
            <a:xfrm>
              <a:off x="1532839" y="4317337"/>
              <a:ext cx="5935689"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Health Catalyst Health Catalyst Population Health Applications (n=18)</a:t>
              </a:r>
            </a:p>
          </p:txBody>
        </p:sp>
        <p:sp>
          <p:nvSpPr>
            <p:cNvPr id="41" name="tx41"/>
            <p:cNvSpPr/>
            <p:nvPr/>
          </p:nvSpPr>
          <p:spPr>
            <a:xfrm>
              <a:off x="3034288" y="3960874"/>
              <a:ext cx="4434240"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Altera Digital Health CareInMotion (Allscripts) (n=10)</a:t>
              </a:r>
            </a:p>
          </p:txBody>
        </p:sp>
        <p:sp>
          <p:nvSpPr>
            <p:cNvPr id="42" name="tx42"/>
            <p:cNvSpPr/>
            <p:nvPr/>
          </p:nvSpPr>
          <p:spPr>
            <a:xfrm>
              <a:off x="3205994" y="3605204"/>
              <a:ext cx="4262535"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Innovaccer Population Health Management (n=18)</a:t>
              </a:r>
            </a:p>
          </p:txBody>
        </p:sp>
        <p:sp>
          <p:nvSpPr>
            <p:cNvPr id="43" name="tx43"/>
            <p:cNvSpPr/>
            <p:nvPr/>
          </p:nvSpPr>
          <p:spPr>
            <a:xfrm>
              <a:off x="5225196" y="3250329"/>
              <a:ext cx="2243332"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Epic Healthy Planet (n=37)</a:t>
              </a:r>
            </a:p>
          </p:txBody>
        </p:sp>
        <p:sp>
          <p:nvSpPr>
            <p:cNvPr id="44" name="tx44"/>
            <p:cNvSpPr/>
            <p:nvPr/>
          </p:nvSpPr>
          <p:spPr>
            <a:xfrm>
              <a:off x="956361" y="2894659"/>
              <a:ext cx="6512167"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NextGen Healthcare NextGen Healthcare Population Health Analytics (n=12)</a:t>
              </a:r>
            </a:p>
          </p:txBody>
        </p:sp>
        <p:sp>
          <p:nvSpPr>
            <p:cNvPr id="45" name="tx45"/>
            <p:cNvSpPr/>
            <p:nvPr/>
          </p:nvSpPr>
          <p:spPr>
            <a:xfrm>
              <a:off x="3371399" y="2539783"/>
              <a:ext cx="4097130"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Innovaccer Innovaccer Population Health (n=19)</a:t>
              </a:r>
            </a:p>
          </p:txBody>
        </p:sp>
        <p:sp>
          <p:nvSpPr>
            <p:cNvPr id="46" name="tx46"/>
            <p:cNvSpPr/>
            <p:nvPr/>
          </p:nvSpPr>
          <p:spPr>
            <a:xfrm>
              <a:off x="3677825" y="2202172"/>
              <a:ext cx="3790704"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Salient Healthcare Salient Healthcare (n=14)</a:t>
              </a:r>
            </a:p>
          </p:txBody>
        </p:sp>
        <p:sp>
          <p:nvSpPr>
            <p:cNvPr id="47" name="tx47"/>
            <p:cNvSpPr/>
            <p:nvPr/>
          </p:nvSpPr>
          <p:spPr>
            <a:xfrm>
              <a:off x="2002234" y="1826857"/>
              <a:ext cx="5466294"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HealthEC HealthEC Population Health Management Suite (n=17)</a:t>
              </a:r>
            </a:p>
          </p:txBody>
        </p:sp>
        <p:sp>
          <p:nvSpPr>
            <p:cNvPr id="48" name="tx48"/>
            <p:cNvSpPr/>
            <p:nvPr/>
          </p:nvSpPr>
          <p:spPr>
            <a:xfrm>
              <a:off x="776122" y="1470394"/>
              <a:ext cx="6692406" cy="197445"/>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Relevant Healthcare Relevant Healthcare Analytics (Regional - West) [C] (n=9)</a:t>
              </a:r>
            </a:p>
          </p:txBody>
        </p:sp>
        <p:sp>
          <p:nvSpPr>
            <p:cNvPr id="49" name="tx49"/>
            <p:cNvSpPr/>
            <p:nvPr/>
          </p:nvSpPr>
          <p:spPr>
            <a:xfrm>
              <a:off x="7495701" y="6140765"/>
              <a:ext cx="70916" cy="142279"/>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1</a:t>
              </a:r>
            </a:p>
          </p:txBody>
        </p:sp>
        <p:sp>
          <p:nvSpPr>
            <p:cNvPr id="50" name="tx50"/>
            <p:cNvSpPr/>
            <p:nvPr/>
          </p:nvSpPr>
          <p:spPr>
            <a:xfrm>
              <a:off x="10925190" y="6137590"/>
              <a:ext cx="105461" cy="14545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9</a:t>
              </a:r>
            </a:p>
          </p:txBody>
        </p:sp>
      </p:grpSp>
    </p:spTree>
  </p:cSld>
  <p:clrMapOvr>
    <a:masterClrMapping/>
  </p:clrMapOvr>
  <p:transition/>
  <p:timing/>
</p:sld>
</file>

<file path=ppt/slides/slide5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1"/>
          <p:cNvSpPr>
            <a:spLocks noGrp="1"/>
          </p:cNvSpPr>
          <p:nvPr>
            <p:ph type="title"/>
          </p:nvPr>
        </p:nvSpPr>
        <p:spPr/>
        <p:txBody>
          <a:bodyPr/>
          <a:lstStyle/>
          <a:p>
            <a:r>
              <a:t>Question Score Breakout</a:t>
            </a:r>
          </a:p>
        </p:txBody>
      </p:sp>
      <p:sp>
        <p:nvSpPr>
          <p:cNvPr id="2" name="SubTitle 2"/>
          <p:cNvSpPr>
            <a:spLocks noGrp="1"/>
          </p:cNvSpPr>
          <p:nvPr>
            <p:ph type="subTitle" idx="13"/>
          </p:nvPr>
        </p:nvSpPr>
        <p:spPr/>
        <p:txBody>
          <a:bodyPr/>
          <a:lstStyle/>
          <a:p>
            <a:r>
              <a:t>Overall Satisfaction</a:t>
            </a:r>
          </a:p>
        </p:txBody>
      </p:sp>
      <p:grpSp>
        <p:nvGrpSpPr>
          <p:cNvPr id="51" name="grp2"/>
          <p:cNvGrpSpPr/>
          <p:nvPr/>
        </p:nvGrpSpPr>
        <p:grpSpPr>
          <a:xfrm>
            <a:off x="548640" y="1207008"/>
            <a:ext cx="10972800" cy="5303520"/>
            <a:chOff x="548640" y="1207008"/>
            <a:chExt cx="10972800" cy="5303520"/>
          </a:xfrm>
        </p:grpSpPr>
        <p:sp>
          <p:nvSpPr>
            <p:cNvPr id="4" name="rc4"/>
            <p:cNvSpPr/>
            <p:nvPr/>
          </p:nvSpPr>
          <p:spPr>
            <a:xfrm>
              <a:off x="548640" y="1207008"/>
              <a:ext cx="10972799" cy="5303520"/>
            </a:xfrm>
            <a:prstGeom prst="rect">
              <a:avLst/>
            </a:prstGeom>
          </p:spPr>
          <p:txBody>
            <a:bodyPr/>
            <a:lstStyle/>
            <a:p>
              <a:endParaRPr/>
            </a:p>
          </p:txBody>
        </p:sp>
        <p:sp>
          <p:nvSpPr>
            <p:cNvPr id="5" name="rc5"/>
            <p:cNvSpPr/>
            <p:nvPr/>
          </p:nvSpPr>
          <p:spPr>
            <a:xfrm>
              <a:off x="7531159" y="1276597"/>
              <a:ext cx="3920691" cy="4801538"/>
            </a:xfrm>
            <a:prstGeom prst="rect">
              <a:avLst/>
            </a:prstGeom>
          </p:spPr>
          <p:txBody>
            <a:bodyPr/>
            <a:lstStyle/>
            <a:p>
              <a:endParaRPr/>
            </a:p>
          </p:txBody>
        </p:sp>
        <p:sp>
          <p:nvSpPr>
            <p:cNvPr id="6" name="rc6"/>
            <p:cNvSpPr/>
            <p:nvPr/>
          </p:nvSpPr>
          <p:spPr>
            <a:xfrm>
              <a:off x="7531159" y="5722465"/>
              <a:ext cx="2369648"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7" name="rc7"/>
            <p:cNvSpPr/>
            <p:nvPr/>
          </p:nvSpPr>
          <p:spPr>
            <a:xfrm>
              <a:off x="7531159" y="5366796"/>
              <a:ext cx="2412733"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8" name="rc8"/>
            <p:cNvSpPr/>
            <p:nvPr/>
          </p:nvSpPr>
          <p:spPr>
            <a:xfrm>
              <a:off x="7531159" y="5011126"/>
              <a:ext cx="2498902"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9" name="rc9"/>
            <p:cNvSpPr/>
            <p:nvPr/>
          </p:nvSpPr>
          <p:spPr>
            <a:xfrm>
              <a:off x="7531159" y="4655457"/>
              <a:ext cx="2585071"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0" name="rc10"/>
            <p:cNvSpPr/>
            <p:nvPr/>
          </p:nvSpPr>
          <p:spPr>
            <a:xfrm>
              <a:off x="7531159" y="4299787"/>
              <a:ext cx="2757409"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1" name="rc11"/>
            <p:cNvSpPr/>
            <p:nvPr/>
          </p:nvSpPr>
          <p:spPr>
            <a:xfrm>
              <a:off x="7531159" y="3944118"/>
              <a:ext cx="2800493"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2" name="rc12"/>
            <p:cNvSpPr/>
            <p:nvPr/>
          </p:nvSpPr>
          <p:spPr>
            <a:xfrm>
              <a:off x="7531159" y="3588448"/>
              <a:ext cx="2843578"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3" name="rc13"/>
            <p:cNvSpPr/>
            <p:nvPr/>
          </p:nvSpPr>
          <p:spPr>
            <a:xfrm>
              <a:off x="7531159" y="3232779"/>
              <a:ext cx="2886662"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4" name="rc14"/>
            <p:cNvSpPr/>
            <p:nvPr/>
          </p:nvSpPr>
          <p:spPr>
            <a:xfrm>
              <a:off x="7531159" y="2877109"/>
              <a:ext cx="2886662"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5" name="rc15"/>
            <p:cNvSpPr/>
            <p:nvPr/>
          </p:nvSpPr>
          <p:spPr>
            <a:xfrm>
              <a:off x="7531159" y="2521440"/>
              <a:ext cx="2929747"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6" name="rc16"/>
            <p:cNvSpPr/>
            <p:nvPr/>
          </p:nvSpPr>
          <p:spPr>
            <a:xfrm>
              <a:off x="7531159" y="2165770"/>
              <a:ext cx="3059000"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7" name="rc17"/>
            <p:cNvSpPr/>
            <p:nvPr/>
          </p:nvSpPr>
          <p:spPr>
            <a:xfrm>
              <a:off x="7531159" y="1810101"/>
              <a:ext cx="3102085"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8" name="rc18"/>
            <p:cNvSpPr/>
            <p:nvPr/>
          </p:nvSpPr>
          <p:spPr>
            <a:xfrm>
              <a:off x="7531159" y="1454431"/>
              <a:ext cx="3188254"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9" name="pl19"/>
            <p:cNvSpPr/>
            <p:nvPr/>
          </p:nvSpPr>
          <p:spPr>
            <a:xfrm flipH="1">
              <a:off x="10245484" y="1276597"/>
              <a:ext cx="0" cy="4801538"/>
            </a:xfrm>
            <a:custGeom>
              <a:rect l="0" t="0" r="0" b="0"/>
              <a:pathLst>
                <a:path h="4801538">
                  <a:moveTo>
                    <a:pt x="0" y="4801538"/>
                  </a:moveTo>
                  <a:lnTo>
                    <a:pt x="0" y="0"/>
                  </a:lnTo>
                  <a:lnTo>
                    <a:pt x="0" y="0"/>
                  </a:lnTo>
                </a:path>
              </a:pathLst>
            </a:custGeom>
            <a:ln w="32521" cap="flat">
              <a:solidFill>
                <a:srgbClr val="2B333A">
                  <a:alpha val="100000"/>
                </a:srgbClr>
              </a:solidFill>
              <a:prstDash val="lgDash"/>
              <a:round/>
            </a:ln>
          </p:spPr>
          <p:txBody>
            <a:bodyPr/>
            <a:lstStyle/>
            <a:p>
              <a:endParaRPr/>
            </a:p>
          </p:txBody>
        </p:sp>
        <p:sp>
          <p:nvSpPr>
            <p:cNvPr id="20" name="tx20"/>
            <p:cNvSpPr/>
            <p:nvPr/>
          </p:nvSpPr>
          <p:spPr>
            <a:xfrm>
              <a:off x="9684010" y="1120327"/>
              <a:ext cx="1140181" cy="126801"/>
            </a:xfrm>
            <a:prstGeom prst="rect">
              <a:avLst/>
            </a:prstGeom>
            <a:noFill/>
          </p:spPr>
          <p:txBody>
            <a:bodyPr wrap="none" lIns="0" tIns="0" rIns="0" bIns="0" anchor="ctr" anchorCtr="1"/>
            <a:lstStyle/>
            <a:p>
              <a:pPr marL="0" marR="0" indent="0" algn="l">
                <a:lnSpc>
                  <a:spcPts val="1103"/>
                </a:lnSpc>
                <a:spcBef>
                  <a:spcPct val="0"/>
                </a:spcBef>
                <a:spcAft>
                  <a:spcPct val="0"/>
                </a:spcAft>
              </a:pPr>
              <a:r>
                <a:rPr sz="1103" b="1">
                  <a:solidFill>
                    <a:srgbClr val="2B333A">
                      <a:alpha val="100000"/>
                    </a:srgbClr>
                  </a:solidFill>
                  <a:latin typeface="Barlow Light"/>
                  <a:cs typeface="Barlow Light"/>
                </a:rPr>
                <a:t>Market Average 7.3</a:t>
              </a:r>
            </a:p>
          </p:txBody>
        </p:sp>
        <p:sp>
          <p:nvSpPr>
            <p:cNvPr id="21" name="tx21"/>
            <p:cNvSpPr/>
            <p:nvPr/>
          </p:nvSpPr>
          <p:spPr>
            <a:xfrm>
              <a:off x="10024990" y="5800613"/>
              <a:ext cx="248364"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6.5</a:t>
              </a:r>
            </a:p>
          </p:txBody>
        </p:sp>
        <p:sp>
          <p:nvSpPr>
            <p:cNvPr id="22" name="tx22"/>
            <p:cNvSpPr/>
            <p:nvPr/>
          </p:nvSpPr>
          <p:spPr>
            <a:xfrm>
              <a:off x="10068170" y="5444944"/>
              <a:ext cx="248556"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6.6</a:t>
              </a:r>
            </a:p>
          </p:txBody>
        </p:sp>
        <p:sp>
          <p:nvSpPr>
            <p:cNvPr id="23" name="tx23"/>
            <p:cNvSpPr/>
            <p:nvPr/>
          </p:nvSpPr>
          <p:spPr>
            <a:xfrm>
              <a:off x="10155105" y="5089076"/>
              <a:ext cx="250088"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6.8</a:t>
              </a:r>
            </a:p>
          </p:txBody>
        </p:sp>
        <p:sp>
          <p:nvSpPr>
            <p:cNvPr id="24" name="tx24"/>
            <p:cNvSpPr/>
            <p:nvPr/>
          </p:nvSpPr>
          <p:spPr>
            <a:xfrm>
              <a:off x="10241657" y="4733009"/>
              <a:ext cx="250853" cy="13771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7.0</a:t>
              </a:r>
            </a:p>
          </p:txBody>
        </p:sp>
        <p:sp>
          <p:nvSpPr>
            <p:cNvPr id="25" name="tx25"/>
            <p:cNvSpPr/>
            <p:nvPr/>
          </p:nvSpPr>
          <p:spPr>
            <a:xfrm>
              <a:off x="10411506" y="4381110"/>
              <a:ext cx="245875" cy="13394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7.4</a:t>
              </a:r>
            </a:p>
          </p:txBody>
        </p:sp>
        <p:sp>
          <p:nvSpPr>
            <p:cNvPr id="26" name="tx26"/>
            <p:cNvSpPr/>
            <p:nvPr/>
          </p:nvSpPr>
          <p:spPr>
            <a:xfrm>
              <a:off x="10451814" y="4023853"/>
              <a:ext cx="240321" cy="135532"/>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7.5</a:t>
              </a:r>
            </a:p>
          </p:txBody>
        </p:sp>
        <p:sp>
          <p:nvSpPr>
            <p:cNvPr id="27" name="tx27"/>
            <p:cNvSpPr/>
            <p:nvPr/>
          </p:nvSpPr>
          <p:spPr>
            <a:xfrm>
              <a:off x="10494994" y="3666596"/>
              <a:ext cx="240513"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7.6</a:t>
              </a:r>
            </a:p>
          </p:txBody>
        </p:sp>
        <p:sp>
          <p:nvSpPr>
            <p:cNvPr id="28" name="tx28"/>
            <p:cNvSpPr/>
            <p:nvPr/>
          </p:nvSpPr>
          <p:spPr>
            <a:xfrm>
              <a:off x="10534057" y="3314102"/>
              <a:ext cx="232470" cy="13394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7.7</a:t>
              </a:r>
            </a:p>
          </p:txBody>
        </p:sp>
        <p:sp>
          <p:nvSpPr>
            <p:cNvPr id="29" name="tx29"/>
            <p:cNvSpPr/>
            <p:nvPr/>
          </p:nvSpPr>
          <p:spPr>
            <a:xfrm>
              <a:off x="10534057" y="2958432"/>
              <a:ext cx="232470" cy="13394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7.7</a:t>
              </a:r>
            </a:p>
          </p:txBody>
        </p:sp>
        <p:sp>
          <p:nvSpPr>
            <p:cNvPr id="30" name="tx30"/>
            <p:cNvSpPr/>
            <p:nvPr/>
          </p:nvSpPr>
          <p:spPr>
            <a:xfrm>
              <a:off x="10581929" y="2599389"/>
              <a:ext cx="242045"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7.8</a:t>
              </a:r>
            </a:p>
          </p:txBody>
        </p:sp>
        <p:sp>
          <p:nvSpPr>
            <p:cNvPr id="31" name="tx31"/>
            <p:cNvSpPr/>
            <p:nvPr/>
          </p:nvSpPr>
          <p:spPr>
            <a:xfrm>
              <a:off x="10699885" y="2243720"/>
              <a:ext cx="219449"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8.1</a:t>
              </a:r>
            </a:p>
          </p:txBody>
        </p:sp>
        <p:sp>
          <p:nvSpPr>
            <p:cNvPr id="32" name="tx32"/>
            <p:cNvSpPr/>
            <p:nvPr/>
          </p:nvSpPr>
          <p:spPr>
            <a:xfrm>
              <a:off x="10760299" y="1888050"/>
              <a:ext cx="254109"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8.2</a:t>
              </a:r>
            </a:p>
          </p:txBody>
        </p:sp>
        <p:sp>
          <p:nvSpPr>
            <p:cNvPr id="33" name="tx33"/>
            <p:cNvSpPr/>
            <p:nvPr/>
          </p:nvSpPr>
          <p:spPr>
            <a:xfrm>
              <a:off x="10847138" y="1532381"/>
              <a:ext cx="255449"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8.4</a:t>
              </a:r>
            </a:p>
          </p:txBody>
        </p:sp>
        <p:sp>
          <p:nvSpPr>
            <p:cNvPr id="34" name="rc34"/>
            <p:cNvSpPr/>
            <p:nvPr/>
          </p:nvSpPr>
          <p:spPr>
            <a:xfrm>
              <a:off x="7531159" y="1276597"/>
              <a:ext cx="3920691" cy="4801538"/>
            </a:xfrm>
            <a:prstGeom prst="rect">
              <a:avLst/>
            </a:prstGeom>
          </p:spPr>
          <p:txBody>
            <a:bodyPr/>
            <a:lstStyle/>
            <a:p>
              <a:endParaRPr/>
            </a:p>
          </p:txBody>
        </p:sp>
        <p:sp>
          <p:nvSpPr>
            <p:cNvPr id="35" name="pl35"/>
            <p:cNvSpPr/>
            <p:nvPr/>
          </p:nvSpPr>
          <p:spPr>
            <a:xfrm flipH="1">
              <a:off x="7531159" y="1276597"/>
              <a:ext cx="0" cy="4801538"/>
            </a:xfrm>
            <a:custGeom>
              <a:rect l="0" t="0" r="0" b="0"/>
              <a:pathLst>
                <a:path h="4801538">
                  <a:moveTo>
                    <a:pt x="0" y="4801538"/>
                  </a:moveTo>
                  <a:lnTo>
                    <a:pt x="0" y="0"/>
                  </a:lnTo>
                </a:path>
              </a:pathLst>
            </a:custGeom>
            <a:ln w="13550" cap="flat">
              <a:solidFill>
                <a:srgbClr val="858D96">
                  <a:alpha val="100000"/>
                </a:srgbClr>
              </a:solidFill>
              <a:prstDash val="solid"/>
              <a:round/>
            </a:ln>
          </p:spPr>
          <p:txBody>
            <a:bodyPr/>
            <a:lstStyle/>
            <a:p>
              <a:endParaRPr/>
            </a:p>
          </p:txBody>
        </p:sp>
        <p:sp>
          <p:nvSpPr>
            <p:cNvPr id="36" name="tx36"/>
            <p:cNvSpPr/>
            <p:nvPr/>
          </p:nvSpPr>
          <p:spPr>
            <a:xfrm>
              <a:off x="4476809" y="5740015"/>
              <a:ext cx="2991720"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Arcadia.io Arcadia Analytics (n=24)</a:t>
              </a:r>
            </a:p>
          </p:txBody>
        </p:sp>
        <p:sp>
          <p:nvSpPr>
            <p:cNvPr id="37" name="tx37"/>
            <p:cNvSpPr/>
            <p:nvPr/>
          </p:nvSpPr>
          <p:spPr>
            <a:xfrm>
              <a:off x="4573330" y="5403197"/>
              <a:ext cx="2895199"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Cerner HealtheIntent Suite (n=36)</a:t>
              </a:r>
            </a:p>
          </p:txBody>
        </p:sp>
        <p:sp>
          <p:nvSpPr>
            <p:cNvPr id="38" name="tx38"/>
            <p:cNvSpPr/>
            <p:nvPr/>
          </p:nvSpPr>
          <p:spPr>
            <a:xfrm>
              <a:off x="3777393" y="5028676"/>
              <a:ext cx="3691136"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Optum Optum Performance Analytics (n=5)</a:t>
              </a:r>
            </a:p>
          </p:txBody>
        </p:sp>
        <p:sp>
          <p:nvSpPr>
            <p:cNvPr id="39" name="tx39"/>
            <p:cNvSpPr/>
            <p:nvPr/>
          </p:nvSpPr>
          <p:spPr>
            <a:xfrm>
              <a:off x="2195884" y="4672213"/>
              <a:ext cx="5272644"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Lightbeam Lightbeam Population Health Management (n=20)</a:t>
              </a:r>
            </a:p>
          </p:txBody>
        </p:sp>
        <p:sp>
          <p:nvSpPr>
            <p:cNvPr id="40" name="tx40"/>
            <p:cNvSpPr/>
            <p:nvPr/>
          </p:nvSpPr>
          <p:spPr>
            <a:xfrm>
              <a:off x="5215036" y="4317337"/>
              <a:ext cx="2253492"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Epic Healthy Planet (n=38)</a:t>
              </a:r>
            </a:p>
          </p:txBody>
        </p:sp>
        <p:sp>
          <p:nvSpPr>
            <p:cNvPr id="41" name="tx41"/>
            <p:cNvSpPr/>
            <p:nvPr/>
          </p:nvSpPr>
          <p:spPr>
            <a:xfrm>
              <a:off x="956361" y="3961668"/>
              <a:ext cx="6512167"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NextGen Healthcare NextGen Healthcare Population Health Analytics (n=12)</a:t>
              </a:r>
            </a:p>
          </p:txBody>
        </p:sp>
        <p:sp>
          <p:nvSpPr>
            <p:cNvPr id="42" name="tx42"/>
            <p:cNvSpPr/>
            <p:nvPr/>
          </p:nvSpPr>
          <p:spPr>
            <a:xfrm>
              <a:off x="3205994" y="3605204"/>
              <a:ext cx="4262535"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Innovaccer Population Health Management (n=18)</a:t>
              </a:r>
            </a:p>
          </p:txBody>
        </p:sp>
        <p:sp>
          <p:nvSpPr>
            <p:cNvPr id="43" name="tx43"/>
            <p:cNvSpPr/>
            <p:nvPr/>
          </p:nvSpPr>
          <p:spPr>
            <a:xfrm>
              <a:off x="3371399" y="3251122"/>
              <a:ext cx="4097130"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Innovaccer Innovaccer Population Health (n=19)</a:t>
              </a:r>
            </a:p>
          </p:txBody>
        </p:sp>
        <p:sp>
          <p:nvSpPr>
            <p:cNvPr id="44" name="tx44"/>
            <p:cNvSpPr/>
            <p:nvPr/>
          </p:nvSpPr>
          <p:spPr>
            <a:xfrm>
              <a:off x="3114146" y="2893865"/>
              <a:ext cx="4354383"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Altera Digital Health CareInMotion (Allscripts) (n=9)</a:t>
              </a:r>
            </a:p>
          </p:txBody>
        </p:sp>
        <p:sp>
          <p:nvSpPr>
            <p:cNvPr id="45" name="tx45"/>
            <p:cNvSpPr/>
            <p:nvPr/>
          </p:nvSpPr>
          <p:spPr>
            <a:xfrm>
              <a:off x="1532839" y="2538990"/>
              <a:ext cx="5935689"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Health Catalyst Health Catalyst Population Health Applications (n=18)</a:t>
              </a:r>
            </a:p>
          </p:txBody>
        </p:sp>
        <p:sp>
          <p:nvSpPr>
            <p:cNvPr id="46" name="tx46"/>
            <p:cNvSpPr/>
            <p:nvPr/>
          </p:nvSpPr>
          <p:spPr>
            <a:xfrm>
              <a:off x="776122" y="2181733"/>
              <a:ext cx="6692406" cy="197445"/>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Relevant Healthcare Relevant Healthcare Analytics (Regional - West) [C] (n=9)</a:t>
              </a:r>
            </a:p>
          </p:txBody>
        </p:sp>
        <p:sp>
          <p:nvSpPr>
            <p:cNvPr id="47" name="tx47"/>
            <p:cNvSpPr/>
            <p:nvPr/>
          </p:nvSpPr>
          <p:spPr>
            <a:xfrm>
              <a:off x="3677825" y="1846502"/>
              <a:ext cx="3790704"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Salient Healthcare Salient Healthcare (n=14)</a:t>
              </a:r>
            </a:p>
          </p:txBody>
        </p:sp>
        <p:sp>
          <p:nvSpPr>
            <p:cNvPr id="48" name="tx48"/>
            <p:cNvSpPr/>
            <p:nvPr/>
          </p:nvSpPr>
          <p:spPr>
            <a:xfrm>
              <a:off x="2002234" y="1471187"/>
              <a:ext cx="5466294"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HealthEC HealthEC Population Health Management Suite (n=17)</a:t>
              </a:r>
            </a:p>
          </p:txBody>
        </p:sp>
        <p:sp>
          <p:nvSpPr>
            <p:cNvPr id="49" name="tx49"/>
            <p:cNvSpPr/>
            <p:nvPr/>
          </p:nvSpPr>
          <p:spPr>
            <a:xfrm>
              <a:off x="7495701" y="6140765"/>
              <a:ext cx="70916" cy="142279"/>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1</a:t>
              </a:r>
            </a:p>
          </p:txBody>
        </p:sp>
        <p:sp>
          <p:nvSpPr>
            <p:cNvPr id="50" name="tx50"/>
            <p:cNvSpPr/>
            <p:nvPr/>
          </p:nvSpPr>
          <p:spPr>
            <a:xfrm>
              <a:off x="10925190" y="6137590"/>
              <a:ext cx="105461" cy="14545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9</a:t>
              </a:r>
            </a:p>
          </p:txBody>
        </p:sp>
      </p:grpSp>
    </p:spTree>
  </p:cSld>
  <p:clrMapOvr>
    <a:masterClrMapping/>
  </p:clrMapOvr>
  <p:transition/>
  <p:timing/>
</p:sld>
</file>

<file path=ppt/slides/slide5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1"/>
          <p:cNvSpPr>
            <a:spLocks noGrp="1"/>
          </p:cNvSpPr>
          <p:nvPr>
            <p:ph type="title"/>
          </p:nvPr>
        </p:nvSpPr>
        <p:spPr/>
        <p:txBody>
          <a:bodyPr/>
          <a:lstStyle/>
          <a:p>
            <a:r>
              <a:t>Question Score Breakout</a:t>
            </a:r>
          </a:p>
        </p:txBody>
      </p:sp>
      <p:sp>
        <p:nvSpPr>
          <p:cNvPr id="2" name="SubTitle 2"/>
          <p:cNvSpPr>
            <a:spLocks noGrp="1"/>
          </p:cNvSpPr>
          <p:nvPr>
            <p:ph type="subTitle" idx="13"/>
          </p:nvPr>
        </p:nvSpPr>
        <p:spPr/>
        <p:txBody>
          <a:bodyPr/>
          <a:lstStyle/>
          <a:p>
            <a:r>
              <a:t>Proactive Service</a:t>
            </a:r>
          </a:p>
        </p:txBody>
      </p:sp>
      <p:grpSp>
        <p:nvGrpSpPr>
          <p:cNvPr id="95" name="grp2"/>
          <p:cNvGrpSpPr/>
          <p:nvPr/>
        </p:nvGrpSpPr>
        <p:grpSpPr>
          <a:xfrm>
            <a:off x="548640" y="1207008"/>
            <a:ext cx="10972800" cy="5303520"/>
            <a:chOff x="548640" y="1207008"/>
            <a:chExt cx="10972800" cy="5303520"/>
          </a:xfrm>
        </p:grpSpPr>
        <p:sp>
          <p:nvSpPr>
            <p:cNvPr id="4" name="rc4"/>
            <p:cNvSpPr/>
            <p:nvPr/>
          </p:nvSpPr>
          <p:spPr>
            <a:xfrm>
              <a:off x="548640" y="1207008"/>
              <a:ext cx="10972799" cy="5303520"/>
            </a:xfrm>
            <a:prstGeom prst="rect">
              <a:avLst/>
            </a:prstGeom>
          </p:spPr>
          <p:txBody>
            <a:bodyPr/>
            <a:lstStyle/>
            <a:p>
              <a:endParaRPr/>
            </a:p>
          </p:txBody>
        </p:sp>
        <p:sp>
          <p:nvSpPr>
            <p:cNvPr id="5" name="rc5"/>
            <p:cNvSpPr/>
            <p:nvPr/>
          </p:nvSpPr>
          <p:spPr>
            <a:xfrm>
              <a:off x="7531159" y="1276597"/>
              <a:ext cx="3920691" cy="4801538"/>
            </a:xfrm>
            <a:prstGeom prst="rect">
              <a:avLst/>
            </a:prstGeom>
          </p:spPr>
          <p:txBody>
            <a:bodyPr/>
            <a:lstStyle/>
            <a:p>
              <a:endParaRPr/>
            </a:p>
          </p:txBody>
        </p:sp>
        <p:sp>
          <p:nvSpPr>
            <p:cNvPr id="6" name="rc6"/>
            <p:cNvSpPr/>
            <p:nvPr/>
          </p:nvSpPr>
          <p:spPr>
            <a:xfrm>
              <a:off x="7531159" y="5746994"/>
              <a:ext cx="2154225"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7" name="rc7"/>
            <p:cNvSpPr/>
            <p:nvPr/>
          </p:nvSpPr>
          <p:spPr>
            <a:xfrm flipH="1">
              <a:off x="7531159" y="5415854"/>
              <a:ext cx="0"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8" name="rc8"/>
            <p:cNvSpPr/>
            <p:nvPr/>
          </p:nvSpPr>
          <p:spPr>
            <a:xfrm>
              <a:off x="7531159" y="5084713"/>
              <a:ext cx="2240394"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9" name="rc9"/>
            <p:cNvSpPr/>
            <p:nvPr/>
          </p:nvSpPr>
          <p:spPr>
            <a:xfrm>
              <a:off x="7531159" y="4753573"/>
              <a:ext cx="2283479"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0" name="rc10"/>
            <p:cNvSpPr/>
            <p:nvPr/>
          </p:nvSpPr>
          <p:spPr>
            <a:xfrm>
              <a:off x="7531159" y="4422432"/>
              <a:ext cx="2326564"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1" name="rc11"/>
            <p:cNvSpPr/>
            <p:nvPr/>
          </p:nvSpPr>
          <p:spPr>
            <a:xfrm>
              <a:off x="7531159" y="4091291"/>
              <a:ext cx="2498902"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2" name="rc12"/>
            <p:cNvSpPr/>
            <p:nvPr/>
          </p:nvSpPr>
          <p:spPr>
            <a:xfrm>
              <a:off x="7531159" y="3760151"/>
              <a:ext cx="2671240"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3" name="rc13"/>
            <p:cNvSpPr/>
            <p:nvPr/>
          </p:nvSpPr>
          <p:spPr>
            <a:xfrm>
              <a:off x="7531159" y="3429010"/>
              <a:ext cx="2671240"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4" name="rc14"/>
            <p:cNvSpPr/>
            <p:nvPr/>
          </p:nvSpPr>
          <p:spPr>
            <a:xfrm>
              <a:off x="7531159" y="3097870"/>
              <a:ext cx="2714324"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5" name="rc15"/>
            <p:cNvSpPr/>
            <p:nvPr/>
          </p:nvSpPr>
          <p:spPr>
            <a:xfrm>
              <a:off x="7531159" y="2766729"/>
              <a:ext cx="2800493"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6" name="rc16"/>
            <p:cNvSpPr/>
            <p:nvPr/>
          </p:nvSpPr>
          <p:spPr>
            <a:xfrm>
              <a:off x="7531159" y="2435589"/>
              <a:ext cx="2800493"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7" name="rc17"/>
            <p:cNvSpPr/>
            <p:nvPr/>
          </p:nvSpPr>
          <p:spPr>
            <a:xfrm>
              <a:off x="7531159" y="2104448"/>
              <a:ext cx="3145169"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8" name="rc18"/>
            <p:cNvSpPr/>
            <p:nvPr/>
          </p:nvSpPr>
          <p:spPr>
            <a:xfrm>
              <a:off x="7531159" y="1773307"/>
              <a:ext cx="3188254"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9" name="rc19"/>
            <p:cNvSpPr/>
            <p:nvPr/>
          </p:nvSpPr>
          <p:spPr>
            <a:xfrm>
              <a:off x="7531159" y="1442167"/>
              <a:ext cx="3231338"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20" name="pl20"/>
            <p:cNvSpPr/>
            <p:nvPr/>
          </p:nvSpPr>
          <p:spPr>
            <a:xfrm flipH="1">
              <a:off x="10159315" y="1276597"/>
              <a:ext cx="0" cy="4801538"/>
            </a:xfrm>
            <a:custGeom>
              <a:rect l="0" t="0" r="0" b="0"/>
              <a:pathLst>
                <a:path h="4801538">
                  <a:moveTo>
                    <a:pt x="0" y="4801538"/>
                  </a:moveTo>
                  <a:lnTo>
                    <a:pt x="0" y="0"/>
                  </a:lnTo>
                  <a:lnTo>
                    <a:pt x="0" y="0"/>
                  </a:lnTo>
                </a:path>
              </a:pathLst>
            </a:custGeom>
            <a:ln w="32521" cap="flat">
              <a:solidFill>
                <a:srgbClr val="2B333A">
                  <a:alpha val="100000"/>
                </a:srgbClr>
              </a:solidFill>
              <a:prstDash val="lgDash"/>
              <a:round/>
            </a:ln>
          </p:spPr>
          <p:txBody>
            <a:bodyPr/>
            <a:lstStyle/>
            <a:p>
              <a:endParaRPr/>
            </a:p>
          </p:txBody>
        </p:sp>
        <p:sp>
          <p:nvSpPr>
            <p:cNvPr id="21" name="tx21"/>
            <p:cNvSpPr/>
            <p:nvPr/>
          </p:nvSpPr>
          <p:spPr>
            <a:xfrm>
              <a:off x="9604756" y="1120327"/>
              <a:ext cx="1117733" cy="126801"/>
            </a:xfrm>
            <a:prstGeom prst="rect">
              <a:avLst/>
            </a:prstGeom>
            <a:noFill/>
          </p:spPr>
          <p:txBody>
            <a:bodyPr wrap="none" lIns="0" tIns="0" rIns="0" bIns="0" anchor="ctr" anchorCtr="1"/>
            <a:lstStyle/>
            <a:p>
              <a:pPr marL="0" marR="0" indent="0" algn="l">
                <a:lnSpc>
                  <a:spcPts val="1103"/>
                </a:lnSpc>
                <a:spcBef>
                  <a:spcPct val="0"/>
                </a:spcBef>
                <a:spcAft>
                  <a:spcPct val="0"/>
                </a:spcAft>
              </a:pPr>
              <a:r>
                <a:rPr sz="1103" b="1">
                  <a:solidFill>
                    <a:srgbClr val="2B333A">
                      <a:alpha val="100000"/>
                    </a:srgbClr>
                  </a:solidFill>
                  <a:latin typeface="Barlow Light"/>
                  <a:cs typeface="Barlow Light"/>
                </a:rPr>
                <a:t>Market Average 7.1</a:t>
              </a:r>
            </a:p>
          </p:txBody>
        </p:sp>
        <p:sp>
          <p:nvSpPr>
            <p:cNvPr id="22" name="tx22"/>
            <p:cNvSpPr/>
            <p:nvPr/>
          </p:nvSpPr>
          <p:spPr>
            <a:xfrm>
              <a:off x="9852845" y="5807393"/>
              <a:ext cx="334918" cy="145057"/>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6.0*</a:t>
              </a:r>
            </a:p>
          </p:txBody>
        </p:sp>
        <p:sp>
          <p:nvSpPr>
            <p:cNvPr id="23" name="tx23"/>
            <p:cNvSpPr/>
            <p:nvPr/>
          </p:nvSpPr>
          <p:spPr>
            <a:xfrm>
              <a:off x="9897843" y="5153049"/>
              <a:ext cx="252577"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6.2</a:t>
              </a:r>
            </a:p>
          </p:txBody>
        </p:sp>
        <p:sp>
          <p:nvSpPr>
            <p:cNvPr id="24" name="tx24"/>
            <p:cNvSpPr/>
            <p:nvPr/>
          </p:nvSpPr>
          <p:spPr>
            <a:xfrm>
              <a:off x="9938917" y="4821909"/>
              <a:ext cx="248556"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6.3</a:t>
              </a:r>
            </a:p>
          </p:txBody>
        </p:sp>
        <p:sp>
          <p:nvSpPr>
            <p:cNvPr id="25" name="tx25"/>
            <p:cNvSpPr/>
            <p:nvPr/>
          </p:nvSpPr>
          <p:spPr>
            <a:xfrm>
              <a:off x="9984682" y="4490768"/>
              <a:ext cx="253917"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6.4</a:t>
              </a:r>
            </a:p>
          </p:txBody>
        </p:sp>
        <p:sp>
          <p:nvSpPr>
            <p:cNvPr id="26" name="tx26"/>
            <p:cNvSpPr/>
            <p:nvPr/>
          </p:nvSpPr>
          <p:spPr>
            <a:xfrm>
              <a:off x="10155105" y="4159429"/>
              <a:ext cx="250088"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6.8</a:t>
              </a:r>
            </a:p>
          </p:txBody>
        </p:sp>
        <p:sp>
          <p:nvSpPr>
            <p:cNvPr id="27" name="tx27"/>
            <p:cNvSpPr/>
            <p:nvPr/>
          </p:nvSpPr>
          <p:spPr>
            <a:xfrm>
              <a:off x="10324667" y="3830074"/>
              <a:ext cx="244534" cy="135532"/>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7.2</a:t>
              </a:r>
            </a:p>
          </p:txBody>
        </p:sp>
        <p:sp>
          <p:nvSpPr>
            <p:cNvPr id="28" name="tx28"/>
            <p:cNvSpPr/>
            <p:nvPr/>
          </p:nvSpPr>
          <p:spPr>
            <a:xfrm>
              <a:off x="10324667" y="3498934"/>
              <a:ext cx="244534" cy="135532"/>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7.2</a:t>
              </a:r>
            </a:p>
          </p:txBody>
        </p:sp>
        <p:sp>
          <p:nvSpPr>
            <p:cNvPr id="29" name="tx29"/>
            <p:cNvSpPr/>
            <p:nvPr/>
          </p:nvSpPr>
          <p:spPr>
            <a:xfrm>
              <a:off x="10365741" y="3167793"/>
              <a:ext cx="240513" cy="135532"/>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7.3</a:t>
              </a:r>
            </a:p>
          </p:txBody>
        </p:sp>
        <p:sp>
          <p:nvSpPr>
            <p:cNvPr id="30" name="tx30"/>
            <p:cNvSpPr/>
            <p:nvPr/>
          </p:nvSpPr>
          <p:spPr>
            <a:xfrm>
              <a:off x="10451814" y="2836653"/>
              <a:ext cx="240321" cy="135532"/>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7.5</a:t>
              </a:r>
            </a:p>
          </p:txBody>
        </p:sp>
        <p:sp>
          <p:nvSpPr>
            <p:cNvPr id="31" name="tx31"/>
            <p:cNvSpPr/>
            <p:nvPr/>
          </p:nvSpPr>
          <p:spPr>
            <a:xfrm>
              <a:off x="10451814" y="2505512"/>
              <a:ext cx="240321" cy="135532"/>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7.5</a:t>
              </a:r>
            </a:p>
          </p:txBody>
        </p:sp>
        <p:sp>
          <p:nvSpPr>
            <p:cNvPr id="32" name="tx32"/>
            <p:cNvSpPr/>
            <p:nvPr/>
          </p:nvSpPr>
          <p:spPr>
            <a:xfrm>
              <a:off x="10801373" y="2172586"/>
              <a:ext cx="250088"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8.3</a:t>
              </a:r>
            </a:p>
          </p:txBody>
        </p:sp>
        <p:sp>
          <p:nvSpPr>
            <p:cNvPr id="33" name="tx33"/>
            <p:cNvSpPr/>
            <p:nvPr/>
          </p:nvSpPr>
          <p:spPr>
            <a:xfrm>
              <a:off x="10847138" y="1841445"/>
              <a:ext cx="255449"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8.4</a:t>
              </a:r>
            </a:p>
          </p:txBody>
        </p:sp>
        <p:sp>
          <p:nvSpPr>
            <p:cNvPr id="34" name="tx34"/>
            <p:cNvSpPr/>
            <p:nvPr/>
          </p:nvSpPr>
          <p:spPr>
            <a:xfrm>
              <a:off x="10887446" y="1510305"/>
              <a:ext cx="249896"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8.5</a:t>
              </a:r>
            </a:p>
          </p:txBody>
        </p:sp>
        <p:sp>
          <p:nvSpPr>
            <p:cNvPr id="35" name="rc35"/>
            <p:cNvSpPr/>
            <p:nvPr/>
          </p:nvSpPr>
          <p:spPr>
            <a:xfrm>
              <a:off x="7531159" y="5551621"/>
              <a:ext cx="3446761" cy="6622"/>
            </a:xfrm>
            <a:prstGeom prst="rect">
              <a:avLst/>
            </a:prstGeom>
            <a:solidFill>
              <a:srgbClr val="DADADA">
                <a:alpha val="100000"/>
              </a:srgbClr>
            </a:solidFill>
          </p:spPr>
          <p:txBody>
            <a:bodyPr/>
            <a:lstStyle/>
            <a:p>
              <a:endParaRPr/>
            </a:p>
          </p:txBody>
        </p:sp>
        <p:sp>
          <p:nvSpPr>
            <p:cNvPr id="36" name="rc36"/>
            <p:cNvSpPr/>
            <p:nvPr/>
          </p:nvSpPr>
          <p:spPr>
            <a:xfrm>
              <a:off x="7531159" y="5551621"/>
              <a:ext cx="3446761" cy="6622"/>
            </a:xfrm>
            <a:prstGeom prst="rect">
              <a:avLst/>
            </a:prstGeom>
            <a:solidFill>
              <a:srgbClr val="DADADA">
                <a:alpha val="100000"/>
              </a:srgbClr>
            </a:solidFill>
          </p:spPr>
          <p:txBody>
            <a:bodyPr/>
            <a:lstStyle/>
            <a:p>
              <a:endParaRPr/>
            </a:p>
          </p:txBody>
        </p:sp>
        <p:sp>
          <p:nvSpPr>
            <p:cNvPr id="37" name="rc37"/>
            <p:cNvSpPr/>
            <p:nvPr/>
          </p:nvSpPr>
          <p:spPr>
            <a:xfrm>
              <a:off x="7531159" y="5551621"/>
              <a:ext cx="3446761" cy="6622"/>
            </a:xfrm>
            <a:prstGeom prst="rect">
              <a:avLst/>
            </a:prstGeom>
            <a:solidFill>
              <a:srgbClr val="DADADA">
                <a:alpha val="100000"/>
              </a:srgbClr>
            </a:solidFill>
          </p:spPr>
          <p:txBody>
            <a:bodyPr/>
            <a:lstStyle/>
            <a:p>
              <a:endParaRPr/>
            </a:p>
          </p:txBody>
        </p:sp>
        <p:sp>
          <p:nvSpPr>
            <p:cNvPr id="38" name="rc38"/>
            <p:cNvSpPr/>
            <p:nvPr/>
          </p:nvSpPr>
          <p:spPr>
            <a:xfrm>
              <a:off x="7531159" y="5551621"/>
              <a:ext cx="3446761" cy="6622"/>
            </a:xfrm>
            <a:prstGeom prst="rect">
              <a:avLst/>
            </a:prstGeom>
            <a:solidFill>
              <a:srgbClr val="DADADA">
                <a:alpha val="100000"/>
              </a:srgbClr>
            </a:solidFill>
          </p:spPr>
          <p:txBody>
            <a:bodyPr/>
            <a:lstStyle/>
            <a:p>
              <a:endParaRPr/>
            </a:p>
          </p:txBody>
        </p:sp>
        <p:sp>
          <p:nvSpPr>
            <p:cNvPr id="39" name="rc39"/>
            <p:cNvSpPr/>
            <p:nvPr/>
          </p:nvSpPr>
          <p:spPr>
            <a:xfrm>
              <a:off x="7531159" y="5551621"/>
              <a:ext cx="3446761" cy="6622"/>
            </a:xfrm>
            <a:prstGeom prst="rect">
              <a:avLst/>
            </a:prstGeom>
            <a:solidFill>
              <a:srgbClr val="DADADA">
                <a:alpha val="100000"/>
              </a:srgbClr>
            </a:solidFill>
          </p:spPr>
          <p:txBody>
            <a:bodyPr/>
            <a:lstStyle/>
            <a:p>
              <a:endParaRPr/>
            </a:p>
          </p:txBody>
        </p:sp>
        <p:sp>
          <p:nvSpPr>
            <p:cNvPr id="40" name="rc40"/>
            <p:cNvSpPr/>
            <p:nvPr/>
          </p:nvSpPr>
          <p:spPr>
            <a:xfrm>
              <a:off x="7531159" y="5551621"/>
              <a:ext cx="3446761" cy="6622"/>
            </a:xfrm>
            <a:prstGeom prst="rect">
              <a:avLst/>
            </a:prstGeom>
            <a:solidFill>
              <a:srgbClr val="DADADA">
                <a:alpha val="100000"/>
              </a:srgbClr>
            </a:solidFill>
          </p:spPr>
          <p:txBody>
            <a:bodyPr/>
            <a:lstStyle/>
            <a:p>
              <a:endParaRPr/>
            </a:p>
          </p:txBody>
        </p:sp>
        <p:sp>
          <p:nvSpPr>
            <p:cNvPr id="41" name="rc41"/>
            <p:cNvSpPr/>
            <p:nvPr/>
          </p:nvSpPr>
          <p:spPr>
            <a:xfrm>
              <a:off x="7531159" y="5551621"/>
              <a:ext cx="3446761" cy="6622"/>
            </a:xfrm>
            <a:prstGeom prst="rect">
              <a:avLst/>
            </a:prstGeom>
            <a:solidFill>
              <a:srgbClr val="DADADA">
                <a:alpha val="100000"/>
              </a:srgbClr>
            </a:solidFill>
          </p:spPr>
          <p:txBody>
            <a:bodyPr/>
            <a:lstStyle/>
            <a:p>
              <a:endParaRPr/>
            </a:p>
          </p:txBody>
        </p:sp>
        <p:sp>
          <p:nvSpPr>
            <p:cNvPr id="42" name="rc42"/>
            <p:cNvSpPr/>
            <p:nvPr/>
          </p:nvSpPr>
          <p:spPr>
            <a:xfrm>
              <a:off x="7531159" y="5551621"/>
              <a:ext cx="3446761" cy="6622"/>
            </a:xfrm>
            <a:prstGeom prst="rect">
              <a:avLst/>
            </a:prstGeom>
            <a:solidFill>
              <a:srgbClr val="DADADA">
                <a:alpha val="100000"/>
              </a:srgbClr>
            </a:solidFill>
          </p:spPr>
          <p:txBody>
            <a:bodyPr/>
            <a:lstStyle/>
            <a:p>
              <a:endParaRPr/>
            </a:p>
          </p:txBody>
        </p:sp>
        <p:sp>
          <p:nvSpPr>
            <p:cNvPr id="43" name="rc43"/>
            <p:cNvSpPr/>
            <p:nvPr/>
          </p:nvSpPr>
          <p:spPr>
            <a:xfrm>
              <a:off x="7531159" y="5551621"/>
              <a:ext cx="3446761" cy="6622"/>
            </a:xfrm>
            <a:prstGeom prst="rect">
              <a:avLst/>
            </a:prstGeom>
            <a:solidFill>
              <a:srgbClr val="DADADA">
                <a:alpha val="100000"/>
              </a:srgbClr>
            </a:solidFill>
          </p:spPr>
          <p:txBody>
            <a:bodyPr/>
            <a:lstStyle/>
            <a:p>
              <a:endParaRPr/>
            </a:p>
          </p:txBody>
        </p:sp>
        <p:sp>
          <p:nvSpPr>
            <p:cNvPr id="44" name="rc44"/>
            <p:cNvSpPr/>
            <p:nvPr/>
          </p:nvSpPr>
          <p:spPr>
            <a:xfrm>
              <a:off x="7531159" y="5551621"/>
              <a:ext cx="3446761" cy="6622"/>
            </a:xfrm>
            <a:prstGeom prst="rect">
              <a:avLst/>
            </a:prstGeom>
            <a:solidFill>
              <a:srgbClr val="DADADA">
                <a:alpha val="100000"/>
              </a:srgbClr>
            </a:solidFill>
          </p:spPr>
          <p:txBody>
            <a:bodyPr/>
            <a:lstStyle/>
            <a:p>
              <a:endParaRPr/>
            </a:p>
          </p:txBody>
        </p:sp>
        <p:sp>
          <p:nvSpPr>
            <p:cNvPr id="45" name="rc45"/>
            <p:cNvSpPr/>
            <p:nvPr/>
          </p:nvSpPr>
          <p:spPr>
            <a:xfrm>
              <a:off x="7531159" y="5551621"/>
              <a:ext cx="3446761" cy="6622"/>
            </a:xfrm>
            <a:prstGeom prst="rect">
              <a:avLst/>
            </a:prstGeom>
            <a:solidFill>
              <a:srgbClr val="DADADA">
                <a:alpha val="100000"/>
              </a:srgbClr>
            </a:solidFill>
          </p:spPr>
          <p:txBody>
            <a:bodyPr/>
            <a:lstStyle/>
            <a:p>
              <a:endParaRPr/>
            </a:p>
          </p:txBody>
        </p:sp>
        <p:sp>
          <p:nvSpPr>
            <p:cNvPr id="46" name="rc46"/>
            <p:cNvSpPr/>
            <p:nvPr/>
          </p:nvSpPr>
          <p:spPr>
            <a:xfrm>
              <a:off x="7531159" y="5551621"/>
              <a:ext cx="3446761" cy="6622"/>
            </a:xfrm>
            <a:prstGeom prst="rect">
              <a:avLst/>
            </a:prstGeom>
            <a:solidFill>
              <a:srgbClr val="DADADA">
                <a:alpha val="100000"/>
              </a:srgbClr>
            </a:solidFill>
          </p:spPr>
          <p:txBody>
            <a:bodyPr/>
            <a:lstStyle/>
            <a:p>
              <a:endParaRPr/>
            </a:p>
          </p:txBody>
        </p:sp>
        <p:sp>
          <p:nvSpPr>
            <p:cNvPr id="47" name="rc47"/>
            <p:cNvSpPr/>
            <p:nvPr/>
          </p:nvSpPr>
          <p:spPr>
            <a:xfrm>
              <a:off x="7531159" y="5551621"/>
              <a:ext cx="3446761" cy="6622"/>
            </a:xfrm>
            <a:prstGeom prst="rect">
              <a:avLst/>
            </a:prstGeom>
            <a:solidFill>
              <a:srgbClr val="DADADA">
                <a:alpha val="100000"/>
              </a:srgbClr>
            </a:solidFill>
          </p:spPr>
          <p:txBody>
            <a:bodyPr/>
            <a:lstStyle/>
            <a:p>
              <a:endParaRPr/>
            </a:p>
          </p:txBody>
        </p:sp>
        <p:sp>
          <p:nvSpPr>
            <p:cNvPr id="48" name="rc48"/>
            <p:cNvSpPr/>
            <p:nvPr/>
          </p:nvSpPr>
          <p:spPr>
            <a:xfrm>
              <a:off x="7531159" y="5551621"/>
              <a:ext cx="3446761" cy="6622"/>
            </a:xfrm>
            <a:prstGeom prst="rect">
              <a:avLst/>
            </a:prstGeom>
            <a:solidFill>
              <a:srgbClr val="DADADA">
                <a:alpha val="100000"/>
              </a:srgbClr>
            </a:solidFill>
          </p:spPr>
          <p:txBody>
            <a:bodyPr/>
            <a:lstStyle/>
            <a:p>
              <a:endParaRPr/>
            </a:p>
          </p:txBody>
        </p:sp>
        <p:sp>
          <p:nvSpPr>
            <p:cNvPr id="49" name="pg49"/>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50" name="tx50"/>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51" name="pg51"/>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52" name="tx52"/>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53" name="pg53"/>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54" name="tx54"/>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55" name="pg55"/>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56" name="tx56"/>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57" name="pg57"/>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58" name="tx58"/>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59" name="pg59"/>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60" name="tx60"/>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61" name="pg61"/>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62" name="tx62"/>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63" name="pg63"/>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64" name="tx64"/>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65" name="pg65"/>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66" name="tx66"/>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67" name="pg67"/>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68" name="tx68"/>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69" name="pg69"/>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70" name="tx70"/>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71" name="pg71"/>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72" name="tx72"/>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73" name="pg73"/>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74" name="tx74"/>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75" name="pg75"/>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76" name="tx76"/>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77" name="tx77"/>
            <p:cNvSpPr/>
            <p:nvPr/>
          </p:nvSpPr>
          <p:spPr>
            <a:xfrm>
              <a:off x="8011463" y="5473530"/>
              <a:ext cx="1091599"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858D96">
                      <a:alpha val="100000"/>
                    </a:srgbClr>
                  </a:solidFill>
                  <a:latin typeface="Barlow Light"/>
                  <a:cs typeface="Barlow Light"/>
                </a:rPr>
                <a:t> *Limited data</a:t>
              </a:r>
            </a:p>
          </p:txBody>
        </p:sp>
        <p:sp>
          <p:nvSpPr>
            <p:cNvPr id="78" name="rc78"/>
            <p:cNvSpPr/>
            <p:nvPr/>
          </p:nvSpPr>
          <p:spPr>
            <a:xfrm>
              <a:off x="7531159" y="1276597"/>
              <a:ext cx="3920691" cy="4801538"/>
            </a:xfrm>
            <a:prstGeom prst="rect">
              <a:avLst/>
            </a:prstGeom>
          </p:spPr>
          <p:txBody>
            <a:bodyPr/>
            <a:lstStyle/>
            <a:p>
              <a:endParaRPr/>
            </a:p>
          </p:txBody>
        </p:sp>
        <p:sp>
          <p:nvSpPr>
            <p:cNvPr id="79" name="pl79"/>
            <p:cNvSpPr/>
            <p:nvPr/>
          </p:nvSpPr>
          <p:spPr>
            <a:xfrm flipH="1">
              <a:off x="7531159" y="1276597"/>
              <a:ext cx="0" cy="4801538"/>
            </a:xfrm>
            <a:custGeom>
              <a:rect l="0" t="0" r="0" b="0"/>
              <a:pathLst>
                <a:path h="4801538">
                  <a:moveTo>
                    <a:pt x="0" y="4801538"/>
                  </a:moveTo>
                  <a:lnTo>
                    <a:pt x="0" y="0"/>
                  </a:lnTo>
                </a:path>
              </a:pathLst>
            </a:custGeom>
            <a:ln w="13550" cap="flat">
              <a:solidFill>
                <a:srgbClr val="858D96">
                  <a:alpha val="100000"/>
                </a:srgbClr>
              </a:solidFill>
              <a:prstDash val="solid"/>
              <a:round/>
            </a:ln>
          </p:spPr>
          <p:txBody>
            <a:bodyPr/>
            <a:lstStyle/>
            <a:p>
              <a:endParaRPr/>
            </a:p>
          </p:txBody>
        </p:sp>
        <p:sp>
          <p:nvSpPr>
            <p:cNvPr id="80" name="tx80"/>
            <p:cNvSpPr/>
            <p:nvPr/>
          </p:nvSpPr>
          <p:spPr>
            <a:xfrm>
              <a:off x="3771500" y="5754733"/>
              <a:ext cx="3697028"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Optum Optum Performance Analytics (n=4)</a:t>
              </a:r>
            </a:p>
          </p:txBody>
        </p:sp>
        <p:sp>
          <p:nvSpPr>
            <p:cNvPr id="81" name="tx81"/>
            <p:cNvSpPr/>
            <p:nvPr/>
          </p:nvSpPr>
          <p:spPr>
            <a:xfrm>
              <a:off x="2241604" y="5091658"/>
              <a:ext cx="5226924"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Lightbeam Lightbeam Population Health Management (n=19)</a:t>
              </a:r>
            </a:p>
          </p:txBody>
        </p:sp>
        <p:sp>
          <p:nvSpPr>
            <p:cNvPr id="82" name="tx82"/>
            <p:cNvSpPr/>
            <p:nvPr/>
          </p:nvSpPr>
          <p:spPr>
            <a:xfrm>
              <a:off x="4573533" y="4780162"/>
              <a:ext cx="2894996"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Cerner HealtheIntent Suite (n=35)</a:t>
              </a:r>
            </a:p>
          </p:txBody>
        </p:sp>
        <p:sp>
          <p:nvSpPr>
            <p:cNvPr id="83" name="tx83"/>
            <p:cNvSpPr/>
            <p:nvPr/>
          </p:nvSpPr>
          <p:spPr>
            <a:xfrm>
              <a:off x="4482498" y="4430170"/>
              <a:ext cx="2986030"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Arcadia.io Arcadia Analytics (n=23)</a:t>
              </a:r>
            </a:p>
          </p:txBody>
        </p:sp>
        <p:sp>
          <p:nvSpPr>
            <p:cNvPr id="84" name="tx84"/>
            <p:cNvSpPr/>
            <p:nvPr/>
          </p:nvSpPr>
          <p:spPr>
            <a:xfrm>
              <a:off x="993140" y="4099030"/>
              <a:ext cx="6475388"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NextGen Healthcare NextGen Healthcare Population Health Analytics (n=11)</a:t>
              </a:r>
            </a:p>
          </p:txBody>
        </p:sp>
        <p:sp>
          <p:nvSpPr>
            <p:cNvPr id="85" name="tx85"/>
            <p:cNvSpPr/>
            <p:nvPr/>
          </p:nvSpPr>
          <p:spPr>
            <a:xfrm>
              <a:off x="3205994" y="3767095"/>
              <a:ext cx="4262535"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Innovaccer Population Health Management (n=18)</a:t>
              </a:r>
            </a:p>
          </p:txBody>
        </p:sp>
        <p:sp>
          <p:nvSpPr>
            <p:cNvPr id="86" name="tx86"/>
            <p:cNvSpPr/>
            <p:nvPr/>
          </p:nvSpPr>
          <p:spPr>
            <a:xfrm>
              <a:off x="3114146" y="3435955"/>
              <a:ext cx="4354383"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Altera Digital Health CareInMotion (Allscripts) (n=9)</a:t>
              </a:r>
            </a:p>
          </p:txBody>
        </p:sp>
        <p:sp>
          <p:nvSpPr>
            <p:cNvPr id="87" name="tx87"/>
            <p:cNvSpPr/>
            <p:nvPr/>
          </p:nvSpPr>
          <p:spPr>
            <a:xfrm>
              <a:off x="3371399" y="3106402"/>
              <a:ext cx="4097130"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Innovaccer Innovaccer Population Health (n=19)</a:t>
              </a:r>
            </a:p>
          </p:txBody>
        </p:sp>
        <p:sp>
          <p:nvSpPr>
            <p:cNvPr id="88" name="tx88"/>
            <p:cNvSpPr/>
            <p:nvPr/>
          </p:nvSpPr>
          <p:spPr>
            <a:xfrm>
              <a:off x="1532839" y="2774467"/>
              <a:ext cx="5935689"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Health Catalyst Health Catalyst Population Health Applications (n=18)</a:t>
              </a:r>
            </a:p>
          </p:txBody>
        </p:sp>
        <p:sp>
          <p:nvSpPr>
            <p:cNvPr id="89" name="tx89"/>
            <p:cNvSpPr/>
            <p:nvPr/>
          </p:nvSpPr>
          <p:spPr>
            <a:xfrm>
              <a:off x="5215036" y="2443327"/>
              <a:ext cx="2253492"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Epic Healthy Planet (n=38)</a:t>
              </a:r>
            </a:p>
          </p:txBody>
        </p:sp>
        <p:sp>
          <p:nvSpPr>
            <p:cNvPr id="90" name="tx90"/>
            <p:cNvSpPr/>
            <p:nvPr/>
          </p:nvSpPr>
          <p:spPr>
            <a:xfrm>
              <a:off x="3683515" y="2131038"/>
              <a:ext cx="3785014"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Salient Healthcare Salient Healthcare (n=13)</a:t>
              </a:r>
            </a:p>
          </p:txBody>
        </p:sp>
        <p:sp>
          <p:nvSpPr>
            <p:cNvPr id="91" name="tx91"/>
            <p:cNvSpPr/>
            <p:nvPr/>
          </p:nvSpPr>
          <p:spPr>
            <a:xfrm>
              <a:off x="1993700" y="1780252"/>
              <a:ext cx="5474829"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HealthEC HealthEC Population Health Management Suite (n=16)</a:t>
              </a:r>
            </a:p>
          </p:txBody>
        </p:sp>
        <p:sp>
          <p:nvSpPr>
            <p:cNvPr id="92" name="tx92"/>
            <p:cNvSpPr/>
            <p:nvPr/>
          </p:nvSpPr>
          <p:spPr>
            <a:xfrm>
              <a:off x="776122" y="1448318"/>
              <a:ext cx="6692406" cy="197445"/>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Relevant Healthcare Relevant Healthcare Analytics (Regional - West) [C] (n=9)</a:t>
              </a:r>
            </a:p>
          </p:txBody>
        </p:sp>
        <p:sp>
          <p:nvSpPr>
            <p:cNvPr id="93" name="tx93"/>
            <p:cNvSpPr/>
            <p:nvPr/>
          </p:nvSpPr>
          <p:spPr>
            <a:xfrm>
              <a:off x="7495701" y="6140765"/>
              <a:ext cx="70916" cy="142279"/>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1</a:t>
              </a:r>
            </a:p>
          </p:txBody>
        </p:sp>
        <p:sp>
          <p:nvSpPr>
            <p:cNvPr id="94" name="tx94"/>
            <p:cNvSpPr/>
            <p:nvPr/>
          </p:nvSpPr>
          <p:spPr>
            <a:xfrm>
              <a:off x="10925190" y="6137590"/>
              <a:ext cx="105461" cy="14545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9</a:t>
              </a:r>
            </a:p>
          </p:txBody>
        </p:sp>
      </p:grpSp>
    </p:spTree>
  </p:cSld>
  <p:clrMapOvr>
    <a:masterClrMapping/>
  </p:clrMapOvr>
  <p:transition/>
  <p:timing/>
</p:sld>
</file>

<file path=ppt/slides/slide5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1"/>
          <p:cNvSpPr>
            <a:spLocks noGrp="1"/>
          </p:cNvSpPr>
          <p:nvPr>
            <p:ph type="title"/>
          </p:nvPr>
        </p:nvSpPr>
        <p:spPr/>
        <p:txBody>
          <a:bodyPr/>
          <a:lstStyle/>
          <a:p>
            <a:r>
              <a:t>Question Score Breakout</a:t>
            </a:r>
          </a:p>
        </p:txBody>
      </p:sp>
      <p:sp>
        <p:nvSpPr>
          <p:cNvPr id="2" name="SubTitle 2"/>
          <p:cNvSpPr>
            <a:spLocks noGrp="1"/>
          </p:cNvSpPr>
          <p:nvPr>
            <p:ph type="subTitle" idx="13"/>
          </p:nvPr>
        </p:nvSpPr>
        <p:spPr/>
        <p:txBody>
          <a:bodyPr/>
          <a:lstStyle/>
          <a:p>
            <a:r>
              <a:t>Product Works as Promoted</a:t>
            </a:r>
          </a:p>
        </p:txBody>
      </p:sp>
      <p:grpSp>
        <p:nvGrpSpPr>
          <p:cNvPr id="51" name="grp2"/>
          <p:cNvGrpSpPr/>
          <p:nvPr/>
        </p:nvGrpSpPr>
        <p:grpSpPr>
          <a:xfrm>
            <a:off x="548640" y="1207008"/>
            <a:ext cx="10972800" cy="5303520"/>
            <a:chOff x="548640" y="1207008"/>
            <a:chExt cx="10972800" cy="5303520"/>
          </a:xfrm>
        </p:grpSpPr>
        <p:sp>
          <p:nvSpPr>
            <p:cNvPr id="4" name="rc4"/>
            <p:cNvSpPr/>
            <p:nvPr/>
          </p:nvSpPr>
          <p:spPr>
            <a:xfrm>
              <a:off x="548640" y="1207008"/>
              <a:ext cx="10972799" cy="5303520"/>
            </a:xfrm>
            <a:prstGeom prst="rect">
              <a:avLst/>
            </a:prstGeom>
          </p:spPr>
          <p:txBody>
            <a:bodyPr/>
            <a:lstStyle/>
            <a:p>
              <a:endParaRPr/>
            </a:p>
          </p:txBody>
        </p:sp>
        <p:sp>
          <p:nvSpPr>
            <p:cNvPr id="5" name="rc5"/>
            <p:cNvSpPr/>
            <p:nvPr/>
          </p:nvSpPr>
          <p:spPr>
            <a:xfrm>
              <a:off x="7531159" y="1276597"/>
              <a:ext cx="3920691" cy="4801538"/>
            </a:xfrm>
            <a:prstGeom prst="rect">
              <a:avLst/>
            </a:prstGeom>
          </p:spPr>
          <p:txBody>
            <a:bodyPr/>
            <a:lstStyle/>
            <a:p>
              <a:endParaRPr/>
            </a:p>
          </p:txBody>
        </p:sp>
        <p:sp>
          <p:nvSpPr>
            <p:cNvPr id="6" name="rc6"/>
            <p:cNvSpPr/>
            <p:nvPr/>
          </p:nvSpPr>
          <p:spPr>
            <a:xfrm>
              <a:off x="7531159" y="5722465"/>
              <a:ext cx="2585071"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7" name="rc7"/>
            <p:cNvSpPr/>
            <p:nvPr/>
          </p:nvSpPr>
          <p:spPr>
            <a:xfrm>
              <a:off x="7531159" y="5366796"/>
              <a:ext cx="2671240"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8" name="rc8"/>
            <p:cNvSpPr/>
            <p:nvPr/>
          </p:nvSpPr>
          <p:spPr>
            <a:xfrm>
              <a:off x="7531159" y="5011126"/>
              <a:ext cx="2671240"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9" name="rc9"/>
            <p:cNvSpPr/>
            <p:nvPr/>
          </p:nvSpPr>
          <p:spPr>
            <a:xfrm>
              <a:off x="7531159" y="4655457"/>
              <a:ext cx="2800493"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0" name="rc10"/>
            <p:cNvSpPr/>
            <p:nvPr/>
          </p:nvSpPr>
          <p:spPr>
            <a:xfrm>
              <a:off x="7531159" y="4299787"/>
              <a:ext cx="2843578"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1" name="rc11"/>
            <p:cNvSpPr/>
            <p:nvPr/>
          </p:nvSpPr>
          <p:spPr>
            <a:xfrm>
              <a:off x="7531159" y="3944118"/>
              <a:ext cx="2843578"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2" name="rc12"/>
            <p:cNvSpPr/>
            <p:nvPr/>
          </p:nvSpPr>
          <p:spPr>
            <a:xfrm>
              <a:off x="7531159" y="3588448"/>
              <a:ext cx="2843578"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3" name="rc13"/>
            <p:cNvSpPr/>
            <p:nvPr/>
          </p:nvSpPr>
          <p:spPr>
            <a:xfrm>
              <a:off x="7531159" y="3232779"/>
              <a:ext cx="2886662"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4" name="rc14"/>
            <p:cNvSpPr/>
            <p:nvPr/>
          </p:nvSpPr>
          <p:spPr>
            <a:xfrm>
              <a:off x="7531159" y="2877109"/>
              <a:ext cx="2886662"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5" name="rc15"/>
            <p:cNvSpPr/>
            <p:nvPr/>
          </p:nvSpPr>
          <p:spPr>
            <a:xfrm>
              <a:off x="7531159" y="2521440"/>
              <a:ext cx="2929747"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6" name="rc16"/>
            <p:cNvSpPr/>
            <p:nvPr/>
          </p:nvSpPr>
          <p:spPr>
            <a:xfrm>
              <a:off x="7531159" y="2165770"/>
              <a:ext cx="3059000"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7" name="rc17"/>
            <p:cNvSpPr/>
            <p:nvPr/>
          </p:nvSpPr>
          <p:spPr>
            <a:xfrm>
              <a:off x="7531159" y="1810101"/>
              <a:ext cx="3188254"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8" name="rc18"/>
            <p:cNvSpPr/>
            <p:nvPr/>
          </p:nvSpPr>
          <p:spPr>
            <a:xfrm>
              <a:off x="7531159" y="1454431"/>
              <a:ext cx="3231338"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9" name="pl19"/>
            <p:cNvSpPr/>
            <p:nvPr/>
          </p:nvSpPr>
          <p:spPr>
            <a:xfrm flipH="1">
              <a:off x="10331653" y="1276597"/>
              <a:ext cx="0" cy="4801538"/>
            </a:xfrm>
            <a:custGeom>
              <a:rect l="0" t="0" r="0" b="0"/>
              <a:pathLst>
                <a:path h="4801538">
                  <a:moveTo>
                    <a:pt x="0" y="4801538"/>
                  </a:moveTo>
                  <a:lnTo>
                    <a:pt x="0" y="0"/>
                  </a:lnTo>
                  <a:lnTo>
                    <a:pt x="0" y="0"/>
                  </a:lnTo>
                </a:path>
              </a:pathLst>
            </a:custGeom>
            <a:ln w="32521" cap="flat">
              <a:solidFill>
                <a:srgbClr val="2B333A">
                  <a:alpha val="100000"/>
                </a:srgbClr>
              </a:solidFill>
              <a:prstDash val="lgDash"/>
              <a:round/>
            </a:ln>
          </p:spPr>
          <p:txBody>
            <a:bodyPr/>
            <a:lstStyle/>
            <a:p>
              <a:endParaRPr/>
            </a:p>
          </p:txBody>
        </p:sp>
        <p:sp>
          <p:nvSpPr>
            <p:cNvPr id="20" name="tx20"/>
            <p:cNvSpPr/>
            <p:nvPr/>
          </p:nvSpPr>
          <p:spPr>
            <a:xfrm>
              <a:off x="9774558" y="1120327"/>
              <a:ext cx="1140040" cy="126801"/>
            </a:xfrm>
            <a:prstGeom prst="rect">
              <a:avLst/>
            </a:prstGeom>
            <a:noFill/>
          </p:spPr>
          <p:txBody>
            <a:bodyPr wrap="none" lIns="0" tIns="0" rIns="0" bIns="0" anchor="ctr" anchorCtr="1"/>
            <a:lstStyle/>
            <a:p>
              <a:pPr marL="0" marR="0" indent="0" algn="l">
                <a:lnSpc>
                  <a:spcPts val="1103"/>
                </a:lnSpc>
                <a:spcBef>
                  <a:spcPct val="0"/>
                </a:spcBef>
                <a:spcAft>
                  <a:spcPct val="0"/>
                </a:spcAft>
              </a:pPr>
              <a:r>
                <a:rPr sz="1103" b="1">
                  <a:solidFill>
                    <a:srgbClr val="2B333A">
                      <a:alpha val="100000"/>
                    </a:srgbClr>
                  </a:solidFill>
                  <a:latin typeface="Barlow Light"/>
                  <a:cs typeface="Barlow Light"/>
                </a:rPr>
                <a:t>Market Average 7.5</a:t>
              </a:r>
            </a:p>
          </p:txBody>
        </p:sp>
        <p:sp>
          <p:nvSpPr>
            <p:cNvPr id="21" name="tx21"/>
            <p:cNvSpPr/>
            <p:nvPr/>
          </p:nvSpPr>
          <p:spPr>
            <a:xfrm>
              <a:off x="10241657" y="5800018"/>
              <a:ext cx="250853" cy="13771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7.0</a:t>
              </a:r>
            </a:p>
          </p:txBody>
        </p:sp>
        <p:sp>
          <p:nvSpPr>
            <p:cNvPr id="22" name="tx22"/>
            <p:cNvSpPr/>
            <p:nvPr/>
          </p:nvSpPr>
          <p:spPr>
            <a:xfrm>
              <a:off x="10324667" y="5446531"/>
              <a:ext cx="244534" cy="135532"/>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7.2</a:t>
              </a:r>
            </a:p>
          </p:txBody>
        </p:sp>
        <p:sp>
          <p:nvSpPr>
            <p:cNvPr id="23" name="tx23"/>
            <p:cNvSpPr/>
            <p:nvPr/>
          </p:nvSpPr>
          <p:spPr>
            <a:xfrm>
              <a:off x="10324667" y="5090862"/>
              <a:ext cx="244534" cy="135532"/>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7.2</a:t>
              </a:r>
            </a:p>
          </p:txBody>
        </p:sp>
        <p:sp>
          <p:nvSpPr>
            <p:cNvPr id="24" name="tx24"/>
            <p:cNvSpPr/>
            <p:nvPr/>
          </p:nvSpPr>
          <p:spPr>
            <a:xfrm>
              <a:off x="10451814" y="4735192"/>
              <a:ext cx="240321" cy="135532"/>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7.5</a:t>
              </a:r>
            </a:p>
          </p:txBody>
        </p:sp>
        <p:sp>
          <p:nvSpPr>
            <p:cNvPr id="25" name="tx25"/>
            <p:cNvSpPr/>
            <p:nvPr/>
          </p:nvSpPr>
          <p:spPr>
            <a:xfrm>
              <a:off x="10494994" y="4377935"/>
              <a:ext cx="240513"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7.6</a:t>
              </a:r>
            </a:p>
          </p:txBody>
        </p:sp>
        <p:sp>
          <p:nvSpPr>
            <p:cNvPr id="26" name="tx26"/>
            <p:cNvSpPr/>
            <p:nvPr/>
          </p:nvSpPr>
          <p:spPr>
            <a:xfrm>
              <a:off x="10494994" y="4022266"/>
              <a:ext cx="240513"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7.6</a:t>
              </a:r>
            </a:p>
          </p:txBody>
        </p:sp>
        <p:sp>
          <p:nvSpPr>
            <p:cNvPr id="27" name="tx27"/>
            <p:cNvSpPr/>
            <p:nvPr/>
          </p:nvSpPr>
          <p:spPr>
            <a:xfrm>
              <a:off x="10494994" y="3666596"/>
              <a:ext cx="240513"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7.6</a:t>
              </a:r>
            </a:p>
          </p:txBody>
        </p:sp>
        <p:sp>
          <p:nvSpPr>
            <p:cNvPr id="28" name="tx28"/>
            <p:cNvSpPr/>
            <p:nvPr/>
          </p:nvSpPr>
          <p:spPr>
            <a:xfrm>
              <a:off x="10534057" y="3314102"/>
              <a:ext cx="232470" cy="13394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7.7</a:t>
              </a:r>
            </a:p>
          </p:txBody>
        </p:sp>
        <p:sp>
          <p:nvSpPr>
            <p:cNvPr id="29" name="tx29"/>
            <p:cNvSpPr/>
            <p:nvPr/>
          </p:nvSpPr>
          <p:spPr>
            <a:xfrm>
              <a:off x="10534057" y="2958432"/>
              <a:ext cx="232470" cy="13394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7.7</a:t>
              </a:r>
            </a:p>
          </p:txBody>
        </p:sp>
        <p:sp>
          <p:nvSpPr>
            <p:cNvPr id="30" name="tx30"/>
            <p:cNvSpPr/>
            <p:nvPr/>
          </p:nvSpPr>
          <p:spPr>
            <a:xfrm>
              <a:off x="10581929" y="2599389"/>
              <a:ext cx="242045"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7.8</a:t>
              </a:r>
            </a:p>
          </p:txBody>
        </p:sp>
        <p:sp>
          <p:nvSpPr>
            <p:cNvPr id="31" name="tx31"/>
            <p:cNvSpPr/>
            <p:nvPr/>
          </p:nvSpPr>
          <p:spPr>
            <a:xfrm>
              <a:off x="10699885" y="2243720"/>
              <a:ext cx="219449"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8.1</a:t>
              </a:r>
            </a:p>
          </p:txBody>
        </p:sp>
        <p:sp>
          <p:nvSpPr>
            <p:cNvPr id="32" name="tx32"/>
            <p:cNvSpPr/>
            <p:nvPr/>
          </p:nvSpPr>
          <p:spPr>
            <a:xfrm>
              <a:off x="10847138" y="1888050"/>
              <a:ext cx="255449"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8.4</a:t>
              </a:r>
            </a:p>
          </p:txBody>
        </p:sp>
        <p:sp>
          <p:nvSpPr>
            <p:cNvPr id="33" name="tx33"/>
            <p:cNvSpPr/>
            <p:nvPr/>
          </p:nvSpPr>
          <p:spPr>
            <a:xfrm>
              <a:off x="10887446" y="1532381"/>
              <a:ext cx="249896"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8.5</a:t>
              </a:r>
            </a:p>
          </p:txBody>
        </p:sp>
        <p:sp>
          <p:nvSpPr>
            <p:cNvPr id="34" name="rc34"/>
            <p:cNvSpPr/>
            <p:nvPr/>
          </p:nvSpPr>
          <p:spPr>
            <a:xfrm>
              <a:off x="7531159" y="1276597"/>
              <a:ext cx="3920691" cy="4801538"/>
            </a:xfrm>
            <a:prstGeom prst="rect">
              <a:avLst/>
            </a:prstGeom>
          </p:spPr>
          <p:txBody>
            <a:bodyPr/>
            <a:lstStyle/>
            <a:p>
              <a:endParaRPr/>
            </a:p>
          </p:txBody>
        </p:sp>
        <p:sp>
          <p:nvSpPr>
            <p:cNvPr id="35" name="pl35"/>
            <p:cNvSpPr/>
            <p:nvPr/>
          </p:nvSpPr>
          <p:spPr>
            <a:xfrm flipH="1">
              <a:off x="7531159" y="1276597"/>
              <a:ext cx="0" cy="4801538"/>
            </a:xfrm>
            <a:custGeom>
              <a:rect l="0" t="0" r="0" b="0"/>
              <a:pathLst>
                <a:path h="4801538">
                  <a:moveTo>
                    <a:pt x="0" y="4801538"/>
                  </a:moveTo>
                  <a:lnTo>
                    <a:pt x="0" y="0"/>
                  </a:lnTo>
                </a:path>
              </a:pathLst>
            </a:custGeom>
            <a:ln w="13550" cap="flat">
              <a:solidFill>
                <a:srgbClr val="858D96">
                  <a:alpha val="100000"/>
                </a:srgbClr>
              </a:solidFill>
              <a:prstDash val="solid"/>
              <a:round/>
            </a:ln>
          </p:spPr>
          <p:txBody>
            <a:bodyPr/>
            <a:lstStyle/>
            <a:p>
              <a:endParaRPr/>
            </a:p>
          </p:txBody>
        </p:sp>
        <p:sp>
          <p:nvSpPr>
            <p:cNvPr id="36" name="tx36"/>
            <p:cNvSpPr/>
            <p:nvPr/>
          </p:nvSpPr>
          <p:spPr>
            <a:xfrm>
              <a:off x="4573330" y="5758867"/>
              <a:ext cx="2895199"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Cerner HealtheIntent Suite (n=36)</a:t>
              </a:r>
            </a:p>
          </p:txBody>
        </p:sp>
        <p:sp>
          <p:nvSpPr>
            <p:cNvPr id="37" name="tx37"/>
            <p:cNvSpPr/>
            <p:nvPr/>
          </p:nvSpPr>
          <p:spPr>
            <a:xfrm>
              <a:off x="2195884" y="5383552"/>
              <a:ext cx="5272644"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Lightbeam Lightbeam Population Health Management (n=20)</a:t>
              </a:r>
            </a:p>
          </p:txBody>
        </p:sp>
        <p:sp>
          <p:nvSpPr>
            <p:cNvPr id="38" name="tx38"/>
            <p:cNvSpPr/>
            <p:nvPr/>
          </p:nvSpPr>
          <p:spPr>
            <a:xfrm>
              <a:off x="4476809" y="5028676"/>
              <a:ext cx="2991720"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Arcadia.io Arcadia Analytics (n=24)</a:t>
              </a:r>
            </a:p>
          </p:txBody>
        </p:sp>
        <p:sp>
          <p:nvSpPr>
            <p:cNvPr id="39" name="tx39"/>
            <p:cNvSpPr/>
            <p:nvPr/>
          </p:nvSpPr>
          <p:spPr>
            <a:xfrm>
              <a:off x="5225196" y="4673007"/>
              <a:ext cx="2243332"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Epic Healthy Planet (n=37)</a:t>
              </a:r>
            </a:p>
          </p:txBody>
        </p:sp>
        <p:sp>
          <p:nvSpPr>
            <p:cNvPr id="40" name="tx40"/>
            <p:cNvSpPr/>
            <p:nvPr/>
          </p:nvSpPr>
          <p:spPr>
            <a:xfrm>
              <a:off x="3777393" y="4317337"/>
              <a:ext cx="3691136"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Optum Optum Performance Analytics (n=5)</a:t>
              </a:r>
            </a:p>
          </p:txBody>
        </p:sp>
        <p:sp>
          <p:nvSpPr>
            <p:cNvPr id="41" name="tx41"/>
            <p:cNvSpPr/>
            <p:nvPr/>
          </p:nvSpPr>
          <p:spPr>
            <a:xfrm>
              <a:off x="956361" y="3961668"/>
              <a:ext cx="6512167"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NextGen Healthcare NextGen Healthcare Population Health Analytics (n=12)</a:t>
              </a:r>
            </a:p>
          </p:txBody>
        </p:sp>
        <p:sp>
          <p:nvSpPr>
            <p:cNvPr id="42" name="tx42"/>
            <p:cNvSpPr/>
            <p:nvPr/>
          </p:nvSpPr>
          <p:spPr>
            <a:xfrm>
              <a:off x="3216154" y="3605204"/>
              <a:ext cx="4252375"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Innovaccer Population Health Management (n=17)</a:t>
              </a:r>
            </a:p>
          </p:txBody>
        </p:sp>
        <p:sp>
          <p:nvSpPr>
            <p:cNvPr id="43" name="tx43"/>
            <p:cNvSpPr/>
            <p:nvPr/>
          </p:nvSpPr>
          <p:spPr>
            <a:xfrm>
              <a:off x="3371805" y="3251122"/>
              <a:ext cx="4096723"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Innovaccer Innovaccer Population Health (n=18)</a:t>
              </a:r>
            </a:p>
          </p:txBody>
        </p:sp>
        <p:sp>
          <p:nvSpPr>
            <p:cNvPr id="44" name="tx44"/>
            <p:cNvSpPr/>
            <p:nvPr/>
          </p:nvSpPr>
          <p:spPr>
            <a:xfrm>
              <a:off x="1532839" y="2894659"/>
              <a:ext cx="5935689"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Health Catalyst Health Catalyst Population Health Applications (n=18)</a:t>
              </a:r>
            </a:p>
          </p:txBody>
        </p:sp>
        <p:sp>
          <p:nvSpPr>
            <p:cNvPr id="45" name="tx45"/>
            <p:cNvSpPr/>
            <p:nvPr/>
          </p:nvSpPr>
          <p:spPr>
            <a:xfrm>
              <a:off x="3034288" y="2538196"/>
              <a:ext cx="4434240"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Altera Digital Health CareInMotion (Allscripts) (n=10)</a:t>
              </a:r>
            </a:p>
          </p:txBody>
        </p:sp>
        <p:sp>
          <p:nvSpPr>
            <p:cNvPr id="46" name="tx46"/>
            <p:cNvSpPr/>
            <p:nvPr/>
          </p:nvSpPr>
          <p:spPr>
            <a:xfrm>
              <a:off x="3683515" y="2202172"/>
              <a:ext cx="3785014"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Salient Healthcare Salient Healthcare (n=13)</a:t>
              </a:r>
            </a:p>
          </p:txBody>
        </p:sp>
        <p:sp>
          <p:nvSpPr>
            <p:cNvPr id="47" name="tx47"/>
            <p:cNvSpPr/>
            <p:nvPr/>
          </p:nvSpPr>
          <p:spPr>
            <a:xfrm>
              <a:off x="2002234" y="1826857"/>
              <a:ext cx="5466294"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HealthEC HealthEC Population Health Management Suite (n=17)</a:t>
              </a:r>
            </a:p>
          </p:txBody>
        </p:sp>
        <p:sp>
          <p:nvSpPr>
            <p:cNvPr id="48" name="tx48"/>
            <p:cNvSpPr/>
            <p:nvPr/>
          </p:nvSpPr>
          <p:spPr>
            <a:xfrm>
              <a:off x="776122" y="1470394"/>
              <a:ext cx="6692406" cy="197445"/>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Relevant Healthcare Relevant Healthcare Analytics (Regional - West) [C] (n=9)</a:t>
              </a:r>
            </a:p>
          </p:txBody>
        </p:sp>
        <p:sp>
          <p:nvSpPr>
            <p:cNvPr id="49" name="tx49"/>
            <p:cNvSpPr/>
            <p:nvPr/>
          </p:nvSpPr>
          <p:spPr>
            <a:xfrm>
              <a:off x="7495701" y="6140765"/>
              <a:ext cx="70916" cy="142279"/>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1</a:t>
              </a:r>
            </a:p>
          </p:txBody>
        </p:sp>
        <p:sp>
          <p:nvSpPr>
            <p:cNvPr id="50" name="tx50"/>
            <p:cNvSpPr/>
            <p:nvPr/>
          </p:nvSpPr>
          <p:spPr>
            <a:xfrm>
              <a:off x="10925190" y="6137590"/>
              <a:ext cx="105461" cy="14545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9</a:t>
              </a:r>
            </a:p>
          </p:txBody>
        </p:sp>
      </p:grpSp>
    </p:spTree>
  </p:cSld>
  <p:clrMapOvr>
    <a:masterClrMapping/>
  </p:clrMapOvr>
  <p:transition/>
  <p:timing/>
</p:sld>
</file>

<file path=ppt/slides/slide5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1"/>
          <p:cNvSpPr>
            <a:spLocks noGrp="1"/>
          </p:cNvSpPr>
          <p:nvPr>
            <p:ph type="title"/>
          </p:nvPr>
        </p:nvSpPr>
        <p:spPr/>
        <p:txBody>
          <a:bodyPr/>
          <a:lstStyle/>
          <a:p>
            <a:r>
              <a:t>Question Score Breakout</a:t>
            </a:r>
          </a:p>
        </p:txBody>
      </p:sp>
      <p:sp>
        <p:nvSpPr>
          <p:cNvPr id="2" name="SubTitle 2"/>
          <p:cNvSpPr>
            <a:spLocks noGrp="1"/>
          </p:cNvSpPr>
          <p:nvPr>
            <p:ph type="subTitle" idx="13"/>
          </p:nvPr>
        </p:nvSpPr>
        <p:spPr/>
        <p:txBody>
          <a:bodyPr/>
          <a:lstStyle/>
          <a:p>
            <a:r>
              <a:t>Quality of Implementation</a:t>
            </a:r>
          </a:p>
        </p:txBody>
      </p:sp>
      <p:grpSp>
        <p:nvGrpSpPr>
          <p:cNvPr id="51" name="grp2"/>
          <p:cNvGrpSpPr/>
          <p:nvPr/>
        </p:nvGrpSpPr>
        <p:grpSpPr>
          <a:xfrm>
            <a:off x="548640" y="1207008"/>
            <a:ext cx="10972800" cy="5303520"/>
            <a:chOff x="548640" y="1207008"/>
            <a:chExt cx="10972800" cy="5303520"/>
          </a:xfrm>
        </p:grpSpPr>
        <p:sp>
          <p:nvSpPr>
            <p:cNvPr id="4" name="rc4"/>
            <p:cNvSpPr/>
            <p:nvPr/>
          </p:nvSpPr>
          <p:spPr>
            <a:xfrm>
              <a:off x="548640" y="1207008"/>
              <a:ext cx="10972799" cy="5303520"/>
            </a:xfrm>
            <a:prstGeom prst="rect">
              <a:avLst/>
            </a:prstGeom>
          </p:spPr>
          <p:txBody>
            <a:bodyPr/>
            <a:lstStyle/>
            <a:p>
              <a:endParaRPr/>
            </a:p>
          </p:txBody>
        </p:sp>
        <p:sp>
          <p:nvSpPr>
            <p:cNvPr id="5" name="rc5"/>
            <p:cNvSpPr/>
            <p:nvPr/>
          </p:nvSpPr>
          <p:spPr>
            <a:xfrm>
              <a:off x="7531159" y="1276597"/>
              <a:ext cx="3920691" cy="4801538"/>
            </a:xfrm>
            <a:prstGeom prst="rect">
              <a:avLst/>
            </a:prstGeom>
          </p:spPr>
          <p:txBody>
            <a:bodyPr/>
            <a:lstStyle/>
            <a:p>
              <a:endParaRPr/>
            </a:p>
          </p:txBody>
        </p:sp>
        <p:sp>
          <p:nvSpPr>
            <p:cNvPr id="6" name="rc6"/>
            <p:cNvSpPr/>
            <p:nvPr/>
          </p:nvSpPr>
          <p:spPr>
            <a:xfrm>
              <a:off x="7531159" y="5722465"/>
              <a:ext cx="2154225"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7" name="rc7"/>
            <p:cNvSpPr/>
            <p:nvPr/>
          </p:nvSpPr>
          <p:spPr>
            <a:xfrm>
              <a:off x="7531159" y="5366796"/>
              <a:ext cx="2498902"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8" name="rc8"/>
            <p:cNvSpPr/>
            <p:nvPr/>
          </p:nvSpPr>
          <p:spPr>
            <a:xfrm>
              <a:off x="7531159" y="5011126"/>
              <a:ext cx="2498902"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9" name="rc9"/>
            <p:cNvSpPr/>
            <p:nvPr/>
          </p:nvSpPr>
          <p:spPr>
            <a:xfrm>
              <a:off x="7531159" y="4655457"/>
              <a:ext cx="2671240"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0" name="rc10"/>
            <p:cNvSpPr/>
            <p:nvPr/>
          </p:nvSpPr>
          <p:spPr>
            <a:xfrm>
              <a:off x="7531159" y="4299787"/>
              <a:ext cx="2714324"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1" name="rc11"/>
            <p:cNvSpPr/>
            <p:nvPr/>
          </p:nvSpPr>
          <p:spPr>
            <a:xfrm>
              <a:off x="7531159" y="3944118"/>
              <a:ext cx="2757409"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2" name="rc12"/>
            <p:cNvSpPr/>
            <p:nvPr/>
          </p:nvSpPr>
          <p:spPr>
            <a:xfrm>
              <a:off x="7531159" y="3588448"/>
              <a:ext cx="2800493"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3" name="rc13"/>
            <p:cNvSpPr/>
            <p:nvPr/>
          </p:nvSpPr>
          <p:spPr>
            <a:xfrm>
              <a:off x="7531159" y="3232779"/>
              <a:ext cx="2843578"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4" name="rc14"/>
            <p:cNvSpPr/>
            <p:nvPr/>
          </p:nvSpPr>
          <p:spPr>
            <a:xfrm>
              <a:off x="7531159" y="2877109"/>
              <a:ext cx="2843578"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5" name="rc15"/>
            <p:cNvSpPr/>
            <p:nvPr/>
          </p:nvSpPr>
          <p:spPr>
            <a:xfrm>
              <a:off x="7531159" y="2521440"/>
              <a:ext cx="2886662"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6" name="rc16"/>
            <p:cNvSpPr/>
            <p:nvPr/>
          </p:nvSpPr>
          <p:spPr>
            <a:xfrm>
              <a:off x="7531159" y="2165770"/>
              <a:ext cx="2929747"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7" name="rc17"/>
            <p:cNvSpPr/>
            <p:nvPr/>
          </p:nvSpPr>
          <p:spPr>
            <a:xfrm>
              <a:off x="7531159" y="1810101"/>
              <a:ext cx="2972831"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8" name="rc18"/>
            <p:cNvSpPr/>
            <p:nvPr/>
          </p:nvSpPr>
          <p:spPr>
            <a:xfrm>
              <a:off x="7531159" y="1454431"/>
              <a:ext cx="3102085"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9" name="pl19"/>
            <p:cNvSpPr/>
            <p:nvPr/>
          </p:nvSpPr>
          <p:spPr>
            <a:xfrm flipH="1">
              <a:off x="10202399" y="1276597"/>
              <a:ext cx="0" cy="4801538"/>
            </a:xfrm>
            <a:custGeom>
              <a:rect l="0" t="0" r="0" b="0"/>
              <a:pathLst>
                <a:path h="4801538">
                  <a:moveTo>
                    <a:pt x="0" y="4801538"/>
                  </a:moveTo>
                  <a:lnTo>
                    <a:pt x="0" y="0"/>
                  </a:lnTo>
                  <a:lnTo>
                    <a:pt x="0" y="0"/>
                  </a:lnTo>
                </a:path>
              </a:pathLst>
            </a:custGeom>
            <a:ln w="32521" cap="flat">
              <a:solidFill>
                <a:srgbClr val="2B333A">
                  <a:alpha val="100000"/>
                </a:srgbClr>
              </a:solidFill>
              <a:prstDash val="lgDash"/>
              <a:round/>
            </a:ln>
          </p:spPr>
          <p:txBody>
            <a:bodyPr/>
            <a:lstStyle/>
            <a:p>
              <a:endParaRPr/>
            </a:p>
          </p:txBody>
        </p:sp>
        <p:sp>
          <p:nvSpPr>
            <p:cNvPr id="20" name="tx20"/>
            <p:cNvSpPr/>
            <p:nvPr/>
          </p:nvSpPr>
          <p:spPr>
            <a:xfrm>
              <a:off x="9648070" y="1119136"/>
              <a:ext cx="1143127" cy="127992"/>
            </a:xfrm>
            <a:prstGeom prst="rect">
              <a:avLst/>
            </a:prstGeom>
            <a:noFill/>
          </p:spPr>
          <p:txBody>
            <a:bodyPr wrap="none" lIns="0" tIns="0" rIns="0" bIns="0" anchor="ctr" anchorCtr="1"/>
            <a:lstStyle/>
            <a:p>
              <a:pPr marL="0" marR="0" indent="0" algn="l">
                <a:lnSpc>
                  <a:spcPts val="1103"/>
                </a:lnSpc>
                <a:spcBef>
                  <a:spcPct val="0"/>
                </a:spcBef>
                <a:spcAft>
                  <a:spcPct val="0"/>
                </a:spcAft>
              </a:pPr>
              <a:r>
                <a:rPr sz="1103" b="1">
                  <a:solidFill>
                    <a:srgbClr val="2B333A">
                      <a:alpha val="100000"/>
                    </a:srgbClr>
                  </a:solidFill>
                  <a:latin typeface="Barlow Light"/>
                  <a:cs typeface="Barlow Light"/>
                </a:rPr>
                <a:t>Market Average 7.2</a:t>
              </a:r>
            </a:p>
          </p:txBody>
        </p:sp>
        <p:sp>
          <p:nvSpPr>
            <p:cNvPr id="21" name="tx21"/>
            <p:cNvSpPr/>
            <p:nvPr/>
          </p:nvSpPr>
          <p:spPr>
            <a:xfrm>
              <a:off x="9814833" y="5800018"/>
              <a:ext cx="258896" cy="13771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6.0</a:t>
              </a:r>
            </a:p>
          </p:txBody>
        </p:sp>
        <p:sp>
          <p:nvSpPr>
            <p:cNvPr id="22" name="tx22"/>
            <p:cNvSpPr/>
            <p:nvPr/>
          </p:nvSpPr>
          <p:spPr>
            <a:xfrm>
              <a:off x="10155105" y="5444745"/>
              <a:ext cx="250088"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6.8</a:t>
              </a:r>
            </a:p>
          </p:txBody>
        </p:sp>
        <p:sp>
          <p:nvSpPr>
            <p:cNvPr id="23" name="tx23"/>
            <p:cNvSpPr/>
            <p:nvPr/>
          </p:nvSpPr>
          <p:spPr>
            <a:xfrm>
              <a:off x="10155105" y="5089076"/>
              <a:ext cx="250088"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6.8</a:t>
              </a:r>
            </a:p>
          </p:txBody>
        </p:sp>
        <p:sp>
          <p:nvSpPr>
            <p:cNvPr id="24" name="tx24"/>
            <p:cNvSpPr/>
            <p:nvPr/>
          </p:nvSpPr>
          <p:spPr>
            <a:xfrm>
              <a:off x="10324667" y="4735192"/>
              <a:ext cx="244534" cy="135532"/>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7.2</a:t>
              </a:r>
            </a:p>
          </p:txBody>
        </p:sp>
        <p:sp>
          <p:nvSpPr>
            <p:cNvPr id="25" name="tx25"/>
            <p:cNvSpPr/>
            <p:nvPr/>
          </p:nvSpPr>
          <p:spPr>
            <a:xfrm>
              <a:off x="10365741" y="4379523"/>
              <a:ext cx="240513" cy="135532"/>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7.3</a:t>
              </a:r>
            </a:p>
          </p:txBody>
        </p:sp>
        <p:sp>
          <p:nvSpPr>
            <p:cNvPr id="26" name="tx26"/>
            <p:cNvSpPr/>
            <p:nvPr/>
          </p:nvSpPr>
          <p:spPr>
            <a:xfrm>
              <a:off x="10411506" y="4025441"/>
              <a:ext cx="245875" cy="13394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7.4</a:t>
              </a:r>
            </a:p>
          </p:txBody>
        </p:sp>
        <p:sp>
          <p:nvSpPr>
            <p:cNvPr id="27" name="tx27"/>
            <p:cNvSpPr/>
            <p:nvPr/>
          </p:nvSpPr>
          <p:spPr>
            <a:xfrm>
              <a:off x="10451814" y="3668184"/>
              <a:ext cx="240321" cy="135532"/>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7.5</a:t>
              </a:r>
            </a:p>
          </p:txBody>
        </p:sp>
        <p:sp>
          <p:nvSpPr>
            <p:cNvPr id="28" name="tx28"/>
            <p:cNvSpPr/>
            <p:nvPr/>
          </p:nvSpPr>
          <p:spPr>
            <a:xfrm>
              <a:off x="10494994" y="3310927"/>
              <a:ext cx="240513"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7.6</a:t>
              </a:r>
            </a:p>
          </p:txBody>
        </p:sp>
        <p:sp>
          <p:nvSpPr>
            <p:cNvPr id="29" name="tx29"/>
            <p:cNvSpPr/>
            <p:nvPr/>
          </p:nvSpPr>
          <p:spPr>
            <a:xfrm>
              <a:off x="10494994" y="2955257"/>
              <a:ext cx="240513"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7.6</a:t>
              </a:r>
            </a:p>
          </p:txBody>
        </p:sp>
        <p:sp>
          <p:nvSpPr>
            <p:cNvPr id="30" name="tx30"/>
            <p:cNvSpPr/>
            <p:nvPr/>
          </p:nvSpPr>
          <p:spPr>
            <a:xfrm>
              <a:off x="10534057" y="2602763"/>
              <a:ext cx="232470" cy="13394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7.7</a:t>
              </a:r>
            </a:p>
          </p:txBody>
        </p:sp>
        <p:sp>
          <p:nvSpPr>
            <p:cNvPr id="31" name="tx31"/>
            <p:cNvSpPr/>
            <p:nvPr/>
          </p:nvSpPr>
          <p:spPr>
            <a:xfrm>
              <a:off x="10581929" y="2243720"/>
              <a:ext cx="242045"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7.8</a:t>
              </a:r>
            </a:p>
          </p:txBody>
        </p:sp>
        <p:sp>
          <p:nvSpPr>
            <p:cNvPr id="32" name="tx32"/>
            <p:cNvSpPr/>
            <p:nvPr/>
          </p:nvSpPr>
          <p:spPr>
            <a:xfrm>
              <a:off x="10625205" y="1888248"/>
              <a:ext cx="242428"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7.9</a:t>
              </a:r>
            </a:p>
          </p:txBody>
        </p:sp>
        <p:sp>
          <p:nvSpPr>
            <p:cNvPr id="33" name="tx33"/>
            <p:cNvSpPr/>
            <p:nvPr/>
          </p:nvSpPr>
          <p:spPr>
            <a:xfrm>
              <a:off x="10760299" y="1532381"/>
              <a:ext cx="254109"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8.2</a:t>
              </a:r>
            </a:p>
          </p:txBody>
        </p:sp>
        <p:sp>
          <p:nvSpPr>
            <p:cNvPr id="34" name="rc34"/>
            <p:cNvSpPr/>
            <p:nvPr/>
          </p:nvSpPr>
          <p:spPr>
            <a:xfrm>
              <a:off x="7531159" y="1276597"/>
              <a:ext cx="3920691" cy="4801538"/>
            </a:xfrm>
            <a:prstGeom prst="rect">
              <a:avLst/>
            </a:prstGeom>
          </p:spPr>
          <p:txBody>
            <a:bodyPr/>
            <a:lstStyle/>
            <a:p>
              <a:endParaRPr/>
            </a:p>
          </p:txBody>
        </p:sp>
        <p:sp>
          <p:nvSpPr>
            <p:cNvPr id="35" name="pl35"/>
            <p:cNvSpPr/>
            <p:nvPr/>
          </p:nvSpPr>
          <p:spPr>
            <a:xfrm flipH="1">
              <a:off x="7531159" y="1276597"/>
              <a:ext cx="0" cy="4801538"/>
            </a:xfrm>
            <a:custGeom>
              <a:rect l="0" t="0" r="0" b="0"/>
              <a:pathLst>
                <a:path h="4801538">
                  <a:moveTo>
                    <a:pt x="0" y="4801538"/>
                  </a:moveTo>
                  <a:lnTo>
                    <a:pt x="0" y="0"/>
                  </a:lnTo>
                </a:path>
              </a:pathLst>
            </a:custGeom>
            <a:ln w="13550" cap="flat">
              <a:solidFill>
                <a:srgbClr val="858D96">
                  <a:alpha val="100000"/>
                </a:srgbClr>
              </a:solidFill>
              <a:prstDash val="solid"/>
              <a:round/>
            </a:ln>
          </p:spPr>
          <p:txBody>
            <a:bodyPr/>
            <a:lstStyle/>
            <a:p>
              <a:endParaRPr/>
            </a:p>
          </p:txBody>
        </p:sp>
        <p:sp>
          <p:nvSpPr>
            <p:cNvPr id="36" name="tx36"/>
            <p:cNvSpPr/>
            <p:nvPr/>
          </p:nvSpPr>
          <p:spPr>
            <a:xfrm>
              <a:off x="4476809" y="5740015"/>
              <a:ext cx="2991720"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Arcadia.io Arcadia Analytics (n=24)</a:t>
              </a:r>
            </a:p>
          </p:txBody>
        </p:sp>
        <p:sp>
          <p:nvSpPr>
            <p:cNvPr id="37" name="tx37"/>
            <p:cNvSpPr/>
            <p:nvPr/>
          </p:nvSpPr>
          <p:spPr>
            <a:xfrm>
              <a:off x="2195884" y="5383552"/>
              <a:ext cx="5272644"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Lightbeam Lightbeam Population Health Management (n=20)</a:t>
              </a:r>
            </a:p>
          </p:txBody>
        </p:sp>
        <p:sp>
          <p:nvSpPr>
            <p:cNvPr id="38" name="tx38"/>
            <p:cNvSpPr/>
            <p:nvPr/>
          </p:nvSpPr>
          <p:spPr>
            <a:xfrm>
              <a:off x="4569063" y="5047528"/>
              <a:ext cx="2899466"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Cerner HealtheIntent Suite (n=32)</a:t>
              </a:r>
            </a:p>
          </p:txBody>
        </p:sp>
        <p:sp>
          <p:nvSpPr>
            <p:cNvPr id="39" name="tx39"/>
            <p:cNvSpPr/>
            <p:nvPr/>
          </p:nvSpPr>
          <p:spPr>
            <a:xfrm>
              <a:off x="3205994" y="4672213"/>
              <a:ext cx="4262535"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Innovaccer Population Health Management (n=18)</a:t>
              </a:r>
            </a:p>
          </p:txBody>
        </p:sp>
        <p:sp>
          <p:nvSpPr>
            <p:cNvPr id="40" name="tx40"/>
            <p:cNvSpPr/>
            <p:nvPr/>
          </p:nvSpPr>
          <p:spPr>
            <a:xfrm>
              <a:off x="3371399" y="4318131"/>
              <a:ext cx="4097130"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Innovaccer Innovaccer Population Health (n=19)</a:t>
              </a:r>
            </a:p>
          </p:txBody>
        </p:sp>
        <p:sp>
          <p:nvSpPr>
            <p:cNvPr id="41" name="tx41"/>
            <p:cNvSpPr/>
            <p:nvPr/>
          </p:nvSpPr>
          <p:spPr>
            <a:xfrm>
              <a:off x="3777393" y="3961668"/>
              <a:ext cx="3691136"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Optum Optum Performance Analytics (n=5)</a:t>
              </a:r>
            </a:p>
          </p:txBody>
        </p:sp>
        <p:sp>
          <p:nvSpPr>
            <p:cNvPr id="42" name="tx42"/>
            <p:cNvSpPr/>
            <p:nvPr/>
          </p:nvSpPr>
          <p:spPr>
            <a:xfrm>
              <a:off x="993140" y="3605998"/>
              <a:ext cx="6475388"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NextGen Healthcare NextGen Healthcare Population Health Analytics (n=11)</a:t>
              </a:r>
            </a:p>
          </p:txBody>
        </p:sp>
        <p:sp>
          <p:nvSpPr>
            <p:cNvPr id="43" name="tx43"/>
            <p:cNvSpPr/>
            <p:nvPr/>
          </p:nvSpPr>
          <p:spPr>
            <a:xfrm>
              <a:off x="776122" y="3248741"/>
              <a:ext cx="6692406" cy="197445"/>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Relevant Healthcare Relevant Healthcare Analytics (Regional - West) [C] (n=9)</a:t>
              </a:r>
            </a:p>
          </p:txBody>
        </p:sp>
        <p:sp>
          <p:nvSpPr>
            <p:cNvPr id="44" name="tx44"/>
            <p:cNvSpPr/>
            <p:nvPr/>
          </p:nvSpPr>
          <p:spPr>
            <a:xfrm>
              <a:off x="5210972" y="2894659"/>
              <a:ext cx="2257556"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Epic Healthy Planet (n=34)</a:t>
              </a:r>
            </a:p>
          </p:txBody>
        </p:sp>
        <p:sp>
          <p:nvSpPr>
            <p:cNvPr id="45" name="tx45"/>
            <p:cNvSpPr/>
            <p:nvPr/>
          </p:nvSpPr>
          <p:spPr>
            <a:xfrm>
              <a:off x="1532839" y="2538990"/>
              <a:ext cx="5935689"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Health Catalyst Health Catalyst Population Health Applications (n=18)</a:t>
              </a:r>
            </a:p>
          </p:txBody>
        </p:sp>
        <p:sp>
          <p:nvSpPr>
            <p:cNvPr id="46" name="tx46"/>
            <p:cNvSpPr/>
            <p:nvPr/>
          </p:nvSpPr>
          <p:spPr>
            <a:xfrm>
              <a:off x="2002234" y="2182526"/>
              <a:ext cx="5466294"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HealthEC HealthEC Population Health Management Suite (n=17)</a:t>
              </a:r>
            </a:p>
          </p:txBody>
        </p:sp>
        <p:sp>
          <p:nvSpPr>
            <p:cNvPr id="47" name="tx47"/>
            <p:cNvSpPr/>
            <p:nvPr/>
          </p:nvSpPr>
          <p:spPr>
            <a:xfrm>
              <a:off x="3034288" y="1826857"/>
              <a:ext cx="4434240"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Altera Digital Health CareInMotion (Allscripts) (n=10)</a:t>
              </a:r>
            </a:p>
          </p:txBody>
        </p:sp>
        <p:sp>
          <p:nvSpPr>
            <p:cNvPr id="48" name="tx48"/>
            <p:cNvSpPr/>
            <p:nvPr/>
          </p:nvSpPr>
          <p:spPr>
            <a:xfrm>
              <a:off x="3677825" y="1490833"/>
              <a:ext cx="3790704"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Salient Healthcare Salient Healthcare (n=14)</a:t>
              </a:r>
            </a:p>
          </p:txBody>
        </p:sp>
        <p:sp>
          <p:nvSpPr>
            <p:cNvPr id="49" name="tx49"/>
            <p:cNvSpPr/>
            <p:nvPr/>
          </p:nvSpPr>
          <p:spPr>
            <a:xfrm>
              <a:off x="7495701" y="6140765"/>
              <a:ext cx="70916" cy="142279"/>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1</a:t>
              </a:r>
            </a:p>
          </p:txBody>
        </p:sp>
        <p:sp>
          <p:nvSpPr>
            <p:cNvPr id="50" name="tx50"/>
            <p:cNvSpPr/>
            <p:nvPr/>
          </p:nvSpPr>
          <p:spPr>
            <a:xfrm>
              <a:off x="10925190" y="6137590"/>
              <a:ext cx="105461" cy="14545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9</a:t>
              </a:r>
            </a:p>
          </p:txBody>
        </p:sp>
      </p:grpSp>
    </p:spTree>
  </p:cSld>
  <p:clrMapOvr>
    <a:masterClrMapping/>
  </p:clrMapOvr>
  <p:transition/>
  <p:timing/>
</p:sld>
</file>

<file path=ppt/slides/slide5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1"/>
          <p:cNvSpPr>
            <a:spLocks noGrp="1"/>
          </p:cNvSpPr>
          <p:nvPr>
            <p:ph type="title"/>
          </p:nvPr>
        </p:nvSpPr>
        <p:spPr/>
        <p:txBody>
          <a:bodyPr/>
          <a:lstStyle/>
          <a:p>
            <a:r>
              <a:t>Question Score Breakout</a:t>
            </a:r>
          </a:p>
        </p:txBody>
      </p:sp>
      <p:sp>
        <p:nvSpPr>
          <p:cNvPr id="2" name="SubTitle 2"/>
          <p:cNvSpPr>
            <a:spLocks noGrp="1"/>
          </p:cNvSpPr>
          <p:nvPr>
            <p:ph type="subTitle" idx="13"/>
          </p:nvPr>
        </p:nvSpPr>
        <p:spPr/>
        <p:txBody>
          <a:bodyPr/>
          <a:lstStyle/>
          <a:p>
            <a:r>
              <a:t>Quality of Phone/Web Support</a:t>
            </a:r>
          </a:p>
        </p:txBody>
      </p:sp>
      <p:grpSp>
        <p:nvGrpSpPr>
          <p:cNvPr id="95" name="grp2"/>
          <p:cNvGrpSpPr/>
          <p:nvPr/>
        </p:nvGrpSpPr>
        <p:grpSpPr>
          <a:xfrm>
            <a:off x="548640" y="1207008"/>
            <a:ext cx="10972800" cy="5303520"/>
            <a:chOff x="548640" y="1207008"/>
            <a:chExt cx="10972800" cy="5303520"/>
          </a:xfrm>
        </p:grpSpPr>
        <p:sp>
          <p:nvSpPr>
            <p:cNvPr id="4" name="rc4"/>
            <p:cNvSpPr/>
            <p:nvPr/>
          </p:nvSpPr>
          <p:spPr>
            <a:xfrm>
              <a:off x="548640" y="1207008"/>
              <a:ext cx="10972799" cy="5303520"/>
            </a:xfrm>
            <a:prstGeom prst="rect">
              <a:avLst/>
            </a:prstGeom>
          </p:spPr>
          <p:txBody>
            <a:bodyPr/>
            <a:lstStyle/>
            <a:p>
              <a:endParaRPr/>
            </a:p>
          </p:txBody>
        </p:sp>
        <p:sp>
          <p:nvSpPr>
            <p:cNvPr id="5" name="rc5"/>
            <p:cNvSpPr/>
            <p:nvPr/>
          </p:nvSpPr>
          <p:spPr>
            <a:xfrm>
              <a:off x="7531159" y="1276597"/>
              <a:ext cx="3920691" cy="4801538"/>
            </a:xfrm>
            <a:prstGeom prst="rect">
              <a:avLst/>
            </a:prstGeom>
          </p:spPr>
          <p:txBody>
            <a:bodyPr/>
            <a:lstStyle/>
            <a:p>
              <a:endParaRPr/>
            </a:p>
          </p:txBody>
        </p:sp>
        <p:sp>
          <p:nvSpPr>
            <p:cNvPr id="6" name="rc6"/>
            <p:cNvSpPr/>
            <p:nvPr/>
          </p:nvSpPr>
          <p:spPr>
            <a:xfrm>
              <a:off x="7531159" y="5746994"/>
              <a:ext cx="2800493"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7" name="rc7"/>
            <p:cNvSpPr/>
            <p:nvPr/>
          </p:nvSpPr>
          <p:spPr>
            <a:xfrm flipH="1">
              <a:off x="7531159" y="5415854"/>
              <a:ext cx="0"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8" name="rc8"/>
            <p:cNvSpPr/>
            <p:nvPr/>
          </p:nvSpPr>
          <p:spPr>
            <a:xfrm>
              <a:off x="7531159" y="5084713"/>
              <a:ext cx="2326564"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9" name="rc9"/>
            <p:cNvSpPr/>
            <p:nvPr/>
          </p:nvSpPr>
          <p:spPr>
            <a:xfrm>
              <a:off x="7531159" y="4753573"/>
              <a:ext cx="2498902"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0" name="rc10"/>
            <p:cNvSpPr/>
            <p:nvPr/>
          </p:nvSpPr>
          <p:spPr>
            <a:xfrm>
              <a:off x="7531159" y="4422432"/>
              <a:ext cx="2585071"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1" name="rc11"/>
            <p:cNvSpPr/>
            <p:nvPr/>
          </p:nvSpPr>
          <p:spPr>
            <a:xfrm>
              <a:off x="7531159" y="4091291"/>
              <a:ext cx="2714324"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2" name="rc12"/>
            <p:cNvSpPr/>
            <p:nvPr/>
          </p:nvSpPr>
          <p:spPr>
            <a:xfrm>
              <a:off x="7531159" y="3760151"/>
              <a:ext cx="2843578"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3" name="rc13"/>
            <p:cNvSpPr/>
            <p:nvPr/>
          </p:nvSpPr>
          <p:spPr>
            <a:xfrm>
              <a:off x="7531159" y="3429010"/>
              <a:ext cx="2886662"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4" name="rc14"/>
            <p:cNvSpPr/>
            <p:nvPr/>
          </p:nvSpPr>
          <p:spPr>
            <a:xfrm>
              <a:off x="7531159" y="3097870"/>
              <a:ext cx="2929747"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5" name="rc15"/>
            <p:cNvSpPr/>
            <p:nvPr/>
          </p:nvSpPr>
          <p:spPr>
            <a:xfrm>
              <a:off x="7531159" y="2766729"/>
              <a:ext cx="3145169"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6" name="rc16"/>
            <p:cNvSpPr/>
            <p:nvPr/>
          </p:nvSpPr>
          <p:spPr>
            <a:xfrm>
              <a:off x="7531159" y="2435589"/>
              <a:ext cx="3145169"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7" name="rc17"/>
            <p:cNvSpPr/>
            <p:nvPr/>
          </p:nvSpPr>
          <p:spPr>
            <a:xfrm>
              <a:off x="7531159" y="2104448"/>
              <a:ext cx="3231338"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8" name="rc18"/>
            <p:cNvSpPr/>
            <p:nvPr/>
          </p:nvSpPr>
          <p:spPr>
            <a:xfrm>
              <a:off x="7531159" y="1773307"/>
              <a:ext cx="3274423"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9" name="rc19"/>
            <p:cNvSpPr/>
            <p:nvPr/>
          </p:nvSpPr>
          <p:spPr>
            <a:xfrm>
              <a:off x="7531159" y="1442167"/>
              <a:ext cx="3317507"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20" name="pl20"/>
            <p:cNvSpPr/>
            <p:nvPr/>
          </p:nvSpPr>
          <p:spPr>
            <a:xfrm flipH="1">
              <a:off x="10374737" y="1276597"/>
              <a:ext cx="0" cy="4801538"/>
            </a:xfrm>
            <a:custGeom>
              <a:rect l="0" t="0" r="0" b="0"/>
              <a:pathLst>
                <a:path h="4801538">
                  <a:moveTo>
                    <a:pt x="0" y="4801538"/>
                  </a:moveTo>
                  <a:lnTo>
                    <a:pt x="0" y="0"/>
                  </a:lnTo>
                  <a:lnTo>
                    <a:pt x="0" y="0"/>
                  </a:lnTo>
                </a:path>
              </a:pathLst>
            </a:custGeom>
            <a:ln w="32521" cap="flat">
              <a:solidFill>
                <a:srgbClr val="2B333A">
                  <a:alpha val="100000"/>
                </a:srgbClr>
              </a:solidFill>
              <a:prstDash val="lgDash"/>
              <a:round/>
            </a:ln>
          </p:spPr>
          <p:txBody>
            <a:bodyPr/>
            <a:lstStyle/>
            <a:p>
              <a:endParaRPr/>
            </a:p>
          </p:txBody>
        </p:sp>
        <p:sp>
          <p:nvSpPr>
            <p:cNvPr id="21" name="tx21"/>
            <p:cNvSpPr/>
            <p:nvPr/>
          </p:nvSpPr>
          <p:spPr>
            <a:xfrm>
              <a:off x="9787413" y="1119136"/>
              <a:ext cx="1140181" cy="127992"/>
            </a:xfrm>
            <a:prstGeom prst="rect">
              <a:avLst/>
            </a:prstGeom>
            <a:noFill/>
          </p:spPr>
          <p:txBody>
            <a:bodyPr wrap="none" lIns="0" tIns="0" rIns="0" bIns="0" anchor="ctr" anchorCtr="1"/>
            <a:lstStyle/>
            <a:p>
              <a:pPr marL="0" marR="0" indent="0" algn="l">
                <a:lnSpc>
                  <a:spcPts val="1103"/>
                </a:lnSpc>
                <a:spcBef>
                  <a:spcPct val="0"/>
                </a:spcBef>
                <a:spcAft>
                  <a:spcPct val="0"/>
                </a:spcAft>
              </a:pPr>
              <a:r>
                <a:rPr sz="1103" b="1">
                  <a:solidFill>
                    <a:srgbClr val="2B333A">
                      <a:alpha val="100000"/>
                    </a:srgbClr>
                  </a:solidFill>
                  <a:latin typeface="Barlow Light"/>
                  <a:cs typeface="Barlow Light"/>
                </a:rPr>
                <a:t>Market Average 7.6</a:t>
              </a:r>
            </a:p>
          </p:txBody>
        </p:sp>
        <p:sp>
          <p:nvSpPr>
            <p:cNvPr id="22" name="tx22"/>
            <p:cNvSpPr/>
            <p:nvPr/>
          </p:nvSpPr>
          <p:spPr>
            <a:xfrm>
              <a:off x="10489825" y="5807790"/>
              <a:ext cx="316343" cy="14466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7.5*</a:t>
              </a:r>
            </a:p>
          </p:txBody>
        </p:sp>
        <p:sp>
          <p:nvSpPr>
            <p:cNvPr id="23" name="tx23"/>
            <p:cNvSpPr/>
            <p:nvPr/>
          </p:nvSpPr>
          <p:spPr>
            <a:xfrm>
              <a:off x="9984682" y="5153049"/>
              <a:ext cx="253917"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6.4</a:t>
              </a:r>
            </a:p>
          </p:txBody>
        </p:sp>
        <p:sp>
          <p:nvSpPr>
            <p:cNvPr id="24" name="tx24"/>
            <p:cNvSpPr/>
            <p:nvPr/>
          </p:nvSpPr>
          <p:spPr>
            <a:xfrm>
              <a:off x="10155105" y="4821710"/>
              <a:ext cx="250088"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6.8</a:t>
              </a:r>
            </a:p>
          </p:txBody>
        </p:sp>
        <p:sp>
          <p:nvSpPr>
            <p:cNvPr id="25" name="tx25"/>
            <p:cNvSpPr/>
            <p:nvPr/>
          </p:nvSpPr>
          <p:spPr>
            <a:xfrm>
              <a:off x="10241657" y="4490173"/>
              <a:ext cx="250853" cy="13771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7.0</a:t>
              </a:r>
            </a:p>
          </p:txBody>
        </p:sp>
        <p:sp>
          <p:nvSpPr>
            <p:cNvPr id="26" name="tx26"/>
            <p:cNvSpPr/>
            <p:nvPr/>
          </p:nvSpPr>
          <p:spPr>
            <a:xfrm>
              <a:off x="10365741" y="4161215"/>
              <a:ext cx="240513" cy="135532"/>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7.3</a:t>
              </a:r>
            </a:p>
          </p:txBody>
        </p:sp>
        <p:sp>
          <p:nvSpPr>
            <p:cNvPr id="27" name="tx27"/>
            <p:cNvSpPr/>
            <p:nvPr/>
          </p:nvSpPr>
          <p:spPr>
            <a:xfrm>
              <a:off x="10494994" y="3828487"/>
              <a:ext cx="240513"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7.6</a:t>
              </a:r>
            </a:p>
          </p:txBody>
        </p:sp>
        <p:sp>
          <p:nvSpPr>
            <p:cNvPr id="28" name="tx28"/>
            <p:cNvSpPr/>
            <p:nvPr/>
          </p:nvSpPr>
          <p:spPr>
            <a:xfrm>
              <a:off x="10534057" y="3500521"/>
              <a:ext cx="232470" cy="13394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7.7</a:t>
              </a:r>
            </a:p>
          </p:txBody>
        </p:sp>
        <p:sp>
          <p:nvSpPr>
            <p:cNvPr id="29" name="tx29"/>
            <p:cNvSpPr/>
            <p:nvPr/>
          </p:nvSpPr>
          <p:spPr>
            <a:xfrm>
              <a:off x="10581929" y="3166007"/>
              <a:ext cx="242045"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7.8</a:t>
              </a:r>
            </a:p>
          </p:txBody>
        </p:sp>
        <p:sp>
          <p:nvSpPr>
            <p:cNvPr id="30" name="tx30"/>
            <p:cNvSpPr/>
            <p:nvPr/>
          </p:nvSpPr>
          <p:spPr>
            <a:xfrm>
              <a:off x="10801373" y="2834867"/>
              <a:ext cx="250088"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8.3</a:t>
              </a:r>
            </a:p>
          </p:txBody>
        </p:sp>
        <p:sp>
          <p:nvSpPr>
            <p:cNvPr id="31" name="tx31"/>
            <p:cNvSpPr/>
            <p:nvPr/>
          </p:nvSpPr>
          <p:spPr>
            <a:xfrm>
              <a:off x="10801373" y="2503726"/>
              <a:ext cx="250088"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8.3</a:t>
              </a:r>
            </a:p>
          </p:txBody>
        </p:sp>
        <p:sp>
          <p:nvSpPr>
            <p:cNvPr id="32" name="tx32"/>
            <p:cNvSpPr/>
            <p:nvPr/>
          </p:nvSpPr>
          <p:spPr>
            <a:xfrm>
              <a:off x="10887446" y="2172586"/>
              <a:ext cx="249896"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8.5</a:t>
              </a:r>
            </a:p>
          </p:txBody>
        </p:sp>
        <p:sp>
          <p:nvSpPr>
            <p:cNvPr id="33" name="tx33"/>
            <p:cNvSpPr/>
            <p:nvPr/>
          </p:nvSpPr>
          <p:spPr>
            <a:xfrm>
              <a:off x="10930627" y="1841445"/>
              <a:ext cx="250088"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8.6</a:t>
              </a:r>
            </a:p>
          </p:txBody>
        </p:sp>
        <p:sp>
          <p:nvSpPr>
            <p:cNvPr id="34" name="tx34"/>
            <p:cNvSpPr/>
            <p:nvPr/>
          </p:nvSpPr>
          <p:spPr>
            <a:xfrm>
              <a:off x="10969690" y="1510305"/>
              <a:ext cx="242045"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8.7</a:t>
              </a:r>
            </a:p>
          </p:txBody>
        </p:sp>
        <p:sp>
          <p:nvSpPr>
            <p:cNvPr id="35" name="rc35"/>
            <p:cNvSpPr/>
            <p:nvPr/>
          </p:nvSpPr>
          <p:spPr>
            <a:xfrm>
              <a:off x="7531159" y="5551621"/>
              <a:ext cx="3446761" cy="6622"/>
            </a:xfrm>
            <a:prstGeom prst="rect">
              <a:avLst/>
            </a:prstGeom>
            <a:solidFill>
              <a:srgbClr val="DADADA">
                <a:alpha val="100000"/>
              </a:srgbClr>
            </a:solidFill>
          </p:spPr>
          <p:txBody>
            <a:bodyPr/>
            <a:lstStyle/>
            <a:p>
              <a:endParaRPr/>
            </a:p>
          </p:txBody>
        </p:sp>
        <p:sp>
          <p:nvSpPr>
            <p:cNvPr id="36" name="rc36"/>
            <p:cNvSpPr/>
            <p:nvPr/>
          </p:nvSpPr>
          <p:spPr>
            <a:xfrm>
              <a:off x="7531159" y="5551621"/>
              <a:ext cx="3446761" cy="6622"/>
            </a:xfrm>
            <a:prstGeom prst="rect">
              <a:avLst/>
            </a:prstGeom>
            <a:solidFill>
              <a:srgbClr val="DADADA">
                <a:alpha val="100000"/>
              </a:srgbClr>
            </a:solidFill>
          </p:spPr>
          <p:txBody>
            <a:bodyPr/>
            <a:lstStyle/>
            <a:p>
              <a:endParaRPr/>
            </a:p>
          </p:txBody>
        </p:sp>
        <p:sp>
          <p:nvSpPr>
            <p:cNvPr id="37" name="rc37"/>
            <p:cNvSpPr/>
            <p:nvPr/>
          </p:nvSpPr>
          <p:spPr>
            <a:xfrm>
              <a:off x="7531159" y="5551621"/>
              <a:ext cx="3446761" cy="6622"/>
            </a:xfrm>
            <a:prstGeom prst="rect">
              <a:avLst/>
            </a:prstGeom>
            <a:solidFill>
              <a:srgbClr val="DADADA">
                <a:alpha val="100000"/>
              </a:srgbClr>
            </a:solidFill>
          </p:spPr>
          <p:txBody>
            <a:bodyPr/>
            <a:lstStyle/>
            <a:p>
              <a:endParaRPr/>
            </a:p>
          </p:txBody>
        </p:sp>
        <p:sp>
          <p:nvSpPr>
            <p:cNvPr id="38" name="rc38"/>
            <p:cNvSpPr/>
            <p:nvPr/>
          </p:nvSpPr>
          <p:spPr>
            <a:xfrm>
              <a:off x="7531159" y="5551621"/>
              <a:ext cx="3446761" cy="6622"/>
            </a:xfrm>
            <a:prstGeom prst="rect">
              <a:avLst/>
            </a:prstGeom>
            <a:solidFill>
              <a:srgbClr val="DADADA">
                <a:alpha val="100000"/>
              </a:srgbClr>
            </a:solidFill>
          </p:spPr>
          <p:txBody>
            <a:bodyPr/>
            <a:lstStyle/>
            <a:p>
              <a:endParaRPr/>
            </a:p>
          </p:txBody>
        </p:sp>
        <p:sp>
          <p:nvSpPr>
            <p:cNvPr id="39" name="rc39"/>
            <p:cNvSpPr/>
            <p:nvPr/>
          </p:nvSpPr>
          <p:spPr>
            <a:xfrm>
              <a:off x="7531159" y="5551621"/>
              <a:ext cx="3446761" cy="6622"/>
            </a:xfrm>
            <a:prstGeom prst="rect">
              <a:avLst/>
            </a:prstGeom>
            <a:solidFill>
              <a:srgbClr val="DADADA">
                <a:alpha val="100000"/>
              </a:srgbClr>
            </a:solidFill>
          </p:spPr>
          <p:txBody>
            <a:bodyPr/>
            <a:lstStyle/>
            <a:p>
              <a:endParaRPr/>
            </a:p>
          </p:txBody>
        </p:sp>
        <p:sp>
          <p:nvSpPr>
            <p:cNvPr id="40" name="rc40"/>
            <p:cNvSpPr/>
            <p:nvPr/>
          </p:nvSpPr>
          <p:spPr>
            <a:xfrm>
              <a:off x="7531159" y="5551621"/>
              <a:ext cx="3446761" cy="6622"/>
            </a:xfrm>
            <a:prstGeom prst="rect">
              <a:avLst/>
            </a:prstGeom>
            <a:solidFill>
              <a:srgbClr val="DADADA">
                <a:alpha val="100000"/>
              </a:srgbClr>
            </a:solidFill>
          </p:spPr>
          <p:txBody>
            <a:bodyPr/>
            <a:lstStyle/>
            <a:p>
              <a:endParaRPr/>
            </a:p>
          </p:txBody>
        </p:sp>
        <p:sp>
          <p:nvSpPr>
            <p:cNvPr id="41" name="rc41"/>
            <p:cNvSpPr/>
            <p:nvPr/>
          </p:nvSpPr>
          <p:spPr>
            <a:xfrm>
              <a:off x="7531159" y="5551621"/>
              <a:ext cx="3446761" cy="6622"/>
            </a:xfrm>
            <a:prstGeom prst="rect">
              <a:avLst/>
            </a:prstGeom>
            <a:solidFill>
              <a:srgbClr val="DADADA">
                <a:alpha val="100000"/>
              </a:srgbClr>
            </a:solidFill>
          </p:spPr>
          <p:txBody>
            <a:bodyPr/>
            <a:lstStyle/>
            <a:p>
              <a:endParaRPr/>
            </a:p>
          </p:txBody>
        </p:sp>
        <p:sp>
          <p:nvSpPr>
            <p:cNvPr id="42" name="rc42"/>
            <p:cNvSpPr/>
            <p:nvPr/>
          </p:nvSpPr>
          <p:spPr>
            <a:xfrm>
              <a:off x="7531159" y="5551621"/>
              <a:ext cx="3446761" cy="6622"/>
            </a:xfrm>
            <a:prstGeom prst="rect">
              <a:avLst/>
            </a:prstGeom>
            <a:solidFill>
              <a:srgbClr val="DADADA">
                <a:alpha val="100000"/>
              </a:srgbClr>
            </a:solidFill>
          </p:spPr>
          <p:txBody>
            <a:bodyPr/>
            <a:lstStyle/>
            <a:p>
              <a:endParaRPr/>
            </a:p>
          </p:txBody>
        </p:sp>
        <p:sp>
          <p:nvSpPr>
            <p:cNvPr id="43" name="rc43"/>
            <p:cNvSpPr/>
            <p:nvPr/>
          </p:nvSpPr>
          <p:spPr>
            <a:xfrm>
              <a:off x="7531159" y="5551621"/>
              <a:ext cx="3446761" cy="6622"/>
            </a:xfrm>
            <a:prstGeom prst="rect">
              <a:avLst/>
            </a:prstGeom>
            <a:solidFill>
              <a:srgbClr val="DADADA">
                <a:alpha val="100000"/>
              </a:srgbClr>
            </a:solidFill>
          </p:spPr>
          <p:txBody>
            <a:bodyPr/>
            <a:lstStyle/>
            <a:p>
              <a:endParaRPr/>
            </a:p>
          </p:txBody>
        </p:sp>
        <p:sp>
          <p:nvSpPr>
            <p:cNvPr id="44" name="rc44"/>
            <p:cNvSpPr/>
            <p:nvPr/>
          </p:nvSpPr>
          <p:spPr>
            <a:xfrm>
              <a:off x="7531159" y="5551621"/>
              <a:ext cx="3446761" cy="6622"/>
            </a:xfrm>
            <a:prstGeom prst="rect">
              <a:avLst/>
            </a:prstGeom>
            <a:solidFill>
              <a:srgbClr val="DADADA">
                <a:alpha val="100000"/>
              </a:srgbClr>
            </a:solidFill>
          </p:spPr>
          <p:txBody>
            <a:bodyPr/>
            <a:lstStyle/>
            <a:p>
              <a:endParaRPr/>
            </a:p>
          </p:txBody>
        </p:sp>
        <p:sp>
          <p:nvSpPr>
            <p:cNvPr id="45" name="rc45"/>
            <p:cNvSpPr/>
            <p:nvPr/>
          </p:nvSpPr>
          <p:spPr>
            <a:xfrm>
              <a:off x="7531159" y="5551621"/>
              <a:ext cx="3446761" cy="6622"/>
            </a:xfrm>
            <a:prstGeom prst="rect">
              <a:avLst/>
            </a:prstGeom>
            <a:solidFill>
              <a:srgbClr val="DADADA">
                <a:alpha val="100000"/>
              </a:srgbClr>
            </a:solidFill>
          </p:spPr>
          <p:txBody>
            <a:bodyPr/>
            <a:lstStyle/>
            <a:p>
              <a:endParaRPr/>
            </a:p>
          </p:txBody>
        </p:sp>
        <p:sp>
          <p:nvSpPr>
            <p:cNvPr id="46" name="rc46"/>
            <p:cNvSpPr/>
            <p:nvPr/>
          </p:nvSpPr>
          <p:spPr>
            <a:xfrm>
              <a:off x="7531159" y="5551621"/>
              <a:ext cx="3446761" cy="6622"/>
            </a:xfrm>
            <a:prstGeom prst="rect">
              <a:avLst/>
            </a:prstGeom>
            <a:solidFill>
              <a:srgbClr val="DADADA">
                <a:alpha val="100000"/>
              </a:srgbClr>
            </a:solidFill>
          </p:spPr>
          <p:txBody>
            <a:bodyPr/>
            <a:lstStyle/>
            <a:p>
              <a:endParaRPr/>
            </a:p>
          </p:txBody>
        </p:sp>
        <p:sp>
          <p:nvSpPr>
            <p:cNvPr id="47" name="rc47"/>
            <p:cNvSpPr/>
            <p:nvPr/>
          </p:nvSpPr>
          <p:spPr>
            <a:xfrm>
              <a:off x="7531159" y="5551621"/>
              <a:ext cx="3446761" cy="6622"/>
            </a:xfrm>
            <a:prstGeom prst="rect">
              <a:avLst/>
            </a:prstGeom>
            <a:solidFill>
              <a:srgbClr val="DADADA">
                <a:alpha val="100000"/>
              </a:srgbClr>
            </a:solidFill>
          </p:spPr>
          <p:txBody>
            <a:bodyPr/>
            <a:lstStyle/>
            <a:p>
              <a:endParaRPr/>
            </a:p>
          </p:txBody>
        </p:sp>
        <p:sp>
          <p:nvSpPr>
            <p:cNvPr id="48" name="rc48"/>
            <p:cNvSpPr/>
            <p:nvPr/>
          </p:nvSpPr>
          <p:spPr>
            <a:xfrm>
              <a:off x="7531159" y="5551621"/>
              <a:ext cx="3446761" cy="6622"/>
            </a:xfrm>
            <a:prstGeom prst="rect">
              <a:avLst/>
            </a:prstGeom>
            <a:solidFill>
              <a:srgbClr val="DADADA">
                <a:alpha val="100000"/>
              </a:srgbClr>
            </a:solidFill>
          </p:spPr>
          <p:txBody>
            <a:bodyPr/>
            <a:lstStyle/>
            <a:p>
              <a:endParaRPr/>
            </a:p>
          </p:txBody>
        </p:sp>
        <p:sp>
          <p:nvSpPr>
            <p:cNvPr id="49" name="pg49"/>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50" name="tx50"/>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51" name="pg51"/>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52" name="tx52"/>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53" name="pg53"/>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54" name="tx54"/>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55" name="pg55"/>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56" name="tx56"/>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57" name="pg57"/>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58" name="tx58"/>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59" name="pg59"/>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60" name="tx60"/>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61" name="pg61"/>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62" name="tx62"/>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63" name="pg63"/>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64" name="tx64"/>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65" name="pg65"/>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66" name="tx66"/>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67" name="pg67"/>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68" name="tx68"/>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69" name="pg69"/>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70" name="tx70"/>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71" name="pg71"/>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72" name="tx72"/>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73" name="pg73"/>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74" name="tx74"/>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75" name="pg75"/>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76" name="tx76"/>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77" name="tx77"/>
            <p:cNvSpPr/>
            <p:nvPr/>
          </p:nvSpPr>
          <p:spPr>
            <a:xfrm>
              <a:off x="8011463" y="5473530"/>
              <a:ext cx="1091599"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858D96">
                      <a:alpha val="100000"/>
                    </a:srgbClr>
                  </a:solidFill>
                  <a:latin typeface="Barlow Light"/>
                  <a:cs typeface="Barlow Light"/>
                </a:rPr>
                <a:t> *Limited data</a:t>
              </a:r>
            </a:p>
          </p:txBody>
        </p:sp>
        <p:sp>
          <p:nvSpPr>
            <p:cNvPr id="78" name="rc78"/>
            <p:cNvSpPr/>
            <p:nvPr/>
          </p:nvSpPr>
          <p:spPr>
            <a:xfrm>
              <a:off x="7531159" y="1276597"/>
              <a:ext cx="3920691" cy="4801538"/>
            </a:xfrm>
            <a:prstGeom prst="rect">
              <a:avLst/>
            </a:prstGeom>
          </p:spPr>
          <p:txBody>
            <a:bodyPr/>
            <a:lstStyle/>
            <a:p>
              <a:endParaRPr/>
            </a:p>
          </p:txBody>
        </p:sp>
        <p:sp>
          <p:nvSpPr>
            <p:cNvPr id="79" name="pl79"/>
            <p:cNvSpPr/>
            <p:nvPr/>
          </p:nvSpPr>
          <p:spPr>
            <a:xfrm flipH="1">
              <a:off x="7531159" y="1276597"/>
              <a:ext cx="0" cy="4801538"/>
            </a:xfrm>
            <a:custGeom>
              <a:rect l="0" t="0" r="0" b="0"/>
              <a:pathLst>
                <a:path h="4801538">
                  <a:moveTo>
                    <a:pt x="0" y="4801538"/>
                  </a:moveTo>
                  <a:lnTo>
                    <a:pt x="0" y="0"/>
                  </a:lnTo>
                </a:path>
              </a:pathLst>
            </a:custGeom>
            <a:ln w="13550" cap="flat">
              <a:solidFill>
                <a:srgbClr val="858D96">
                  <a:alpha val="100000"/>
                </a:srgbClr>
              </a:solidFill>
              <a:prstDash val="solid"/>
              <a:round/>
            </a:ln>
          </p:spPr>
          <p:txBody>
            <a:bodyPr/>
            <a:lstStyle/>
            <a:p>
              <a:endParaRPr/>
            </a:p>
          </p:txBody>
        </p:sp>
        <p:sp>
          <p:nvSpPr>
            <p:cNvPr id="80" name="tx80"/>
            <p:cNvSpPr/>
            <p:nvPr/>
          </p:nvSpPr>
          <p:spPr>
            <a:xfrm>
              <a:off x="3771500" y="5754733"/>
              <a:ext cx="3697028"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Optum Optum Performance Analytics (n=4)</a:t>
              </a:r>
            </a:p>
          </p:txBody>
        </p:sp>
        <p:sp>
          <p:nvSpPr>
            <p:cNvPr id="81" name="tx81"/>
            <p:cNvSpPr/>
            <p:nvPr/>
          </p:nvSpPr>
          <p:spPr>
            <a:xfrm>
              <a:off x="4567640" y="5111303"/>
              <a:ext cx="2900888"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Cerner HealtheIntent Suite (n=34)</a:t>
              </a:r>
            </a:p>
          </p:txBody>
        </p:sp>
        <p:sp>
          <p:nvSpPr>
            <p:cNvPr id="82" name="tx82"/>
            <p:cNvSpPr/>
            <p:nvPr/>
          </p:nvSpPr>
          <p:spPr>
            <a:xfrm>
              <a:off x="4515010" y="4761311"/>
              <a:ext cx="2953518"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Arcadia.io Arcadia Analytics (n=21)</a:t>
              </a:r>
            </a:p>
          </p:txBody>
        </p:sp>
        <p:sp>
          <p:nvSpPr>
            <p:cNvPr id="83" name="tx83"/>
            <p:cNvSpPr/>
            <p:nvPr/>
          </p:nvSpPr>
          <p:spPr>
            <a:xfrm>
              <a:off x="2241604" y="4429377"/>
              <a:ext cx="5226924"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Lightbeam Lightbeam Population Health Management (n=19)</a:t>
              </a:r>
            </a:p>
          </p:txBody>
        </p:sp>
        <p:sp>
          <p:nvSpPr>
            <p:cNvPr id="84" name="tx84"/>
            <p:cNvSpPr/>
            <p:nvPr/>
          </p:nvSpPr>
          <p:spPr>
            <a:xfrm>
              <a:off x="3114552" y="4098236"/>
              <a:ext cx="4353976"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Altera Digital Health CareInMotion (Allscripts) (n=8)</a:t>
              </a:r>
            </a:p>
          </p:txBody>
        </p:sp>
        <p:sp>
          <p:nvSpPr>
            <p:cNvPr id="85" name="tx85"/>
            <p:cNvSpPr/>
            <p:nvPr/>
          </p:nvSpPr>
          <p:spPr>
            <a:xfrm>
              <a:off x="993140" y="3767889"/>
              <a:ext cx="6475388"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NextGen Healthcare NextGen Healthcare Population Health Analytics (n=11)</a:t>
              </a:r>
            </a:p>
          </p:txBody>
        </p:sp>
        <p:sp>
          <p:nvSpPr>
            <p:cNvPr id="86" name="tx86"/>
            <p:cNvSpPr/>
            <p:nvPr/>
          </p:nvSpPr>
          <p:spPr>
            <a:xfrm>
              <a:off x="3216154" y="3435955"/>
              <a:ext cx="4252375"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Innovaccer Population Health Management (n=17)</a:t>
              </a:r>
            </a:p>
          </p:txBody>
        </p:sp>
        <p:sp>
          <p:nvSpPr>
            <p:cNvPr id="87" name="tx87"/>
            <p:cNvSpPr/>
            <p:nvPr/>
          </p:nvSpPr>
          <p:spPr>
            <a:xfrm>
              <a:off x="3371805" y="3106402"/>
              <a:ext cx="4096723"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Innovaccer Innovaccer Population Health (n=18)</a:t>
              </a:r>
            </a:p>
          </p:txBody>
        </p:sp>
        <p:sp>
          <p:nvSpPr>
            <p:cNvPr id="88" name="tx88"/>
            <p:cNvSpPr/>
            <p:nvPr/>
          </p:nvSpPr>
          <p:spPr>
            <a:xfrm>
              <a:off x="1534465" y="2774467"/>
              <a:ext cx="5934063"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Health Catalyst Health Catalyst Population Health Applications (n=16)</a:t>
              </a:r>
            </a:p>
          </p:txBody>
        </p:sp>
        <p:sp>
          <p:nvSpPr>
            <p:cNvPr id="89" name="tx89"/>
            <p:cNvSpPr/>
            <p:nvPr/>
          </p:nvSpPr>
          <p:spPr>
            <a:xfrm>
              <a:off x="5212395" y="2443327"/>
              <a:ext cx="2256134"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Epic Healthy Planet (n=32)</a:t>
              </a:r>
            </a:p>
          </p:txBody>
        </p:sp>
        <p:sp>
          <p:nvSpPr>
            <p:cNvPr id="90" name="tx90"/>
            <p:cNvSpPr/>
            <p:nvPr/>
          </p:nvSpPr>
          <p:spPr>
            <a:xfrm>
              <a:off x="3677825" y="2131038"/>
              <a:ext cx="3790704"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Salient Healthcare Salient Healthcare (n=14)</a:t>
              </a:r>
            </a:p>
          </p:txBody>
        </p:sp>
        <p:sp>
          <p:nvSpPr>
            <p:cNvPr id="91" name="tx91"/>
            <p:cNvSpPr/>
            <p:nvPr/>
          </p:nvSpPr>
          <p:spPr>
            <a:xfrm>
              <a:off x="1988010" y="1780252"/>
              <a:ext cx="5480518"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HealthEC HealthEC Population Health Management Suite (n=14)</a:t>
              </a:r>
            </a:p>
          </p:txBody>
        </p:sp>
        <p:sp>
          <p:nvSpPr>
            <p:cNvPr id="92" name="tx92"/>
            <p:cNvSpPr/>
            <p:nvPr/>
          </p:nvSpPr>
          <p:spPr>
            <a:xfrm>
              <a:off x="776122" y="1448318"/>
              <a:ext cx="6692406" cy="197445"/>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Relevant Healthcare Relevant Healthcare Analytics (Regional - West) [C] (n=9)</a:t>
              </a:r>
            </a:p>
          </p:txBody>
        </p:sp>
        <p:sp>
          <p:nvSpPr>
            <p:cNvPr id="93" name="tx93"/>
            <p:cNvSpPr/>
            <p:nvPr/>
          </p:nvSpPr>
          <p:spPr>
            <a:xfrm>
              <a:off x="7495701" y="6140765"/>
              <a:ext cx="70916" cy="142279"/>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1</a:t>
              </a:r>
            </a:p>
          </p:txBody>
        </p:sp>
        <p:sp>
          <p:nvSpPr>
            <p:cNvPr id="94" name="tx94"/>
            <p:cNvSpPr/>
            <p:nvPr/>
          </p:nvSpPr>
          <p:spPr>
            <a:xfrm>
              <a:off x="10925190" y="6137590"/>
              <a:ext cx="105461" cy="14545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9</a:t>
              </a:r>
            </a:p>
          </p:txBody>
        </p:sp>
      </p:grpSp>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9570" name="Rectangle 3"/>
          <p:cNvSpPr>
            <a:spLocks noGrp="1" noChangeArrowheads="1"/>
          </p:cNvSpPr>
          <p:nvPr>
            <p:ph type="title"/>
          </p:nvPr>
        </p:nvSpPr>
        <p:spPr/>
        <p:txBody>
          <a:bodyPr/>
          <a:lstStyle/>
          <a:p>
            <a:r>
              <a:rPr lang="en-US"/>
              <a:t>Key Players</a:t>
            </a:r>
          </a:p>
        </p:txBody>
      </p:sp>
      <p:grpSp>
        <p:nvGrpSpPr>
          <p:cNvPr id="13" name="Group 12"/>
          <p:cNvGrpSpPr/>
          <p:nvPr/>
        </p:nvGrpSpPr>
        <p:grpSpPr>
          <a:xfrm>
            <a:off x="874074" y="4283753"/>
            <a:ext cx="3436081" cy="1951777"/>
            <a:chOff x="6019801" y="1125417"/>
            <a:chExt cx="2514600" cy="1595803"/>
          </a:xfrm>
        </p:grpSpPr>
        <p:sp>
          <p:nvSpPr>
            <p:cNvPr id="555019" name="Rectangle 4"/>
            <p:cNvSpPr>
              <a:spLocks noChangeArrowheads="1"/>
            </p:cNvSpPr>
            <p:nvPr/>
          </p:nvSpPr>
          <p:spPr bwMode="auto">
            <a:xfrm>
              <a:off x="6019801" y="1635370"/>
              <a:ext cx="2514600" cy="1085850"/>
            </a:xfrm>
            <a:prstGeom prst="rect">
              <a:avLst/>
            </a:prstGeom>
            <a:solidFill>
              <a:schemeClr val="bg2">
                <a:lumMod val="85000"/>
              </a:schemeClr>
            </a:solidFill>
            <a:ln w="19050" algn="ctr">
              <a:noFill/>
              <a:miter lim="800000"/>
            </a:ln>
            <a:effectLst/>
          </p:spPr>
          <p:txBody>
            <a:bodyPr lIns="91452" tIns="182904" rIns="91452" bIns="45727" anchor="t" anchorCtr="0"/>
            <a:lstStyle/>
            <a:p>
              <a:pPr marL="176232" indent="-176232">
                <a:spcBef>
                  <a:spcPts val="300"/>
                </a:spcBef>
                <a:spcAft>
                  <a:spcPts val="300"/>
                </a:spcAft>
                <a:buSzPct val="80000"/>
                <a:buFont typeface="Arial" panose="020b0604020202020204" pitchFamily="34" charset="0"/>
                <a:buChar char="•"/>
              </a:pPr>
              <a:r>
                <a:rPr lang="en-US" sz="1467">
                  <a:cs typeface="Arial"/>
                </a:rPr>
                <a:t>Uncertainty over acquisition, leadership not sharing a strategy</a:t>
              </a:r>
            </a:p>
            <a:p>
              <a:pPr marL="176232" indent="-176232">
                <a:spcBef>
                  <a:spcPts val="300"/>
                </a:spcBef>
                <a:spcAft>
                  <a:spcPts val="300"/>
                </a:spcAft>
                <a:buSzPct val="80000"/>
                <a:buFont typeface="Arial" panose="020b0604020202020204" pitchFamily="34" charset="0"/>
                <a:buChar char="•"/>
              </a:pPr>
              <a:r>
                <a:rPr lang="en-US" sz="1467">
                  <a:cs typeface="Arial"/>
                </a:rPr>
                <a:t>Large customers planning to leave</a:t>
              </a:r>
            </a:p>
            <a:p>
              <a:pPr marL="176232" indent="-176232">
                <a:spcBef>
                  <a:spcPts val="300"/>
                </a:spcBef>
                <a:spcAft>
                  <a:spcPts val="300"/>
                </a:spcAft>
                <a:buSzPct val="80000"/>
                <a:buFont typeface="Arial" panose="020b0604020202020204" pitchFamily="34" charset="0"/>
                <a:buChar char="•"/>
              </a:pPr>
              <a:r>
                <a:rPr lang="en-US" sz="1467">
                  <a:cs typeface="Arial"/>
                </a:rPr>
                <a:t>Small customers want to leave</a:t>
              </a:r>
            </a:p>
          </p:txBody>
        </p:sp>
        <p:sp>
          <p:nvSpPr>
            <p:cNvPr id="555013" name="Rectangle 4"/>
            <p:cNvSpPr>
              <a:spLocks noChangeArrowheads="1"/>
            </p:cNvSpPr>
            <p:nvPr/>
          </p:nvSpPr>
          <p:spPr bwMode="auto">
            <a:xfrm>
              <a:off x="6019801" y="1125417"/>
              <a:ext cx="2514600" cy="513160"/>
            </a:xfrm>
            <a:prstGeom prst="rect">
              <a:avLst/>
            </a:prstGeom>
            <a:solidFill>
              <a:schemeClr val="accent3"/>
            </a:solidFill>
            <a:ln w="19050">
              <a:noFill/>
              <a:miter lim="800000"/>
            </a:ln>
            <a:effectLst/>
          </p:spPr>
          <p:txBody>
            <a:bodyPr lIns="91452" tIns="45727" rIns="91452" bIns="45727" anchor="ctr" anchorCtr="1"/>
            <a:lstStyle/>
            <a:p>
              <a:pPr algn="ctr" defTabSz="814476"/>
              <a:r>
                <a:rPr lang="en-US" sz="2667">
                  <a:solidFill>
                    <a:schemeClr val="bg1"/>
                  </a:solidFill>
                </a:rPr>
                <a:t>Altera</a:t>
              </a:r>
              <a:endParaRPr lang="en-US" sz="2667">
                <a:solidFill>
                  <a:schemeClr val="bg2"/>
                </a:solidFill>
              </a:endParaRPr>
            </a:p>
          </p:txBody>
        </p:sp>
      </p:grpSp>
      <p:grpSp>
        <p:nvGrpSpPr>
          <p:cNvPr id="9" name="Group 8"/>
          <p:cNvGrpSpPr/>
          <p:nvPr/>
        </p:nvGrpSpPr>
        <p:grpSpPr>
          <a:xfrm>
            <a:off x="4570465" y="4283753"/>
            <a:ext cx="3436081" cy="1951777"/>
            <a:chOff x="3314700" y="2876949"/>
            <a:chExt cx="2514600" cy="1595803"/>
          </a:xfrm>
        </p:grpSpPr>
        <p:sp>
          <p:nvSpPr>
            <p:cNvPr id="2" name="Rectangle 3"/>
            <p:cNvSpPr>
              <a:spLocks noChangeArrowheads="1"/>
            </p:cNvSpPr>
            <p:nvPr/>
          </p:nvSpPr>
          <p:spPr bwMode="auto">
            <a:xfrm>
              <a:off x="3314700" y="3386902"/>
              <a:ext cx="2514600" cy="1085850"/>
            </a:xfrm>
            <a:prstGeom prst="rect">
              <a:avLst/>
            </a:prstGeom>
            <a:solidFill>
              <a:schemeClr val="bg2">
                <a:lumMod val="85000"/>
              </a:schemeClr>
            </a:solidFill>
            <a:ln w="19050" algn="ctr">
              <a:noFill/>
              <a:miter lim="800000"/>
            </a:ln>
            <a:effectLst/>
          </p:spPr>
          <p:txBody>
            <a:bodyPr lIns="91452" tIns="182904" rIns="91452" bIns="45727" anchor="t" anchorCtr="0"/>
            <a:lstStyle/>
            <a:p>
              <a:pPr marL="176232" indent="-176232">
                <a:spcBef>
                  <a:spcPts val="300"/>
                </a:spcBef>
                <a:spcAft>
                  <a:spcPts val="300"/>
                </a:spcAft>
                <a:buSzPct val="80000"/>
                <a:buFont typeface="Arial" panose="020b0604020202020204" pitchFamily="34" charset="0"/>
                <a:buChar char="•"/>
              </a:pPr>
              <a:r>
                <a:rPr lang="en-US" sz="1467">
                  <a:cs typeface="Arial"/>
                </a:rPr>
                <a:t>Updated Physician Gui</a:t>
              </a:r>
              <a:endParaRPr lang="en-US" sz="1467">
                <a:cs typeface="Arial"/>
              </a:endParaRPr>
            </a:p>
            <a:p>
              <a:pPr marL="176232" indent="-176232">
                <a:spcBef>
                  <a:spcPts val="300"/>
                </a:spcBef>
                <a:spcAft>
                  <a:spcPts val="300"/>
                </a:spcAft>
                <a:buSzPct val="80000"/>
                <a:buFont typeface="Arial" panose="020b0604020202020204" pitchFamily="34" charset="0"/>
                <a:buChar char="•"/>
              </a:pPr>
              <a:r>
                <a:rPr lang="en-US" sz="1467">
                  <a:cs typeface="Arial"/>
                </a:rPr>
                <a:t>Increasing focus on revenue cycle</a:t>
              </a:r>
            </a:p>
            <a:p>
              <a:pPr marL="176232" indent="-176232">
                <a:spcBef>
                  <a:spcPts val="300"/>
                </a:spcBef>
                <a:spcAft>
                  <a:spcPts val="300"/>
                </a:spcAft>
                <a:buSzPct val="80000"/>
                <a:buFont typeface="Arial" panose="020b0604020202020204" pitchFamily="34" charset="0"/>
                <a:buChar char="•"/>
              </a:pPr>
              <a:r>
                <a:rPr lang="en-US" sz="1467">
                  <a:cs typeface="Arial"/>
                </a:rPr>
                <a:t>Value option for small hospitals</a:t>
              </a:r>
            </a:p>
            <a:p>
              <a:pPr marL="176232" indent="-176232">
                <a:spcBef>
                  <a:spcPts val="300"/>
                </a:spcBef>
                <a:spcAft>
                  <a:spcPts val="300"/>
                </a:spcAft>
                <a:buSzPct val="80000"/>
                <a:buFont typeface="Arial" panose="020b0604020202020204" pitchFamily="34" charset="0"/>
                <a:buChar char="•"/>
              </a:pPr>
              <a:endParaRPr lang="en-US" sz="1467">
                <a:cs typeface="Arial"/>
              </a:endParaRPr>
            </a:p>
          </p:txBody>
        </p:sp>
        <p:sp>
          <p:nvSpPr>
            <p:cNvPr id="555012" name="Rectangle 3"/>
            <p:cNvSpPr>
              <a:spLocks noChangeArrowheads="1"/>
            </p:cNvSpPr>
            <p:nvPr/>
          </p:nvSpPr>
          <p:spPr bwMode="auto">
            <a:xfrm>
              <a:off x="3314700" y="2876949"/>
              <a:ext cx="2514600" cy="513160"/>
            </a:xfrm>
            <a:prstGeom prst="rect">
              <a:avLst/>
            </a:prstGeom>
            <a:solidFill>
              <a:schemeClr val="accent5"/>
            </a:solidFill>
            <a:ln w="19050">
              <a:noFill/>
              <a:miter lim="800000"/>
            </a:ln>
            <a:effectLst/>
          </p:spPr>
          <p:txBody>
            <a:bodyPr lIns="91452" tIns="45727" rIns="91452" bIns="45727" anchor="ctr" anchorCtr="1"/>
            <a:lstStyle/>
            <a:p>
              <a:pPr algn="ctr" defTabSz="814476"/>
              <a:r>
                <a:rPr lang="en-US" sz="2667">
                  <a:solidFill>
                    <a:schemeClr val="bg1"/>
                  </a:solidFill>
                </a:rPr>
                <a:t>CPSI</a:t>
              </a:r>
            </a:p>
          </p:txBody>
        </p:sp>
      </p:grpSp>
      <p:grpSp>
        <p:nvGrpSpPr>
          <p:cNvPr id="12" name="Group 11"/>
          <p:cNvGrpSpPr/>
          <p:nvPr/>
        </p:nvGrpSpPr>
        <p:grpSpPr>
          <a:xfrm>
            <a:off x="4570465" y="2141509"/>
            <a:ext cx="3436081" cy="1951777"/>
            <a:chOff x="3314700" y="1125417"/>
            <a:chExt cx="2514600" cy="1595803"/>
          </a:xfrm>
        </p:grpSpPr>
        <p:sp>
          <p:nvSpPr>
            <p:cNvPr id="555018" name="Rectangle 3"/>
            <p:cNvSpPr>
              <a:spLocks noChangeArrowheads="1"/>
            </p:cNvSpPr>
            <p:nvPr/>
          </p:nvSpPr>
          <p:spPr bwMode="auto">
            <a:xfrm>
              <a:off x="3314700" y="1635370"/>
              <a:ext cx="2514600" cy="1085850"/>
            </a:xfrm>
            <a:prstGeom prst="rect">
              <a:avLst/>
            </a:prstGeom>
            <a:solidFill>
              <a:schemeClr val="bg2">
                <a:lumMod val="85000"/>
              </a:schemeClr>
            </a:solidFill>
            <a:ln w="19050" algn="ctr">
              <a:noFill/>
              <a:miter lim="800000"/>
            </a:ln>
            <a:effectLst/>
          </p:spPr>
          <p:txBody>
            <a:bodyPr lIns="91452" tIns="182904" rIns="91452" bIns="45727" anchor="t" anchorCtr="0"/>
            <a:lstStyle/>
            <a:p>
              <a:pPr marL="176232" indent="-176232">
                <a:spcBef>
                  <a:spcPts val="300"/>
                </a:spcBef>
                <a:spcAft>
                  <a:spcPts val="300"/>
                </a:spcAft>
                <a:buSzPct val="80000"/>
                <a:buFont typeface="Arial" panose="020b0604020202020204" pitchFamily="34" charset="0"/>
                <a:buChar char="•"/>
              </a:pPr>
              <a:r>
                <a:rPr lang="en-US" sz="1467">
                  <a:cs typeface="Arial"/>
                </a:rPr>
                <a:t>Broad technology stack</a:t>
              </a:r>
            </a:p>
            <a:p>
              <a:pPr marL="176232" indent="-176232">
                <a:spcBef>
                  <a:spcPts val="300"/>
                </a:spcBef>
                <a:spcAft>
                  <a:spcPts val="300"/>
                </a:spcAft>
                <a:buSzPct val="80000"/>
                <a:buFont typeface="Arial" panose="020b0604020202020204" pitchFamily="34" charset="0"/>
                <a:buChar char="•"/>
              </a:pPr>
              <a:r>
                <a:rPr lang="en-US" sz="1467">
                  <a:cs typeface="Arial"/>
                </a:rPr>
                <a:t>Lacks consistent rev cycle experience</a:t>
              </a:r>
            </a:p>
            <a:p>
              <a:pPr marL="176232" indent="-176232">
                <a:spcBef>
                  <a:spcPts val="300"/>
                </a:spcBef>
                <a:spcAft>
                  <a:spcPts val="300"/>
                </a:spcAft>
                <a:buSzPct val="80000"/>
                <a:buFont typeface="Arial" panose="020b0604020202020204" pitchFamily="34" charset="0"/>
                <a:buChar char="•"/>
              </a:pPr>
              <a:r>
                <a:rPr lang="en-US" sz="1467">
                  <a:cs typeface="Arial"/>
                </a:rPr>
                <a:t>Uncertainty due to acquisition, increasing employee turnover</a:t>
              </a:r>
            </a:p>
          </p:txBody>
        </p:sp>
        <p:sp>
          <p:nvSpPr>
            <p:cNvPr id="6" name="Rectangle 3"/>
            <p:cNvSpPr>
              <a:spLocks noChangeArrowheads="1"/>
            </p:cNvSpPr>
            <p:nvPr/>
          </p:nvSpPr>
          <p:spPr bwMode="auto">
            <a:xfrm>
              <a:off x="3314700" y="1125417"/>
              <a:ext cx="2514600" cy="513160"/>
            </a:xfrm>
            <a:prstGeom prst="rect">
              <a:avLst/>
            </a:prstGeom>
            <a:solidFill>
              <a:schemeClr val="accent2"/>
            </a:solidFill>
            <a:ln w="19050">
              <a:noFill/>
              <a:miter lim="800000"/>
            </a:ln>
            <a:effectLst/>
          </p:spPr>
          <p:txBody>
            <a:bodyPr lIns="91452" tIns="45727" rIns="91452" bIns="45727" anchor="ctr" anchorCtr="1"/>
            <a:lstStyle/>
            <a:p>
              <a:pPr algn="ctr" defTabSz="814476"/>
              <a:r>
                <a:rPr lang="en-US" sz="2667">
                  <a:solidFill>
                    <a:schemeClr val="bg1"/>
                  </a:solidFill>
                </a:rPr>
                <a:t>Cerner</a:t>
              </a:r>
            </a:p>
          </p:txBody>
        </p:sp>
      </p:grpSp>
      <p:grpSp>
        <p:nvGrpSpPr>
          <p:cNvPr id="11" name="Group 10"/>
          <p:cNvGrpSpPr/>
          <p:nvPr/>
        </p:nvGrpSpPr>
        <p:grpSpPr>
          <a:xfrm>
            <a:off x="874074" y="2141507"/>
            <a:ext cx="3436081" cy="1953235"/>
            <a:chOff x="609600" y="1125417"/>
            <a:chExt cx="2514600" cy="1596995"/>
          </a:xfrm>
        </p:grpSpPr>
        <p:sp>
          <p:nvSpPr>
            <p:cNvPr id="555020" name="Rectangle 5"/>
            <p:cNvSpPr>
              <a:spLocks noChangeArrowheads="1"/>
            </p:cNvSpPr>
            <p:nvPr/>
          </p:nvSpPr>
          <p:spPr bwMode="auto">
            <a:xfrm>
              <a:off x="609600" y="1634181"/>
              <a:ext cx="2514600" cy="1088231"/>
            </a:xfrm>
            <a:prstGeom prst="rect">
              <a:avLst/>
            </a:prstGeom>
            <a:solidFill>
              <a:schemeClr val="bg2">
                <a:lumMod val="85000"/>
              </a:schemeClr>
            </a:solidFill>
            <a:ln w="19050" algn="ctr">
              <a:noFill/>
              <a:miter lim="800000"/>
            </a:ln>
            <a:effectLst/>
          </p:spPr>
          <p:txBody>
            <a:bodyPr lIns="91452" tIns="182904" rIns="91452" bIns="45727" anchor="t" anchorCtr="0"/>
            <a:lstStyle/>
            <a:p>
              <a:pPr marL="176232" indent="-176232">
                <a:spcBef>
                  <a:spcPts val="300"/>
                </a:spcBef>
                <a:spcAft>
                  <a:spcPts val="300"/>
                </a:spcAft>
                <a:buSzPct val="80000"/>
                <a:buFont typeface="Arial" panose="020b0604020202020204" pitchFamily="34" charset="0"/>
                <a:buChar char="•"/>
              </a:pPr>
              <a:r>
                <a:rPr lang="en-US" sz="1467">
                  <a:cs typeface="Arial"/>
                </a:rPr>
                <a:t>Dominates large space</a:t>
              </a:r>
            </a:p>
            <a:p>
              <a:pPr marL="176232" indent="-176232">
                <a:spcBef>
                  <a:spcPts val="300"/>
                </a:spcBef>
                <a:spcAft>
                  <a:spcPts val="300"/>
                </a:spcAft>
                <a:buSzPct val="80000"/>
                <a:buFont typeface="Arial" panose="020b0604020202020204" pitchFamily="34" charset="0"/>
                <a:buChar char="•"/>
              </a:pPr>
              <a:r>
                <a:rPr lang="en-US" sz="1467">
                  <a:cs typeface="Arial"/>
                </a:rPr>
                <a:t>Tremendous integration across platform</a:t>
              </a:r>
            </a:p>
            <a:p>
              <a:pPr marL="176232" indent="-176232">
                <a:spcBef>
                  <a:spcPts val="300"/>
                </a:spcBef>
                <a:spcAft>
                  <a:spcPts val="300"/>
                </a:spcAft>
                <a:buSzPct val="80000"/>
                <a:buFont typeface="Arial" panose="020b0604020202020204" pitchFamily="34" charset="0"/>
                <a:buChar char="•"/>
              </a:pPr>
              <a:r>
                <a:rPr lang="en-US" sz="1467">
                  <a:cs typeface="Arial"/>
                </a:rPr>
                <a:t>Customers often love them</a:t>
              </a:r>
            </a:p>
          </p:txBody>
        </p:sp>
        <p:sp>
          <p:nvSpPr>
            <p:cNvPr id="7" name="Rectangle 5"/>
            <p:cNvSpPr>
              <a:spLocks noChangeArrowheads="1"/>
            </p:cNvSpPr>
            <p:nvPr/>
          </p:nvSpPr>
          <p:spPr bwMode="auto">
            <a:xfrm>
              <a:off x="609600" y="1125417"/>
              <a:ext cx="2514600" cy="514350"/>
            </a:xfrm>
            <a:prstGeom prst="rect">
              <a:avLst/>
            </a:prstGeom>
            <a:solidFill>
              <a:schemeClr val="accent1"/>
            </a:solidFill>
            <a:ln w="19050">
              <a:noFill/>
              <a:miter lim="800000"/>
            </a:ln>
            <a:effectLst/>
          </p:spPr>
          <p:txBody>
            <a:bodyPr lIns="91452" tIns="45727" rIns="91452" bIns="45727" anchor="ctr" anchorCtr="1"/>
            <a:lstStyle/>
            <a:p>
              <a:pPr algn="ctr" defTabSz="814476"/>
              <a:r>
                <a:rPr lang="en-US" sz="2667">
                  <a:solidFill>
                    <a:schemeClr val="bg1"/>
                  </a:solidFill>
                </a:rPr>
                <a:t>Epic</a:t>
              </a:r>
            </a:p>
          </p:txBody>
        </p:sp>
      </p:grpSp>
      <p:sp>
        <p:nvSpPr>
          <p:cNvPr id="3" name="TextBox 2">
            <a:extLst>
              <a:ext uri="{FF2B5EF4-FFF2-40B4-BE49-F238E27FC236}">
                <a16:creationId xmlns:a16="http://schemas.microsoft.com/office/drawing/2014/main" id="{3271C77F-4996-48D0-B69F-C4277AE4E340}"/>
              </a:ext>
            </a:extLst>
          </p:cNvPr>
          <p:cNvSpPr txBox="1"/>
          <p:nvPr/>
        </p:nvSpPr>
        <p:spPr>
          <a:xfrm>
            <a:off x="2389888" y="1502266"/>
            <a:ext cx="7514915" cy="307777"/>
          </a:xfrm>
          <a:prstGeom prst="rect">
            <a:avLst/>
          </a:prstGeom>
          <a:noFill/>
        </p:spPr>
        <p:txBody>
          <a:bodyPr wrap="square" rtlCol="0">
            <a:spAutoFit/>
          </a:bodyPr>
          <a:lstStyle/>
          <a:p>
            <a:pPr algn="ctr"/>
            <a:r>
              <a:rPr lang="en-US" sz="1400">
                <a:solidFill>
                  <a:schemeClr val="tx2"/>
                </a:solidFill>
              </a:rPr>
              <a:t>Overall, EMR vendors struggle to compete with Epic in large organizations</a:t>
            </a:r>
          </a:p>
        </p:txBody>
      </p:sp>
      <p:cxnSp>
        <p:nvCxnSpPr>
          <p:cNvPr id="5" name="Straight Connector 4">
            <a:extLst>
              <a:ext uri="{FF2B5EF4-FFF2-40B4-BE49-F238E27FC236}">
                <a16:creationId xmlns:a16="http://schemas.microsoft.com/office/drawing/2014/main" id="{00E36D39-F13F-486D-8322-2146CD30BF08}"/>
              </a:ext>
            </a:extLst>
          </p:cNvPr>
          <p:cNvCxnSpPr/>
          <p:nvPr/>
        </p:nvCxnSpPr>
        <p:spPr>
          <a:xfrm>
            <a:off x="5410899" y="1862356"/>
            <a:ext cx="159390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4C7EE53C-E700-449C-A8CD-1BAA0845168E}"/>
              </a:ext>
            </a:extLst>
          </p:cNvPr>
          <p:cNvGrpSpPr/>
          <p:nvPr/>
        </p:nvGrpSpPr>
        <p:grpSpPr>
          <a:xfrm>
            <a:off x="8224230" y="2141507"/>
            <a:ext cx="3436081" cy="1953235"/>
            <a:chOff x="609600" y="1125417"/>
            <a:chExt cx="2514600" cy="1596995"/>
          </a:xfrm>
        </p:grpSpPr>
        <p:sp>
          <p:nvSpPr>
            <p:cNvPr id="19" name="Rectangle 5">
              <a:extLst>
                <a:ext uri="{FF2B5EF4-FFF2-40B4-BE49-F238E27FC236}">
                  <a16:creationId xmlns:a16="http://schemas.microsoft.com/office/drawing/2014/main" id="{DE80C3AD-B1DB-4F2E-A5CD-B699AE4278FB}"/>
                </a:ext>
              </a:extLst>
            </p:cNvPr>
            <p:cNvSpPr>
              <a:spLocks noChangeArrowheads="1"/>
            </p:cNvSpPr>
            <p:nvPr/>
          </p:nvSpPr>
          <p:spPr bwMode="auto">
            <a:xfrm>
              <a:off x="609600" y="1634181"/>
              <a:ext cx="2514600" cy="1088231"/>
            </a:xfrm>
            <a:prstGeom prst="rect">
              <a:avLst/>
            </a:prstGeom>
            <a:solidFill>
              <a:schemeClr val="bg2">
                <a:lumMod val="85000"/>
              </a:schemeClr>
            </a:solidFill>
            <a:ln w="19050" algn="ctr">
              <a:noFill/>
              <a:miter lim="800000"/>
            </a:ln>
            <a:effectLst/>
          </p:spPr>
          <p:txBody>
            <a:bodyPr lIns="91452" tIns="182904" rIns="91452" bIns="45727" anchor="t" anchorCtr="0"/>
            <a:lstStyle/>
            <a:p>
              <a:pPr marL="176232" indent="-176232">
                <a:spcBef>
                  <a:spcPts val="300"/>
                </a:spcBef>
                <a:spcAft>
                  <a:spcPts val="300"/>
                </a:spcAft>
                <a:buSzPct val="80000"/>
                <a:buFont typeface="Arial" panose="020b0604020202020204" pitchFamily="34" charset="0"/>
                <a:buChar char="•"/>
              </a:pPr>
              <a:r>
                <a:rPr lang="en-US" sz="1467">
                  <a:cs typeface="Arial"/>
                </a:rPr>
                <a:t>Expanse improves clinician experience</a:t>
              </a:r>
            </a:p>
            <a:p>
              <a:pPr marL="176232" indent="-176232">
                <a:spcBef>
                  <a:spcPts val="300"/>
                </a:spcBef>
                <a:spcAft>
                  <a:spcPts val="300"/>
                </a:spcAft>
                <a:buSzPct val="80000"/>
                <a:buFont typeface="Arial" panose="020b0604020202020204" pitchFamily="34" charset="0"/>
                <a:buChar char="•"/>
              </a:pPr>
              <a:r>
                <a:rPr lang="en-US" sz="1467">
                  <a:cs typeface="Arial"/>
                </a:rPr>
                <a:t>Lacks broader technology (analytics, integrated post-acute)</a:t>
              </a:r>
            </a:p>
          </p:txBody>
        </p:sp>
        <p:sp>
          <p:nvSpPr>
            <p:cNvPr id="20" name="Rectangle 5">
              <a:extLst>
                <a:ext uri="{FF2B5EF4-FFF2-40B4-BE49-F238E27FC236}">
                  <a16:creationId xmlns:a16="http://schemas.microsoft.com/office/drawing/2014/main" id="{94BD3E76-381D-42A4-9565-533AD7135A27}"/>
                </a:ext>
              </a:extLst>
            </p:cNvPr>
            <p:cNvSpPr>
              <a:spLocks noChangeArrowheads="1"/>
            </p:cNvSpPr>
            <p:nvPr/>
          </p:nvSpPr>
          <p:spPr bwMode="auto">
            <a:xfrm>
              <a:off x="609600" y="1125417"/>
              <a:ext cx="2514600" cy="514350"/>
            </a:xfrm>
            <a:prstGeom prst="rect">
              <a:avLst/>
            </a:prstGeom>
            <a:solidFill>
              <a:schemeClr val="accent1"/>
            </a:solidFill>
            <a:ln w="19050">
              <a:noFill/>
              <a:miter lim="800000"/>
            </a:ln>
            <a:effectLst/>
          </p:spPr>
          <p:txBody>
            <a:bodyPr lIns="91452" tIns="45727" rIns="91452" bIns="45727" anchor="ctr" anchorCtr="1"/>
            <a:lstStyle/>
            <a:p>
              <a:pPr algn="ctr" defTabSz="814476"/>
              <a:r>
                <a:rPr lang="en-US" sz="2667">
                  <a:solidFill>
                    <a:schemeClr val="bg1"/>
                  </a:solidFill>
                </a:rPr>
                <a:t>Meditech</a:t>
              </a:r>
            </a:p>
          </p:txBody>
        </p:sp>
      </p:grpSp>
    </p:spTree>
    <p:custDataLst>
      <p:tags r:id="rId3"/>
    </p:custDataLst>
    <p:extLst>
      <p:ext uri="{BB962C8B-B14F-4D97-AF65-F5344CB8AC3E}">
        <p14:creationId xmlns:p14="http://schemas.microsoft.com/office/powerpoint/2010/main" val="815537759"/>
      </p:ext>
    </p:extLst>
  </p:cSld>
  <p:clrMapOvr>
    <a:masterClrMapping/>
  </p:clrMapOvr>
  <p:transition/>
  <p:timing/>
</p:sld>
</file>

<file path=ppt/slides/slide6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1"/>
          <p:cNvSpPr>
            <a:spLocks noGrp="1"/>
          </p:cNvSpPr>
          <p:nvPr>
            <p:ph type="title"/>
          </p:nvPr>
        </p:nvSpPr>
        <p:spPr/>
        <p:txBody>
          <a:bodyPr/>
          <a:lstStyle/>
          <a:p>
            <a:r>
              <a:t>Question Score Breakout</a:t>
            </a:r>
          </a:p>
        </p:txBody>
      </p:sp>
      <p:sp>
        <p:nvSpPr>
          <p:cNvPr id="2" name="SubTitle 2"/>
          <p:cNvSpPr>
            <a:spLocks noGrp="1"/>
          </p:cNvSpPr>
          <p:nvPr>
            <p:ph type="subTitle" idx="13"/>
          </p:nvPr>
        </p:nvSpPr>
        <p:spPr/>
        <p:txBody>
          <a:bodyPr/>
          <a:lstStyle/>
          <a:p>
            <a:r>
              <a:t>Quality of Training</a:t>
            </a:r>
          </a:p>
        </p:txBody>
      </p:sp>
      <p:grpSp>
        <p:nvGrpSpPr>
          <p:cNvPr id="51" name="grp2"/>
          <p:cNvGrpSpPr/>
          <p:nvPr/>
        </p:nvGrpSpPr>
        <p:grpSpPr>
          <a:xfrm>
            <a:off x="548640" y="1207008"/>
            <a:ext cx="10972800" cy="5303520"/>
            <a:chOff x="548640" y="1207008"/>
            <a:chExt cx="10972800" cy="5303520"/>
          </a:xfrm>
        </p:grpSpPr>
        <p:sp>
          <p:nvSpPr>
            <p:cNvPr id="4" name="rc4"/>
            <p:cNvSpPr/>
            <p:nvPr/>
          </p:nvSpPr>
          <p:spPr>
            <a:xfrm>
              <a:off x="548640" y="1207008"/>
              <a:ext cx="10972799" cy="5303520"/>
            </a:xfrm>
            <a:prstGeom prst="rect">
              <a:avLst/>
            </a:prstGeom>
          </p:spPr>
          <p:txBody>
            <a:bodyPr/>
            <a:lstStyle/>
            <a:p>
              <a:endParaRPr/>
            </a:p>
          </p:txBody>
        </p:sp>
        <p:sp>
          <p:nvSpPr>
            <p:cNvPr id="5" name="rc5"/>
            <p:cNvSpPr/>
            <p:nvPr/>
          </p:nvSpPr>
          <p:spPr>
            <a:xfrm>
              <a:off x="7531159" y="1276597"/>
              <a:ext cx="3920691" cy="4801538"/>
            </a:xfrm>
            <a:prstGeom prst="rect">
              <a:avLst/>
            </a:prstGeom>
          </p:spPr>
          <p:txBody>
            <a:bodyPr/>
            <a:lstStyle/>
            <a:p>
              <a:endParaRPr/>
            </a:p>
          </p:txBody>
        </p:sp>
        <p:sp>
          <p:nvSpPr>
            <p:cNvPr id="6" name="rc6"/>
            <p:cNvSpPr/>
            <p:nvPr/>
          </p:nvSpPr>
          <p:spPr>
            <a:xfrm>
              <a:off x="7531159" y="5722465"/>
              <a:ext cx="2111141"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7" name="rc7"/>
            <p:cNvSpPr/>
            <p:nvPr/>
          </p:nvSpPr>
          <p:spPr>
            <a:xfrm>
              <a:off x="7531159" y="5366796"/>
              <a:ext cx="2455817"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8" name="rc8"/>
            <p:cNvSpPr/>
            <p:nvPr/>
          </p:nvSpPr>
          <p:spPr>
            <a:xfrm>
              <a:off x="7531159" y="5011126"/>
              <a:ext cx="2714324"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9" name="rc9"/>
            <p:cNvSpPr/>
            <p:nvPr/>
          </p:nvSpPr>
          <p:spPr>
            <a:xfrm>
              <a:off x="7531159" y="4655457"/>
              <a:ext cx="2714324"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0" name="rc10"/>
            <p:cNvSpPr/>
            <p:nvPr/>
          </p:nvSpPr>
          <p:spPr>
            <a:xfrm>
              <a:off x="7531159" y="4299787"/>
              <a:ext cx="2714324"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1" name="rc11"/>
            <p:cNvSpPr/>
            <p:nvPr/>
          </p:nvSpPr>
          <p:spPr>
            <a:xfrm>
              <a:off x="7531159" y="3944118"/>
              <a:ext cx="2714324"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2" name="rc12"/>
            <p:cNvSpPr/>
            <p:nvPr/>
          </p:nvSpPr>
          <p:spPr>
            <a:xfrm>
              <a:off x="7531159" y="3588448"/>
              <a:ext cx="2714324"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3" name="rc13"/>
            <p:cNvSpPr/>
            <p:nvPr/>
          </p:nvSpPr>
          <p:spPr>
            <a:xfrm>
              <a:off x="7531159" y="3232779"/>
              <a:ext cx="2757409"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4" name="rc14"/>
            <p:cNvSpPr/>
            <p:nvPr/>
          </p:nvSpPr>
          <p:spPr>
            <a:xfrm>
              <a:off x="7531159" y="2877109"/>
              <a:ext cx="2886662"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5" name="rc15"/>
            <p:cNvSpPr/>
            <p:nvPr/>
          </p:nvSpPr>
          <p:spPr>
            <a:xfrm>
              <a:off x="7531159" y="2521440"/>
              <a:ext cx="2929747"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6" name="rc16"/>
            <p:cNvSpPr/>
            <p:nvPr/>
          </p:nvSpPr>
          <p:spPr>
            <a:xfrm>
              <a:off x="7531159" y="2165770"/>
              <a:ext cx="2972831"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7" name="rc17"/>
            <p:cNvSpPr/>
            <p:nvPr/>
          </p:nvSpPr>
          <p:spPr>
            <a:xfrm>
              <a:off x="7531159" y="1810101"/>
              <a:ext cx="3015916"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8" name="rc18"/>
            <p:cNvSpPr/>
            <p:nvPr/>
          </p:nvSpPr>
          <p:spPr>
            <a:xfrm>
              <a:off x="7531159" y="1454431"/>
              <a:ext cx="3102085"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9" name="pl19"/>
            <p:cNvSpPr/>
            <p:nvPr/>
          </p:nvSpPr>
          <p:spPr>
            <a:xfrm flipH="1">
              <a:off x="10202399" y="1276597"/>
              <a:ext cx="0" cy="4801538"/>
            </a:xfrm>
            <a:custGeom>
              <a:rect l="0" t="0" r="0" b="0"/>
              <a:pathLst>
                <a:path h="4801538">
                  <a:moveTo>
                    <a:pt x="0" y="4801538"/>
                  </a:moveTo>
                  <a:lnTo>
                    <a:pt x="0" y="0"/>
                  </a:lnTo>
                  <a:lnTo>
                    <a:pt x="0" y="0"/>
                  </a:lnTo>
                </a:path>
              </a:pathLst>
            </a:custGeom>
            <a:ln w="32521" cap="flat">
              <a:solidFill>
                <a:srgbClr val="2B333A">
                  <a:alpha val="100000"/>
                </a:srgbClr>
              </a:solidFill>
              <a:prstDash val="lgDash"/>
              <a:round/>
            </a:ln>
          </p:spPr>
          <p:txBody>
            <a:bodyPr/>
            <a:lstStyle/>
            <a:p>
              <a:endParaRPr/>
            </a:p>
          </p:txBody>
        </p:sp>
        <p:sp>
          <p:nvSpPr>
            <p:cNvPr id="20" name="tx20"/>
            <p:cNvSpPr/>
            <p:nvPr/>
          </p:nvSpPr>
          <p:spPr>
            <a:xfrm>
              <a:off x="9622219" y="1119136"/>
              <a:ext cx="1143127" cy="127992"/>
            </a:xfrm>
            <a:prstGeom prst="rect">
              <a:avLst/>
            </a:prstGeom>
            <a:noFill/>
          </p:spPr>
          <p:txBody>
            <a:bodyPr wrap="none" lIns="0" tIns="0" rIns="0" bIns="0" anchor="ctr" anchorCtr="1"/>
            <a:lstStyle/>
            <a:p>
              <a:pPr marL="0" marR="0" indent="0" algn="l">
                <a:lnSpc>
                  <a:spcPts val="1103"/>
                </a:lnSpc>
                <a:spcBef>
                  <a:spcPct val="0"/>
                </a:spcBef>
                <a:spcAft>
                  <a:spcPct val="0"/>
                </a:spcAft>
              </a:pPr>
              <a:r>
                <a:rPr sz="1103" b="1">
                  <a:solidFill>
                    <a:srgbClr val="2B333A">
                      <a:alpha val="100000"/>
                    </a:srgbClr>
                  </a:solidFill>
                  <a:latin typeface="Barlow Light"/>
                  <a:cs typeface="Barlow Light"/>
                </a:rPr>
                <a:t>Market Average 7.2</a:t>
              </a:r>
            </a:p>
          </p:txBody>
        </p:sp>
        <p:sp>
          <p:nvSpPr>
            <p:cNvPr id="21" name="tx21"/>
            <p:cNvSpPr/>
            <p:nvPr/>
          </p:nvSpPr>
          <p:spPr>
            <a:xfrm>
              <a:off x="9767440" y="5800613"/>
              <a:ext cx="250279"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5.9</a:t>
              </a:r>
            </a:p>
          </p:txBody>
        </p:sp>
        <p:sp>
          <p:nvSpPr>
            <p:cNvPr id="22" name="tx22"/>
            <p:cNvSpPr/>
            <p:nvPr/>
          </p:nvSpPr>
          <p:spPr>
            <a:xfrm>
              <a:off x="10107234" y="5444944"/>
              <a:ext cx="240513"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6.7</a:t>
              </a:r>
            </a:p>
          </p:txBody>
        </p:sp>
        <p:sp>
          <p:nvSpPr>
            <p:cNvPr id="23" name="tx23"/>
            <p:cNvSpPr/>
            <p:nvPr/>
          </p:nvSpPr>
          <p:spPr>
            <a:xfrm>
              <a:off x="10365741" y="5090862"/>
              <a:ext cx="240513" cy="135532"/>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7.3</a:t>
              </a:r>
            </a:p>
          </p:txBody>
        </p:sp>
        <p:sp>
          <p:nvSpPr>
            <p:cNvPr id="24" name="tx24"/>
            <p:cNvSpPr/>
            <p:nvPr/>
          </p:nvSpPr>
          <p:spPr>
            <a:xfrm>
              <a:off x="10365741" y="4735192"/>
              <a:ext cx="240513" cy="135532"/>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7.3</a:t>
              </a:r>
            </a:p>
          </p:txBody>
        </p:sp>
        <p:sp>
          <p:nvSpPr>
            <p:cNvPr id="25" name="tx25"/>
            <p:cNvSpPr/>
            <p:nvPr/>
          </p:nvSpPr>
          <p:spPr>
            <a:xfrm>
              <a:off x="10365741" y="4379523"/>
              <a:ext cx="240513" cy="135532"/>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7.3</a:t>
              </a:r>
            </a:p>
          </p:txBody>
        </p:sp>
        <p:sp>
          <p:nvSpPr>
            <p:cNvPr id="26" name="tx26"/>
            <p:cNvSpPr/>
            <p:nvPr/>
          </p:nvSpPr>
          <p:spPr>
            <a:xfrm>
              <a:off x="10365741" y="4023853"/>
              <a:ext cx="240513" cy="135532"/>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7.3</a:t>
              </a:r>
            </a:p>
          </p:txBody>
        </p:sp>
        <p:sp>
          <p:nvSpPr>
            <p:cNvPr id="27" name="tx27"/>
            <p:cNvSpPr/>
            <p:nvPr/>
          </p:nvSpPr>
          <p:spPr>
            <a:xfrm>
              <a:off x="10365741" y="3668184"/>
              <a:ext cx="240513" cy="135532"/>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7.3</a:t>
              </a:r>
            </a:p>
          </p:txBody>
        </p:sp>
        <p:sp>
          <p:nvSpPr>
            <p:cNvPr id="28" name="tx28"/>
            <p:cNvSpPr/>
            <p:nvPr/>
          </p:nvSpPr>
          <p:spPr>
            <a:xfrm>
              <a:off x="10411506" y="3314102"/>
              <a:ext cx="245875" cy="13394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7.4</a:t>
              </a:r>
            </a:p>
          </p:txBody>
        </p:sp>
        <p:sp>
          <p:nvSpPr>
            <p:cNvPr id="29" name="tx29"/>
            <p:cNvSpPr/>
            <p:nvPr/>
          </p:nvSpPr>
          <p:spPr>
            <a:xfrm>
              <a:off x="10534057" y="2958432"/>
              <a:ext cx="232470" cy="13394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7.7</a:t>
              </a:r>
            </a:p>
          </p:txBody>
        </p:sp>
        <p:sp>
          <p:nvSpPr>
            <p:cNvPr id="30" name="tx30"/>
            <p:cNvSpPr/>
            <p:nvPr/>
          </p:nvSpPr>
          <p:spPr>
            <a:xfrm>
              <a:off x="10581929" y="2599389"/>
              <a:ext cx="242045"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7.8</a:t>
              </a:r>
            </a:p>
          </p:txBody>
        </p:sp>
        <p:sp>
          <p:nvSpPr>
            <p:cNvPr id="31" name="tx31"/>
            <p:cNvSpPr/>
            <p:nvPr/>
          </p:nvSpPr>
          <p:spPr>
            <a:xfrm>
              <a:off x="10625205" y="2243918"/>
              <a:ext cx="242428"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7.9</a:t>
              </a:r>
            </a:p>
          </p:txBody>
        </p:sp>
        <p:sp>
          <p:nvSpPr>
            <p:cNvPr id="32" name="tx32"/>
            <p:cNvSpPr/>
            <p:nvPr/>
          </p:nvSpPr>
          <p:spPr>
            <a:xfrm>
              <a:off x="10677290" y="1887653"/>
              <a:ext cx="260428" cy="13771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8.0</a:t>
              </a:r>
            </a:p>
          </p:txBody>
        </p:sp>
        <p:sp>
          <p:nvSpPr>
            <p:cNvPr id="33" name="tx33"/>
            <p:cNvSpPr/>
            <p:nvPr/>
          </p:nvSpPr>
          <p:spPr>
            <a:xfrm>
              <a:off x="10760299" y="1532381"/>
              <a:ext cx="254109"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8.2</a:t>
              </a:r>
            </a:p>
          </p:txBody>
        </p:sp>
        <p:sp>
          <p:nvSpPr>
            <p:cNvPr id="34" name="rc34"/>
            <p:cNvSpPr/>
            <p:nvPr/>
          </p:nvSpPr>
          <p:spPr>
            <a:xfrm>
              <a:off x="7531159" y="1276597"/>
              <a:ext cx="3920691" cy="4801538"/>
            </a:xfrm>
            <a:prstGeom prst="rect">
              <a:avLst/>
            </a:prstGeom>
          </p:spPr>
          <p:txBody>
            <a:bodyPr/>
            <a:lstStyle/>
            <a:p>
              <a:endParaRPr/>
            </a:p>
          </p:txBody>
        </p:sp>
        <p:sp>
          <p:nvSpPr>
            <p:cNvPr id="35" name="pl35"/>
            <p:cNvSpPr/>
            <p:nvPr/>
          </p:nvSpPr>
          <p:spPr>
            <a:xfrm flipH="1">
              <a:off x="7531159" y="1276597"/>
              <a:ext cx="0" cy="4801538"/>
            </a:xfrm>
            <a:custGeom>
              <a:rect l="0" t="0" r="0" b="0"/>
              <a:pathLst>
                <a:path h="4801538">
                  <a:moveTo>
                    <a:pt x="0" y="4801538"/>
                  </a:moveTo>
                  <a:lnTo>
                    <a:pt x="0" y="0"/>
                  </a:lnTo>
                </a:path>
              </a:pathLst>
            </a:custGeom>
            <a:ln w="13550" cap="flat">
              <a:solidFill>
                <a:srgbClr val="858D96">
                  <a:alpha val="100000"/>
                </a:srgbClr>
              </a:solidFill>
              <a:prstDash val="solid"/>
              <a:round/>
            </a:ln>
          </p:spPr>
          <p:txBody>
            <a:bodyPr/>
            <a:lstStyle/>
            <a:p>
              <a:endParaRPr/>
            </a:p>
          </p:txBody>
        </p:sp>
        <p:sp>
          <p:nvSpPr>
            <p:cNvPr id="36" name="tx36"/>
            <p:cNvSpPr/>
            <p:nvPr/>
          </p:nvSpPr>
          <p:spPr>
            <a:xfrm>
              <a:off x="4605842" y="5758867"/>
              <a:ext cx="2862687"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Cerner HealtheIntent Suite (n=31)</a:t>
              </a:r>
            </a:p>
          </p:txBody>
        </p:sp>
        <p:sp>
          <p:nvSpPr>
            <p:cNvPr id="37" name="tx37"/>
            <p:cNvSpPr/>
            <p:nvPr/>
          </p:nvSpPr>
          <p:spPr>
            <a:xfrm>
              <a:off x="4476809" y="5384346"/>
              <a:ext cx="2991720"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Arcadia.io Arcadia Analytics (n=24)</a:t>
              </a:r>
            </a:p>
          </p:txBody>
        </p:sp>
        <p:sp>
          <p:nvSpPr>
            <p:cNvPr id="38" name="tx38"/>
            <p:cNvSpPr/>
            <p:nvPr/>
          </p:nvSpPr>
          <p:spPr>
            <a:xfrm>
              <a:off x="993140" y="5028676"/>
              <a:ext cx="6475388"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NextGen Healthcare NextGen Healthcare Population Health Analytics (n=11)</a:t>
              </a:r>
            </a:p>
          </p:txBody>
        </p:sp>
        <p:sp>
          <p:nvSpPr>
            <p:cNvPr id="39" name="tx39"/>
            <p:cNvSpPr/>
            <p:nvPr/>
          </p:nvSpPr>
          <p:spPr>
            <a:xfrm>
              <a:off x="2241604" y="4672213"/>
              <a:ext cx="5226924"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Lightbeam Lightbeam Population Health Management (n=19)</a:t>
              </a:r>
            </a:p>
          </p:txBody>
        </p:sp>
        <p:sp>
          <p:nvSpPr>
            <p:cNvPr id="40" name="tx40"/>
            <p:cNvSpPr/>
            <p:nvPr/>
          </p:nvSpPr>
          <p:spPr>
            <a:xfrm>
              <a:off x="3216154" y="4316543"/>
              <a:ext cx="4252375"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Innovaccer Population Health Management (n=17)</a:t>
              </a:r>
            </a:p>
          </p:txBody>
        </p:sp>
        <p:sp>
          <p:nvSpPr>
            <p:cNvPr id="41" name="tx41"/>
            <p:cNvSpPr/>
            <p:nvPr/>
          </p:nvSpPr>
          <p:spPr>
            <a:xfrm>
              <a:off x="1532839" y="3961668"/>
              <a:ext cx="5935689"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Health Catalyst Health Catalyst Population Health Applications (n=18)</a:t>
              </a:r>
            </a:p>
          </p:txBody>
        </p:sp>
        <p:sp>
          <p:nvSpPr>
            <p:cNvPr id="42" name="tx42"/>
            <p:cNvSpPr/>
            <p:nvPr/>
          </p:nvSpPr>
          <p:spPr>
            <a:xfrm>
              <a:off x="3114146" y="3605204"/>
              <a:ext cx="4354383"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Altera Digital Health CareInMotion (Allscripts) (n=9)</a:t>
              </a:r>
            </a:p>
          </p:txBody>
        </p:sp>
        <p:sp>
          <p:nvSpPr>
            <p:cNvPr id="43" name="tx43"/>
            <p:cNvSpPr/>
            <p:nvPr/>
          </p:nvSpPr>
          <p:spPr>
            <a:xfrm>
              <a:off x="3371805" y="3251122"/>
              <a:ext cx="4096723"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Innovaccer Innovaccer Population Health (n=18)</a:t>
              </a:r>
            </a:p>
          </p:txBody>
        </p:sp>
        <p:sp>
          <p:nvSpPr>
            <p:cNvPr id="44" name="tx44"/>
            <p:cNvSpPr/>
            <p:nvPr/>
          </p:nvSpPr>
          <p:spPr>
            <a:xfrm>
              <a:off x="5205689" y="2894659"/>
              <a:ext cx="2262839"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Epic Healthy Planet (n=30)</a:t>
              </a:r>
            </a:p>
          </p:txBody>
        </p:sp>
        <p:sp>
          <p:nvSpPr>
            <p:cNvPr id="45" name="tx45"/>
            <p:cNvSpPr/>
            <p:nvPr/>
          </p:nvSpPr>
          <p:spPr>
            <a:xfrm>
              <a:off x="3777393" y="2538990"/>
              <a:ext cx="3691136"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Optum Optum Performance Analytics (n=5)</a:t>
              </a:r>
            </a:p>
          </p:txBody>
        </p:sp>
        <p:sp>
          <p:nvSpPr>
            <p:cNvPr id="46" name="tx46"/>
            <p:cNvSpPr/>
            <p:nvPr/>
          </p:nvSpPr>
          <p:spPr>
            <a:xfrm>
              <a:off x="776122" y="2181733"/>
              <a:ext cx="6692406" cy="197445"/>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Relevant Healthcare Relevant Healthcare Analytics (Regional - West) [C] (n=9)</a:t>
              </a:r>
            </a:p>
          </p:txBody>
        </p:sp>
        <p:sp>
          <p:nvSpPr>
            <p:cNvPr id="47" name="tx47"/>
            <p:cNvSpPr/>
            <p:nvPr/>
          </p:nvSpPr>
          <p:spPr>
            <a:xfrm>
              <a:off x="3683515" y="1846502"/>
              <a:ext cx="3785014"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Salient Healthcare Salient Healthcare (n=13)</a:t>
              </a:r>
            </a:p>
          </p:txBody>
        </p:sp>
        <p:sp>
          <p:nvSpPr>
            <p:cNvPr id="48" name="tx48"/>
            <p:cNvSpPr/>
            <p:nvPr/>
          </p:nvSpPr>
          <p:spPr>
            <a:xfrm>
              <a:off x="1993700" y="1471187"/>
              <a:ext cx="5474829"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HealthEC HealthEC Population Health Management Suite (n=16)</a:t>
              </a:r>
            </a:p>
          </p:txBody>
        </p:sp>
        <p:sp>
          <p:nvSpPr>
            <p:cNvPr id="49" name="tx49"/>
            <p:cNvSpPr/>
            <p:nvPr/>
          </p:nvSpPr>
          <p:spPr>
            <a:xfrm>
              <a:off x="7495701" y="6140765"/>
              <a:ext cx="70916" cy="142279"/>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1</a:t>
              </a:r>
            </a:p>
          </p:txBody>
        </p:sp>
        <p:sp>
          <p:nvSpPr>
            <p:cNvPr id="50" name="tx50"/>
            <p:cNvSpPr/>
            <p:nvPr/>
          </p:nvSpPr>
          <p:spPr>
            <a:xfrm>
              <a:off x="10925190" y="6137590"/>
              <a:ext cx="105461" cy="14545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9</a:t>
              </a:r>
            </a:p>
          </p:txBody>
        </p:sp>
      </p:grpSp>
    </p:spTree>
  </p:cSld>
  <p:clrMapOvr>
    <a:masterClrMapping/>
  </p:clrMapOvr>
  <p:transition/>
  <p:timing/>
</p:sld>
</file>

<file path=ppt/slides/slide6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1"/>
          <p:cNvSpPr>
            <a:spLocks noGrp="1"/>
          </p:cNvSpPr>
          <p:nvPr>
            <p:ph type="title"/>
          </p:nvPr>
        </p:nvSpPr>
        <p:spPr/>
        <p:txBody>
          <a:bodyPr/>
          <a:lstStyle/>
          <a:p>
            <a:r>
              <a:t>Question Score Breakout</a:t>
            </a:r>
          </a:p>
        </p:txBody>
      </p:sp>
      <p:sp>
        <p:nvSpPr>
          <p:cNvPr id="2" name="SubTitle 2"/>
          <p:cNvSpPr>
            <a:spLocks noGrp="1"/>
          </p:cNvSpPr>
          <p:nvPr>
            <p:ph type="subTitle" idx="13"/>
          </p:nvPr>
        </p:nvSpPr>
        <p:spPr/>
        <p:txBody>
          <a:bodyPr/>
          <a:lstStyle/>
          <a:p>
            <a:r>
              <a:t>Supports Integration Goals</a:t>
            </a:r>
          </a:p>
        </p:txBody>
      </p:sp>
      <p:grpSp>
        <p:nvGrpSpPr>
          <p:cNvPr id="51" name="grp2"/>
          <p:cNvGrpSpPr/>
          <p:nvPr/>
        </p:nvGrpSpPr>
        <p:grpSpPr>
          <a:xfrm>
            <a:off x="548640" y="1207008"/>
            <a:ext cx="10972800" cy="5303520"/>
            <a:chOff x="548640" y="1207008"/>
            <a:chExt cx="10972800" cy="5303520"/>
          </a:xfrm>
        </p:grpSpPr>
        <p:sp>
          <p:nvSpPr>
            <p:cNvPr id="4" name="rc4"/>
            <p:cNvSpPr/>
            <p:nvPr/>
          </p:nvSpPr>
          <p:spPr>
            <a:xfrm>
              <a:off x="548640" y="1207008"/>
              <a:ext cx="10972799" cy="5303520"/>
            </a:xfrm>
            <a:prstGeom prst="rect">
              <a:avLst/>
            </a:prstGeom>
          </p:spPr>
          <p:txBody>
            <a:bodyPr/>
            <a:lstStyle/>
            <a:p>
              <a:endParaRPr/>
            </a:p>
          </p:txBody>
        </p:sp>
        <p:sp>
          <p:nvSpPr>
            <p:cNvPr id="5" name="rc5"/>
            <p:cNvSpPr/>
            <p:nvPr/>
          </p:nvSpPr>
          <p:spPr>
            <a:xfrm>
              <a:off x="7530753" y="1276597"/>
              <a:ext cx="3921097" cy="4801538"/>
            </a:xfrm>
            <a:prstGeom prst="rect">
              <a:avLst/>
            </a:prstGeom>
          </p:spPr>
          <p:txBody>
            <a:bodyPr/>
            <a:lstStyle/>
            <a:p>
              <a:endParaRPr/>
            </a:p>
          </p:txBody>
        </p:sp>
        <p:sp>
          <p:nvSpPr>
            <p:cNvPr id="6" name="rc6"/>
            <p:cNvSpPr/>
            <p:nvPr/>
          </p:nvSpPr>
          <p:spPr>
            <a:xfrm>
              <a:off x="7530753" y="5722465"/>
              <a:ext cx="2585339"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7" name="rc7"/>
            <p:cNvSpPr/>
            <p:nvPr/>
          </p:nvSpPr>
          <p:spPr>
            <a:xfrm>
              <a:off x="7530753" y="5366796"/>
              <a:ext cx="2585339"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8" name="rc8"/>
            <p:cNvSpPr/>
            <p:nvPr/>
          </p:nvSpPr>
          <p:spPr>
            <a:xfrm>
              <a:off x="7530753" y="5011126"/>
              <a:ext cx="2628428"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9" name="rc9"/>
            <p:cNvSpPr/>
            <p:nvPr/>
          </p:nvSpPr>
          <p:spPr>
            <a:xfrm>
              <a:off x="7530753" y="4655457"/>
              <a:ext cx="2714606"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0" name="rc10"/>
            <p:cNvSpPr/>
            <p:nvPr/>
          </p:nvSpPr>
          <p:spPr>
            <a:xfrm>
              <a:off x="7530753" y="4299787"/>
              <a:ext cx="2714606"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1" name="rc11"/>
            <p:cNvSpPr/>
            <p:nvPr/>
          </p:nvSpPr>
          <p:spPr>
            <a:xfrm>
              <a:off x="7530753" y="3944118"/>
              <a:ext cx="2886961"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2" name="rc12"/>
            <p:cNvSpPr/>
            <p:nvPr/>
          </p:nvSpPr>
          <p:spPr>
            <a:xfrm>
              <a:off x="7530753" y="3588448"/>
              <a:ext cx="2886961"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3" name="rc13"/>
            <p:cNvSpPr/>
            <p:nvPr/>
          </p:nvSpPr>
          <p:spPr>
            <a:xfrm>
              <a:off x="7530753" y="3232779"/>
              <a:ext cx="3016228"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4" name="rc14"/>
            <p:cNvSpPr/>
            <p:nvPr/>
          </p:nvSpPr>
          <p:spPr>
            <a:xfrm>
              <a:off x="7530753" y="2877109"/>
              <a:ext cx="3016228"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5" name="rc15"/>
            <p:cNvSpPr/>
            <p:nvPr/>
          </p:nvSpPr>
          <p:spPr>
            <a:xfrm>
              <a:off x="7530753" y="2521440"/>
              <a:ext cx="3016228"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6" name="rc16"/>
            <p:cNvSpPr/>
            <p:nvPr/>
          </p:nvSpPr>
          <p:spPr>
            <a:xfrm>
              <a:off x="7530753" y="2165770"/>
              <a:ext cx="3059317"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7" name="rc17"/>
            <p:cNvSpPr/>
            <p:nvPr/>
          </p:nvSpPr>
          <p:spPr>
            <a:xfrm>
              <a:off x="7530753" y="1810101"/>
              <a:ext cx="3059317"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8" name="rc18"/>
            <p:cNvSpPr/>
            <p:nvPr/>
          </p:nvSpPr>
          <p:spPr>
            <a:xfrm>
              <a:off x="7530753" y="1454431"/>
              <a:ext cx="3059317"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9" name="pl19"/>
            <p:cNvSpPr/>
            <p:nvPr/>
          </p:nvSpPr>
          <p:spPr>
            <a:xfrm flipH="1">
              <a:off x="10331537" y="1276597"/>
              <a:ext cx="0" cy="4801538"/>
            </a:xfrm>
            <a:custGeom>
              <a:rect l="0" t="0" r="0" b="0"/>
              <a:pathLst>
                <a:path h="4801538">
                  <a:moveTo>
                    <a:pt x="0" y="4801538"/>
                  </a:moveTo>
                  <a:lnTo>
                    <a:pt x="0" y="0"/>
                  </a:lnTo>
                  <a:lnTo>
                    <a:pt x="0" y="0"/>
                  </a:lnTo>
                </a:path>
              </a:pathLst>
            </a:custGeom>
            <a:ln w="32521" cap="flat">
              <a:solidFill>
                <a:srgbClr val="2B333A">
                  <a:alpha val="100000"/>
                </a:srgbClr>
              </a:solidFill>
              <a:prstDash val="lgDash"/>
              <a:round/>
            </a:ln>
          </p:spPr>
          <p:txBody>
            <a:bodyPr/>
            <a:lstStyle/>
            <a:p>
              <a:endParaRPr/>
            </a:p>
          </p:txBody>
        </p:sp>
        <p:sp>
          <p:nvSpPr>
            <p:cNvPr id="20" name="tx20"/>
            <p:cNvSpPr/>
            <p:nvPr/>
          </p:nvSpPr>
          <p:spPr>
            <a:xfrm>
              <a:off x="9774443" y="1120327"/>
              <a:ext cx="1140040" cy="126801"/>
            </a:xfrm>
            <a:prstGeom prst="rect">
              <a:avLst/>
            </a:prstGeom>
            <a:noFill/>
          </p:spPr>
          <p:txBody>
            <a:bodyPr wrap="none" lIns="0" tIns="0" rIns="0" bIns="0" anchor="ctr" anchorCtr="1"/>
            <a:lstStyle/>
            <a:p>
              <a:pPr marL="0" marR="0" indent="0" algn="l">
                <a:lnSpc>
                  <a:spcPts val="1103"/>
                </a:lnSpc>
                <a:spcBef>
                  <a:spcPct val="0"/>
                </a:spcBef>
                <a:spcAft>
                  <a:spcPct val="0"/>
                </a:spcAft>
              </a:pPr>
              <a:r>
                <a:rPr sz="1103" b="1">
                  <a:solidFill>
                    <a:srgbClr val="2B333A">
                      <a:alpha val="100000"/>
                    </a:srgbClr>
                  </a:solidFill>
                  <a:latin typeface="Barlow Light"/>
                  <a:cs typeface="Barlow Light"/>
                </a:rPr>
                <a:t>Market Average 7.5</a:t>
              </a:r>
            </a:p>
          </p:txBody>
        </p:sp>
        <p:sp>
          <p:nvSpPr>
            <p:cNvPr id="21" name="tx21"/>
            <p:cNvSpPr/>
            <p:nvPr/>
          </p:nvSpPr>
          <p:spPr>
            <a:xfrm>
              <a:off x="10241519" y="5800018"/>
              <a:ext cx="250853" cy="13771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7.0</a:t>
              </a:r>
            </a:p>
          </p:txBody>
        </p:sp>
        <p:sp>
          <p:nvSpPr>
            <p:cNvPr id="22" name="tx22"/>
            <p:cNvSpPr/>
            <p:nvPr/>
          </p:nvSpPr>
          <p:spPr>
            <a:xfrm>
              <a:off x="10241519" y="5444348"/>
              <a:ext cx="250853" cy="13771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7.0</a:t>
              </a:r>
            </a:p>
          </p:txBody>
        </p:sp>
        <p:sp>
          <p:nvSpPr>
            <p:cNvPr id="23" name="tx23"/>
            <p:cNvSpPr/>
            <p:nvPr/>
          </p:nvSpPr>
          <p:spPr>
            <a:xfrm>
              <a:off x="10264118" y="5092449"/>
              <a:ext cx="209874" cy="13394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7.1</a:t>
              </a:r>
            </a:p>
          </p:txBody>
        </p:sp>
        <p:sp>
          <p:nvSpPr>
            <p:cNvPr id="24" name="tx24"/>
            <p:cNvSpPr/>
            <p:nvPr/>
          </p:nvSpPr>
          <p:spPr>
            <a:xfrm>
              <a:off x="10365616" y="4735192"/>
              <a:ext cx="240513" cy="135532"/>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7.3</a:t>
              </a:r>
            </a:p>
          </p:txBody>
        </p:sp>
        <p:sp>
          <p:nvSpPr>
            <p:cNvPr id="25" name="tx25"/>
            <p:cNvSpPr/>
            <p:nvPr/>
          </p:nvSpPr>
          <p:spPr>
            <a:xfrm>
              <a:off x="10365616" y="4379523"/>
              <a:ext cx="240513" cy="135532"/>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7.3</a:t>
              </a:r>
            </a:p>
          </p:txBody>
        </p:sp>
        <p:sp>
          <p:nvSpPr>
            <p:cNvPr id="26" name="tx26"/>
            <p:cNvSpPr/>
            <p:nvPr/>
          </p:nvSpPr>
          <p:spPr>
            <a:xfrm>
              <a:off x="10533950" y="4025441"/>
              <a:ext cx="232470" cy="13394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7.7</a:t>
              </a:r>
            </a:p>
          </p:txBody>
        </p:sp>
        <p:sp>
          <p:nvSpPr>
            <p:cNvPr id="27" name="tx27"/>
            <p:cNvSpPr/>
            <p:nvPr/>
          </p:nvSpPr>
          <p:spPr>
            <a:xfrm>
              <a:off x="10533950" y="3669771"/>
              <a:ext cx="232470" cy="13394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7.7</a:t>
              </a:r>
            </a:p>
          </p:txBody>
        </p:sp>
        <p:sp>
          <p:nvSpPr>
            <p:cNvPr id="28" name="tx28"/>
            <p:cNvSpPr/>
            <p:nvPr/>
          </p:nvSpPr>
          <p:spPr>
            <a:xfrm>
              <a:off x="10677196" y="3310331"/>
              <a:ext cx="260428" cy="13771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8.0</a:t>
              </a:r>
            </a:p>
          </p:txBody>
        </p:sp>
        <p:sp>
          <p:nvSpPr>
            <p:cNvPr id="29" name="tx29"/>
            <p:cNvSpPr/>
            <p:nvPr/>
          </p:nvSpPr>
          <p:spPr>
            <a:xfrm>
              <a:off x="10677196" y="2954662"/>
              <a:ext cx="260428" cy="13771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8.0</a:t>
              </a:r>
            </a:p>
          </p:txBody>
        </p:sp>
        <p:sp>
          <p:nvSpPr>
            <p:cNvPr id="30" name="tx30"/>
            <p:cNvSpPr/>
            <p:nvPr/>
          </p:nvSpPr>
          <p:spPr>
            <a:xfrm>
              <a:off x="10677196" y="2598992"/>
              <a:ext cx="260428" cy="13771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8.0</a:t>
              </a:r>
            </a:p>
          </p:txBody>
        </p:sp>
        <p:sp>
          <p:nvSpPr>
            <p:cNvPr id="31" name="tx31"/>
            <p:cNvSpPr/>
            <p:nvPr/>
          </p:nvSpPr>
          <p:spPr>
            <a:xfrm>
              <a:off x="10699795" y="2243720"/>
              <a:ext cx="219449"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8.1</a:t>
              </a:r>
            </a:p>
          </p:txBody>
        </p:sp>
        <p:sp>
          <p:nvSpPr>
            <p:cNvPr id="32" name="tx32"/>
            <p:cNvSpPr/>
            <p:nvPr/>
          </p:nvSpPr>
          <p:spPr>
            <a:xfrm>
              <a:off x="10699795" y="1888050"/>
              <a:ext cx="219449"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8.1</a:t>
              </a:r>
            </a:p>
          </p:txBody>
        </p:sp>
        <p:sp>
          <p:nvSpPr>
            <p:cNvPr id="33" name="tx33"/>
            <p:cNvSpPr/>
            <p:nvPr/>
          </p:nvSpPr>
          <p:spPr>
            <a:xfrm>
              <a:off x="10699795" y="1532381"/>
              <a:ext cx="219449"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8.1</a:t>
              </a:r>
            </a:p>
          </p:txBody>
        </p:sp>
        <p:sp>
          <p:nvSpPr>
            <p:cNvPr id="34" name="rc34"/>
            <p:cNvSpPr/>
            <p:nvPr/>
          </p:nvSpPr>
          <p:spPr>
            <a:xfrm>
              <a:off x="7530753" y="1276597"/>
              <a:ext cx="3921097" cy="4801538"/>
            </a:xfrm>
            <a:prstGeom prst="rect">
              <a:avLst/>
            </a:prstGeom>
          </p:spPr>
          <p:txBody>
            <a:bodyPr/>
            <a:lstStyle/>
            <a:p>
              <a:endParaRPr/>
            </a:p>
          </p:txBody>
        </p:sp>
        <p:sp>
          <p:nvSpPr>
            <p:cNvPr id="35" name="pl35"/>
            <p:cNvSpPr/>
            <p:nvPr/>
          </p:nvSpPr>
          <p:spPr>
            <a:xfrm flipH="1">
              <a:off x="7530753" y="1276597"/>
              <a:ext cx="0" cy="4801538"/>
            </a:xfrm>
            <a:custGeom>
              <a:rect l="0" t="0" r="0" b="0"/>
              <a:pathLst>
                <a:path h="4801538">
                  <a:moveTo>
                    <a:pt x="0" y="4801538"/>
                  </a:moveTo>
                  <a:lnTo>
                    <a:pt x="0" y="0"/>
                  </a:lnTo>
                </a:path>
              </a:pathLst>
            </a:custGeom>
            <a:ln w="13550" cap="flat">
              <a:solidFill>
                <a:srgbClr val="858D96">
                  <a:alpha val="100000"/>
                </a:srgbClr>
              </a:solidFill>
              <a:prstDash val="solid"/>
              <a:round/>
            </a:ln>
          </p:spPr>
          <p:txBody>
            <a:bodyPr/>
            <a:lstStyle/>
            <a:p>
              <a:endParaRPr/>
            </a:p>
          </p:txBody>
        </p:sp>
        <p:sp>
          <p:nvSpPr>
            <p:cNvPr id="36" name="tx36"/>
            <p:cNvSpPr/>
            <p:nvPr/>
          </p:nvSpPr>
          <p:spPr>
            <a:xfrm>
              <a:off x="3776986" y="5740015"/>
              <a:ext cx="3691136"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Optum Optum Performance Analytics (n=5)</a:t>
              </a:r>
            </a:p>
          </p:txBody>
        </p:sp>
        <p:sp>
          <p:nvSpPr>
            <p:cNvPr id="37" name="tx37"/>
            <p:cNvSpPr/>
            <p:nvPr/>
          </p:nvSpPr>
          <p:spPr>
            <a:xfrm>
              <a:off x="4573127" y="5403197"/>
              <a:ext cx="2894996"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Cerner HealtheIntent Suite (n=35)</a:t>
              </a:r>
            </a:p>
          </p:txBody>
        </p:sp>
        <p:sp>
          <p:nvSpPr>
            <p:cNvPr id="38" name="tx38"/>
            <p:cNvSpPr/>
            <p:nvPr/>
          </p:nvSpPr>
          <p:spPr>
            <a:xfrm>
              <a:off x="5216256" y="5028676"/>
              <a:ext cx="2251867"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Epic Healthy Planet (n=36)</a:t>
              </a:r>
            </a:p>
          </p:txBody>
        </p:sp>
        <p:sp>
          <p:nvSpPr>
            <p:cNvPr id="39" name="tx39"/>
            <p:cNvSpPr/>
            <p:nvPr/>
          </p:nvSpPr>
          <p:spPr>
            <a:xfrm>
              <a:off x="3715620" y="4691858"/>
              <a:ext cx="3752502"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Salient Healthcare Salient Healthcare (n=11)</a:t>
              </a:r>
            </a:p>
          </p:txBody>
        </p:sp>
        <p:sp>
          <p:nvSpPr>
            <p:cNvPr id="40" name="tx40"/>
            <p:cNvSpPr/>
            <p:nvPr/>
          </p:nvSpPr>
          <p:spPr>
            <a:xfrm>
              <a:off x="2251764" y="4316543"/>
              <a:ext cx="5216358"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Lightbeam Lightbeam Population Health Management (n=17)</a:t>
              </a:r>
            </a:p>
          </p:txBody>
        </p:sp>
        <p:sp>
          <p:nvSpPr>
            <p:cNvPr id="41" name="tx41"/>
            <p:cNvSpPr/>
            <p:nvPr/>
          </p:nvSpPr>
          <p:spPr>
            <a:xfrm>
              <a:off x="4476402" y="3961668"/>
              <a:ext cx="2991720"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Arcadia.io Arcadia Analytics (n=24)</a:t>
              </a:r>
            </a:p>
          </p:txBody>
        </p:sp>
        <p:sp>
          <p:nvSpPr>
            <p:cNvPr id="42" name="tx42"/>
            <p:cNvSpPr/>
            <p:nvPr/>
          </p:nvSpPr>
          <p:spPr>
            <a:xfrm>
              <a:off x="3033882" y="3605204"/>
              <a:ext cx="4434240"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Altera Digital Health CareInMotion (Allscripts) (n=10)</a:t>
              </a:r>
            </a:p>
          </p:txBody>
        </p:sp>
        <p:sp>
          <p:nvSpPr>
            <p:cNvPr id="43" name="tx43"/>
            <p:cNvSpPr/>
            <p:nvPr/>
          </p:nvSpPr>
          <p:spPr>
            <a:xfrm>
              <a:off x="992734" y="3250329"/>
              <a:ext cx="6475388"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NextGen Healthcare NextGen Healthcare Population Health Analytics (n=11)</a:t>
              </a:r>
            </a:p>
          </p:txBody>
        </p:sp>
        <p:sp>
          <p:nvSpPr>
            <p:cNvPr id="44" name="tx44"/>
            <p:cNvSpPr/>
            <p:nvPr/>
          </p:nvSpPr>
          <p:spPr>
            <a:xfrm>
              <a:off x="3205587" y="2893865"/>
              <a:ext cx="4262535"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Innovaccer Population Health Management (n=18)</a:t>
              </a:r>
            </a:p>
          </p:txBody>
        </p:sp>
        <p:sp>
          <p:nvSpPr>
            <p:cNvPr id="45" name="tx45"/>
            <p:cNvSpPr/>
            <p:nvPr/>
          </p:nvSpPr>
          <p:spPr>
            <a:xfrm>
              <a:off x="1542593" y="2538990"/>
              <a:ext cx="5925529"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Health Catalyst Health Catalyst Population Health Applications (n=17)</a:t>
              </a:r>
            </a:p>
          </p:txBody>
        </p:sp>
        <p:sp>
          <p:nvSpPr>
            <p:cNvPr id="46" name="tx46"/>
            <p:cNvSpPr/>
            <p:nvPr/>
          </p:nvSpPr>
          <p:spPr>
            <a:xfrm>
              <a:off x="776122" y="2181733"/>
              <a:ext cx="6692000" cy="197445"/>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Relevant Healthcare Relevant Healthcare Analytics (Regional - West) [C] (n=8)</a:t>
              </a:r>
            </a:p>
          </p:txBody>
        </p:sp>
        <p:sp>
          <p:nvSpPr>
            <p:cNvPr id="47" name="tx47"/>
            <p:cNvSpPr/>
            <p:nvPr/>
          </p:nvSpPr>
          <p:spPr>
            <a:xfrm>
              <a:off x="3370993" y="1828444"/>
              <a:ext cx="4097130"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Innovaccer Innovaccer Population Health (n=19)</a:t>
              </a:r>
            </a:p>
          </p:txBody>
        </p:sp>
        <p:sp>
          <p:nvSpPr>
            <p:cNvPr id="48" name="tx48"/>
            <p:cNvSpPr/>
            <p:nvPr/>
          </p:nvSpPr>
          <p:spPr>
            <a:xfrm>
              <a:off x="1993294" y="1471187"/>
              <a:ext cx="5474829"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HealthEC HealthEC Population Health Management Suite (n=16)</a:t>
              </a:r>
            </a:p>
          </p:txBody>
        </p:sp>
        <p:sp>
          <p:nvSpPr>
            <p:cNvPr id="49" name="tx49"/>
            <p:cNvSpPr/>
            <p:nvPr/>
          </p:nvSpPr>
          <p:spPr>
            <a:xfrm>
              <a:off x="7495294" y="6140765"/>
              <a:ext cx="70916" cy="142279"/>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1</a:t>
              </a:r>
            </a:p>
          </p:txBody>
        </p:sp>
        <p:sp>
          <p:nvSpPr>
            <p:cNvPr id="50" name="tx50"/>
            <p:cNvSpPr/>
            <p:nvPr/>
          </p:nvSpPr>
          <p:spPr>
            <a:xfrm>
              <a:off x="10925141" y="6137590"/>
              <a:ext cx="105461" cy="14545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9</a:t>
              </a:r>
            </a:p>
          </p:txBody>
        </p:sp>
      </p:grpSp>
    </p:spTree>
  </p:cSld>
  <p:clrMapOvr>
    <a:masterClrMapping/>
  </p:clrMapOvr>
  <p:transition/>
  <p:timing/>
</p:sld>
</file>

<file path=ppt/slides/slide6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1"/>
          <p:cNvSpPr>
            <a:spLocks noGrp="1"/>
          </p:cNvSpPr>
          <p:nvPr>
            <p:ph type="title"/>
          </p:nvPr>
        </p:nvSpPr>
        <p:spPr/>
        <p:txBody>
          <a:bodyPr/>
          <a:lstStyle/>
          <a:p>
            <a:r>
              <a:t>Question Score Breakout</a:t>
            </a:r>
          </a:p>
        </p:txBody>
      </p:sp>
      <p:sp>
        <p:nvSpPr>
          <p:cNvPr id="2" name="SubTitle 2"/>
          <p:cNvSpPr>
            <a:spLocks noGrp="1"/>
          </p:cNvSpPr>
          <p:nvPr>
            <p:ph type="subTitle" idx="13"/>
          </p:nvPr>
        </p:nvSpPr>
        <p:spPr/>
        <p:txBody>
          <a:bodyPr/>
          <a:lstStyle/>
          <a:p>
            <a:r>
              <a:t>Product has Needed Functionality</a:t>
            </a:r>
          </a:p>
        </p:txBody>
      </p:sp>
      <p:grpSp>
        <p:nvGrpSpPr>
          <p:cNvPr id="51" name="grp2"/>
          <p:cNvGrpSpPr/>
          <p:nvPr/>
        </p:nvGrpSpPr>
        <p:grpSpPr>
          <a:xfrm>
            <a:off x="548640" y="1207008"/>
            <a:ext cx="10972800" cy="5303520"/>
            <a:chOff x="548640" y="1207008"/>
            <a:chExt cx="10972800" cy="5303520"/>
          </a:xfrm>
        </p:grpSpPr>
        <p:sp>
          <p:nvSpPr>
            <p:cNvPr id="4" name="rc4"/>
            <p:cNvSpPr/>
            <p:nvPr/>
          </p:nvSpPr>
          <p:spPr>
            <a:xfrm>
              <a:off x="548640" y="1207008"/>
              <a:ext cx="10972799" cy="5303520"/>
            </a:xfrm>
            <a:prstGeom prst="rect">
              <a:avLst/>
            </a:prstGeom>
          </p:spPr>
          <p:txBody>
            <a:bodyPr/>
            <a:lstStyle/>
            <a:p>
              <a:endParaRPr/>
            </a:p>
          </p:txBody>
        </p:sp>
        <p:sp>
          <p:nvSpPr>
            <p:cNvPr id="5" name="rc5"/>
            <p:cNvSpPr/>
            <p:nvPr/>
          </p:nvSpPr>
          <p:spPr>
            <a:xfrm>
              <a:off x="7530753" y="1276597"/>
              <a:ext cx="3921097" cy="4801538"/>
            </a:xfrm>
            <a:prstGeom prst="rect">
              <a:avLst/>
            </a:prstGeom>
          </p:spPr>
          <p:txBody>
            <a:bodyPr/>
            <a:lstStyle/>
            <a:p>
              <a:endParaRPr/>
            </a:p>
          </p:txBody>
        </p:sp>
        <p:sp>
          <p:nvSpPr>
            <p:cNvPr id="6" name="rc6"/>
            <p:cNvSpPr/>
            <p:nvPr/>
          </p:nvSpPr>
          <p:spPr>
            <a:xfrm>
              <a:off x="7530753" y="5722465"/>
              <a:ext cx="2197538"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7" name="rc7"/>
            <p:cNvSpPr/>
            <p:nvPr/>
          </p:nvSpPr>
          <p:spPr>
            <a:xfrm>
              <a:off x="7530753" y="5366796"/>
              <a:ext cx="2283716"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8" name="rc8"/>
            <p:cNvSpPr/>
            <p:nvPr/>
          </p:nvSpPr>
          <p:spPr>
            <a:xfrm>
              <a:off x="7530753" y="5011126"/>
              <a:ext cx="2456072"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9" name="rc9"/>
            <p:cNvSpPr/>
            <p:nvPr/>
          </p:nvSpPr>
          <p:spPr>
            <a:xfrm>
              <a:off x="7530753" y="4655457"/>
              <a:ext cx="2585339"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0" name="rc10"/>
            <p:cNvSpPr/>
            <p:nvPr/>
          </p:nvSpPr>
          <p:spPr>
            <a:xfrm>
              <a:off x="7530753" y="4299787"/>
              <a:ext cx="2628428"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1" name="rc11"/>
            <p:cNvSpPr/>
            <p:nvPr/>
          </p:nvSpPr>
          <p:spPr>
            <a:xfrm>
              <a:off x="7530753" y="3944118"/>
              <a:ext cx="2671517"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2" name="rc12"/>
            <p:cNvSpPr/>
            <p:nvPr/>
          </p:nvSpPr>
          <p:spPr>
            <a:xfrm>
              <a:off x="7530753" y="3588448"/>
              <a:ext cx="2714606"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3" name="rc13"/>
            <p:cNvSpPr/>
            <p:nvPr/>
          </p:nvSpPr>
          <p:spPr>
            <a:xfrm>
              <a:off x="7530753" y="3232779"/>
              <a:ext cx="2800784"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4" name="rc14"/>
            <p:cNvSpPr/>
            <p:nvPr/>
          </p:nvSpPr>
          <p:spPr>
            <a:xfrm>
              <a:off x="7530753" y="2877109"/>
              <a:ext cx="2800784"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5" name="rc15"/>
            <p:cNvSpPr/>
            <p:nvPr/>
          </p:nvSpPr>
          <p:spPr>
            <a:xfrm>
              <a:off x="7530753" y="2521440"/>
              <a:ext cx="2800784"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6" name="rc16"/>
            <p:cNvSpPr/>
            <p:nvPr/>
          </p:nvSpPr>
          <p:spPr>
            <a:xfrm>
              <a:off x="7530753" y="2165770"/>
              <a:ext cx="2800784"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7" name="rc17"/>
            <p:cNvSpPr/>
            <p:nvPr/>
          </p:nvSpPr>
          <p:spPr>
            <a:xfrm>
              <a:off x="7530753" y="1810101"/>
              <a:ext cx="2800784"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8" name="rc18"/>
            <p:cNvSpPr/>
            <p:nvPr/>
          </p:nvSpPr>
          <p:spPr>
            <a:xfrm>
              <a:off x="7530753" y="1454431"/>
              <a:ext cx="3059317"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9" name="pl19"/>
            <p:cNvSpPr/>
            <p:nvPr/>
          </p:nvSpPr>
          <p:spPr>
            <a:xfrm flipH="1">
              <a:off x="10116092" y="1276597"/>
              <a:ext cx="0" cy="4801538"/>
            </a:xfrm>
            <a:custGeom>
              <a:rect l="0" t="0" r="0" b="0"/>
              <a:pathLst>
                <a:path h="4801538">
                  <a:moveTo>
                    <a:pt x="0" y="4801538"/>
                  </a:moveTo>
                  <a:lnTo>
                    <a:pt x="0" y="0"/>
                  </a:lnTo>
                  <a:lnTo>
                    <a:pt x="0" y="0"/>
                  </a:lnTo>
                </a:path>
              </a:pathLst>
            </a:custGeom>
            <a:ln w="32521" cap="flat">
              <a:solidFill>
                <a:srgbClr val="2B333A">
                  <a:alpha val="100000"/>
                </a:srgbClr>
              </a:solidFill>
              <a:prstDash val="lgDash"/>
              <a:round/>
            </a:ln>
          </p:spPr>
          <p:txBody>
            <a:bodyPr/>
            <a:lstStyle/>
            <a:p>
              <a:endParaRPr/>
            </a:p>
          </p:txBody>
        </p:sp>
        <p:sp>
          <p:nvSpPr>
            <p:cNvPr id="20" name="tx20"/>
            <p:cNvSpPr/>
            <p:nvPr/>
          </p:nvSpPr>
          <p:spPr>
            <a:xfrm>
              <a:off x="9529287" y="1119136"/>
              <a:ext cx="1147757" cy="127992"/>
            </a:xfrm>
            <a:prstGeom prst="rect">
              <a:avLst/>
            </a:prstGeom>
            <a:noFill/>
          </p:spPr>
          <p:txBody>
            <a:bodyPr wrap="none" lIns="0" tIns="0" rIns="0" bIns="0" anchor="ctr" anchorCtr="1"/>
            <a:lstStyle/>
            <a:p>
              <a:pPr marL="0" marR="0" indent="0" algn="l">
                <a:lnSpc>
                  <a:spcPts val="1103"/>
                </a:lnSpc>
                <a:spcBef>
                  <a:spcPct val="0"/>
                </a:spcBef>
                <a:spcAft>
                  <a:spcPct val="0"/>
                </a:spcAft>
              </a:pPr>
              <a:r>
                <a:rPr sz="1103" b="1">
                  <a:solidFill>
                    <a:srgbClr val="2B333A">
                      <a:alpha val="100000"/>
                    </a:srgbClr>
                  </a:solidFill>
                  <a:latin typeface="Barlow Light"/>
                  <a:cs typeface="Barlow Light"/>
                </a:rPr>
                <a:t>Market Average 7.0</a:t>
              </a:r>
            </a:p>
          </p:txBody>
        </p:sp>
        <p:sp>
          <p:nvSpPr>
            <p:cNvPr id="21" name="tx21"/>
            <p:cNvSpPr/>
            <p:nvPr/>
          </p:nvSpPr>
          <p:spPr>
            <a:xfrm>
              <a:off x="9837250" y="5800613"/>
              <a:ext cx="217917"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6.1</a:t>
              </a:r>
            </a:p>
          </p:txBody>
        </p:sp>
        <p:sp>
          <p:nvSpPr>
            <p:cNvPr id="22" name="tx22"/>
            <p:cNvSpPr/>
            <p:nvPr/>
          </p:nvSpPr>
          <p:spPr>
            <a:xfrm>
              <a:off x="9938747" y="5444944"/>
              <a:ext cx="248556"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6.3</a:t>
              </a:r>
            </a:p>
          </p:txBody>
        </p:sp>
        <p:sp>
          <p:nvSpPr>
            <p:cNvPr id="23" name="tx23"/>
            <p:cNvSpPr/>
            <p:nvPr/>
          </p:nvSpPr>
          <p:spPr>
            <a:xfrm>
              <a:off x="10107082" y="5089274"/>
              <a:ext cx="240513"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6.7</a:t>
              </a:r>
            </a:p>
          </p:txBody>
        </p:sp>
        <p:sp>
          <p:nvSpPr>
            <p:cNvPr id="24" name="tx24"/>
            <p:cNvSpPr/>
            <p:nvPr/>
          </p:nvSpPr>
          <p:spPr>
            <a:xfrm>
              <a:off x="10241519" y="4733009"/>
              <a:ext cx="250853" cy="13771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7.0</a:t>
              </a:r>
            </a:p>
          </p:txBody>
        </p:sp>
        <p:sp>
          <p:nvSpPr>
            <p:cNvPr id="25" name="tx25"/>
            <p:cNvSpPr/>
            <p:nvPr/>
          </p:nvSpPr>
          <p:spPr>
            <a:xfrm>
              <a:off x="10264118" y="4381110"/>
              <a:ext cx="209874" cy="13394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7.1</a:t>
              </a:r>
            </a:p>
          </p:txBody>
        </p:sp>
        <p:sp>
          <p:nvSpPr>
            <p:cNvPr id="26" name="tx26"/>
            <p:cNvSpPr/>
            <p:nvPr/>
          </p:nvSpPr>
          <p:spPr>
            <a:xfrm>
              <a:off x="10324537" y="4023853"/>
              <a:ext cx="244534" cy="135532"/>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7.2</a:t>
              </a:r>
            </a:p>
          </p:txBody>
        </p:sp>
        <p:sp>
          <p:nvSpPr>
            <p:cNvPr id="27" name="tx27"/>
            <p:cNvSpPr/>
            <p:nvPr/>
          </p:nvSpPr>
          <p:spPr>
            <a:xfrm>
              <a:off x="10365616" y="3668184"/>
              <a:ext cx="240513" cy="135532"/>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7.3</a:t>
              </a:r>
            </a:p>
          </p:txBody>
        </p:sp>
        <p:sp>
          <p:nvSpPr>
            <p:cNvPr id="28" name="tx28"/>
            <p:cNvSpPr/>
            <p:nvPr/>
          </p:nvSpPr>
          <p:spPr>
            <a:xfrm>
              <a:off x="10451698" y="3312514"/>
              <a:ext cx="240321" cy="135532"/>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7.5</a:t>
              </a:r>
            </a:p>
          </p:txBody>
        </p:sp>
        <p:sp>
          <p:nvSpPr>
            <p:cNvPr id="29" name="tx29"/>
            <p:cNvSpPr/>
            <p:nvPr/>
          </p:nvSpPr>
          <p:spPr>
            <a:xfrm>
              <a:off x="10451698" y="2956845"/>
              <a:ext cx="240321" cy="135532"/>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7.5</a:t>
              </a:r>
            </a:p>
          </p:txBody>
        </p:sp>
        <p:sp>
          <p:nvSpPr>
            <p:cNvPr id="30" name="tx30"/>
            <p:cNvSpPr/>
            <p:nvPr/>
          </p:nvSpPr>
          <p:spPr>
            <a:xfrm>
              <a:off x="10451698" y="2601175"/>
              <a:ext cx="240321" cy="135532"/>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7.5</a:t>
              </a:r>
            </a:p>
          </p:txBody>
        </p:sp>
        <p:sp>
          <p:nvSpPr>
            <p:cNvPr id="31" name="tx31"/>
            <p:cNvSpPr/>
            <p:nvPr/>
          </p:nvSpPr>
          <p:spPr>
            <a:xfrm>
              <a:off x="10451698" y="2245505"/>
              <a:ext cx="240321" cy="135532"/>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7.5</a:t>
              </a:r>
            </a:p>
          </p:txBody>
        </p:sp>
        <p:sp>
          <p:nvSpPr>
            <p:cNvPr id="32" name="tx32"/>
            <p:cNvSpPr/>
            <p:nvPr/>
          </p:nvSpPr>
          <p:spPr>
            <a:xfrm>
              <a:off x="10451698" y="1889836"/>
              <a:ext cx="240321" cy="135532"/>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7.5</a:t>
              </a:r>
            </a:p>
          </p:txBody>
        </p:sp>
        <p:sp>
          <p:nvSpPr>
            <p:cNvPr id="33" name="tx33"/>
            <p:cNvSpPr/>
            <p:nvPr/>
          </p:nvSpPr>
          <p:spPr>
            <a:xfrm>
              <a:off x="10699795" y="1532381"/>
              <a:ext cx="219449"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8.1</a:t>
              </a:r>
            </a:p>
          </p:txBody>
        </p:sp>
        <p:sp>
          <p:nvSpPr>
            <p:cNvPr id="34" name="rc34"/>
            <p:cNvSpPr/>
            <p:nvPr/>
          </p:nvSpPr>
          <p:spPr>
            <a:xfrm>
              <a:off x="7530753" y="1276597"/>
              <a:ext cx="3921097" cy="4801538"/>
            </a:xfrm>
            <a:prstGeom prst="rect">
              <a:avLst/>
            </a:prstGeom>
          </p:spPr>
          <p:txBody>
            <a:bodyPr/>
            <a:lstStyle/>
            <a:p>
              <a:endParaRPr/>
            </a:p>
          </p:txBody>
        </p:sp>
        <p:sp>
          <p:nvSpPr>
            <p:cNvPr id="35" name="pl35"/>
            <p:cNvSpPr/>
            <p:nvPr/>
          </p:nvSpPr>
          <p:spPr>
            <a:xfrm flipH="1">
              <a:off x="7530753" y="1276597"/>
              <a:ext cx="0" cy="4801538"/>
            </a:xfrm>
            <a:custGeom>
              <a:rect l="0" t="0" r="0" b="0"/>
              <a:pathLst>
                <a:path h="4801538">
                  <a:moveTo>
                    <a:pt x="0" y="4801538"/>
                  </a:moveTo>
                  <a:lnTo>
                    <a:pt x="0" y="0"/>
                  </a:lnTo>
                </a:path>
              </a:pathLst>
            </a:custGeom>
            <a:ln w="13550" cap="flat">
              <a:solidFill>
                <a:srgbClr val="858D96">
                  <a:alpha val="100000"/>
                </a:srgbClr>
              </a:solidFill>
              <a:prstDash val="solid"/>
              <a:round/>
            </a:ln>
          </p:spPr>
          <p:txBody>
            <a:bodyPr/>
            <a:lstStyle/>
            <a:p>
              <a:endParaRPr/>
            </a:p>
          </p:txBody>
        </p:sp>
        <p:sp>
          <p:nvSpPr>
            <p:cNvPr id="36" name="tx36"/>
            <p:cNvSpPr/>
            <p:nvPr/>
          </p:nvSpPr>
          <p:spPr>
            <a:xfrm>
              <a:off x="4567234" y="5758867"/>
              <a:ext cx="2900888"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Cerner HealtheIntent Suite (n=34)</a:t>
              </a:r>
            </a:p>
          </p:txBody>
        </p:sp>
        <p:sp>
          <p:nvSpPr>
            <p:cNvPr id="37" name="tx37"/>
            <p:cNvSpPr/>
            <p:nvPr/>
          </p:nvSpPr>
          <p:spPr>
            <a:xfrm>
              <a:off x="4476402" y="5384346"/>
              <a:ext cx="2991720"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Arcadia.io Arcadia Analytics (n=24)</a:t>
              </a:r>
            </a:p>
          </p:txBody>
        </p:sp>
        <p:sp>
          <p:nvSpPr>
            <p:cNvPr id="38" name="tx38"/>
            <p:cNvSpPr/>
            <p:nvPr/>
          </p:nvSpPr>
          <p:spPr>
            <a:xfrm>
              <a:off x="5214223" y="5028676"/>
              <a:ext cx="2253899"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Epic Healthy Planet (n=39)</a:t>
              </a:r>
            </a:p>
          </p:txBody>
        </p:sp>
        <p:sp>
          <p:nvSpPr>
            <p:cNvPr id="39" name="tx39"/>
            <p:cNvSpPr/>
            <p:nvPr/>
          </p:nvSpPr>
          <p:spPr>
            <a:xfrm>
              <a:off x="3776986" y="4673007"/>
              <a:ext cx="3691136"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Optum Optum Performance Analytics (n=5)</a:t>
              </a:r>
            </a:p>
          </p:txBody>
        </p:sp>
        <p:sp>
          <p:nvSpPr>
            <p:cNvPr id="40" name="tx40"/>
            <p:cNvSpPr/>
            <p:nvPr/>
          </p:nvSpPr>
          <p:spPr>
            <a:xfrm>
              <a:off x="2195478" y="4316543"/>
              <a:ext cx="5272644"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Lightbeam Lightbeam Population Health Management (n=20)</a:t>
              </a:r>
            </a:p>
          </p:txBody>
        </p:sp>
        <p:sp>
          <p:nvSpPr>
            <p:cNvPr id="41" name="tx41"/>
            <p:cNvSpPr/>
            <p:nvPr/>
          </p:nvSpPr>
          <p:spPr>
            <a:xfrm>
              <a:off x="776122" y="3960080"/>
              <a:ext cx="6692000" cy="197445"/>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Relevant Healthcare Relevant Healthcare Analytics (Regional - West) [C] (n=8)</a:t>
              </a:r>
            </a:p>
          </p:txBody>
        </p:sp>
        <p:sp>
          <p:nvSpPr>
            <p:cNvPr id="42" name="tx42"/>
            <p:cNvSpPr/>
            <p:nvPr/>
          </p:nvSpPr>
          <p:spPr>
            <a:xfrm>
              <a:off x="1532433" y="3605998"/>
              <a:ext cx="5935689"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Health Catalyst Health Catalyst Population Health Applications (n=18)</a:t>
              </a:r>
            </a:p>
          </p:txBody>
        </p:sp>
        <p:sp>
          <p:nvSpPr>
            <p:cNvPr id="43" name="tx43"/>
            <p:cNvSpPr/>
            <p:nvPr/>
          </p:nvSpPr>
          <p:spPr>
            <a:xfrm>
              <a:off x="3683108" y="3269180"/>
              <a:ext cx="3785014"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Salient Healthcare Salient Healthcare (n=13)</a:t>
              </a:r>
            </a:p>
          </p:txBody>
        </p:sp>
        <p:sp>
          <p:nvSpPr>
            <p:cNvPr id="44" name="tx44"/>
            <p:cNvSpPr/>
            <p:nvPr/>
          </p:nvSpPr>
          <p:spPr>
            <a:xfrm>
              <a:off x="955955" y="2894659"/>
              <a:ext cx="6512167"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NextGen Healthcare NextGen Healthcare Population Health Analytics (n=12)</a:t>
              </a:r>
            </a:p>
          </p:txBody>
        </p:sp>
        <p:sp>
          <p:nvSpPr>
            <p:cNvPr id="45" name="tx45"/>
            <p:cNvSpPr/>
            <p:nvPr/>
          </p:nvSpPr>
          <p:spPr>
            <a:xfrm>
              <a:off x="3205587" y="2538196"/>
              <a:ext cx="4262535"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Innovaccer Population Health Management (n=18)</a:t>
              </a:r>
            </a:p>
          </p:txBody>
        </p:sp>
        <p:sp>
          <p:nvSpPr>
            <p:cNvPr id="46" name="tx46"/>
            <p:cNvSpPr/>
            <p:nvPr/>
          </p:nvSpPr>
          <p:spPr>
            <a:xfrm>
              <a:off x="3370993" y="2184114"/>
              <a:ext cx="4097130"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Innovaccer Innovaccer Population Health (n=19)</a:t>
              </a:r>
            </a:p>
          </p:txBody>
        </p:sp>
        <p:sp>
          <p:nvSpPr>
            <p:cNvPr id="47" name="tx47"/>
            <p:cNvSpPr/>
            <p:nvPr/>
          </p:nvSpPr>
          <p:spPr>
            <a:xfrm>
              <a:off x="3033882" y="1826857"/>
              <a:ext cx="4434240"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Altera Digital Health CareInMotion (Allscripts) (n=10)</a:t>
              </a:r>
            </a:p>
          </p:txBody>
        </p:sp>
        <p:sp>
          <p:nvSpPr>
            <p:cNvPr id="48" name="tx48"/>
            <p:cNvSpPr/>
            <p:nvPr/>
          </p:nvSpPr>
          <p:spPr>
            <a:xfrm>
              <a:off x="2001828" y="1471187"/>
              <a:ext cx="5466294"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HealthEC HealthEC Population Health Management Suite (n=17)</a:t>
              </a:r>
            </a:p>
          </p:txBody>
        </p:sp>
        <p:sp>
          <p:nvSpPr>
            <p:cNvPr id="49" name="tx49"/>
            <p:cNvSpPr/>
            <p:nvPr/>
          </p:nvSpPr>
          <p:spPr>
            <a:xfrm>
              <a:off x="7495294" y="6140765"/>
              <a:ext cx="70916" cy="142279"/>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1</a:t>
              </a:r>
            </a:p>
          </p:txBody>
        </p:sp>
        <p:sp>
          <p:nvSpPr>
            <p:cNvPr id="50" name="tx50"/>
            <p:cNvSpPr/>
            <p:nvPr/>
          </p:nvSpPr>
          <p:spPr>
            <a:xfrm>
              <a:off x="10925141" y="6137590"/>
              <a:ext cx="105461" cy="14545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9</a:t>
              </a:r>
            </a:p>
          </p:txBody>
        </p:sp>
      </p:grpSp>
    </p:spTree>
  </p:cSld>
  <p:clrMapOvr>
    <a:masterClrMapping/>
  </p:clrMapOvr>
  <p:transition/>
  <p:timing/>
</p:sld>
</file>

<file path=ppt/slides/slide6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1"/>
          <p:cNvSpPr>
            <a:spLocks noGrp="1"/>
          </p:cNvSpPr>
          <p:nvPr>
            <p:ph type="title"/>
          </p:nvPr>
        </p:nvSpPr>
        <p:spPr/>
        <p:txBody>
          <a:bodyPr/>
          <a:lstStyle/>
          <a:p>
            <a:r>
              <a:t>Question Score Breakout</a:t>
            </a:r>
          </a:p>
        </p:txBody>
      </p:sp>
      <p:sp>
        <p:nvSpPr>
          <p:cNvPr id="2" name="SubTitle 2"/>
          <p:cNvSpPr>
            <a:spLocks noGrp="1"/>
          </p:cNvSpPr>
          <p:nvPr>
            <p:ph type="subTitle" idx="13"/>
          </p:nvPr>
        </p:nvSpPr>
        <p:spPr/>
        <p:txBody>
          <a:bodyPr/>
          <a:lstStyle/>
          <a:p>
            <a:r>
              <a:t>Drives Tangible Outcomes</a:t>
            </a:r>
          </a:p>
        </p:txBody>
      </p:sp>
      <p:grpSp>
        <p:nvGrpSpPr>
          <p:cNvPr id="51" name="grp2"/>
          <p:cNvGrpSpPr/>
          <p:nvPr/>
        </p:nvGrpSpPr>
        <p:grpSpPr>
          <a:xfrm>
            <a:off x="548640" y="1207008"/>
            <a:ext cx="10972800" cy="5303520"/>
            <a:chOff x="548640" y="1207008"/>
            <a:chExt cx="10972800" cy="5303520"/>
          </a:xfrm>
        </p:grpSpPr>
        <p:sp>
          <p:nvSpPr>
            <p:cNvPr id="4" name="rc4"/>
            <p:cNvSpPr/>
            <p:nvPr/>
          </p:nvSpPr>
          <p:spPr>
            <a:xfrm>
              <a:off x="548640" y="1207008"/>
              <a:ext cx="10972799" cy="5303520"/>
            </a:xfrm>
            <a:prstGeom prst="rect">
              <a:avLst/>
            </a:prstGeom>
          </p:spPr>
          <p:txBody>
            <a:bodyPr/>
            <a:lstStyle/>
            <a:p>
              <a:endParaRPr/>
            </a:p>
          </p:txBody>
        </p:sp>
        <p:sp>
          <p:nvSpPr>
            <p:cNvPr id="5" name="rc5"/>
            <p:cNvSpPr/>
            <p:nvPr/>
          </p:nvSpPr>
          <p:spPr>
            <a:xfrm>
              <a:off x="7530753" y="1276597"/>
              <a:ext cx="3921097" cy="4801538"/>
            </a:xfrm>
            <a:prstGeom prst="rect">
              <a:avLst/>
            </a:prstGeom>
          </p:spPr>
          <p:txBody>
            <a:bodyPr/>
            <a:lstStyle/>
            <a:p>
              <a:endParaRPr/>
            </a:p>
          </p:txBody>
        </p:sp>
        <p:sp>
          <p:nvSpPr>
            <p:cNvPr id="6" name="rc6"/>
            <p:cNvSpPr/>
            <p:nvPr/>
          </p:nvSpPr>
          <p:spPr>
            <a:xfrm>
              <a:off x="7530753" y="5722465"/>
              <a:ext cx="2499161"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7" name="rc7"/>
            <p:cNvSpPr/>
            <p:nvPr/>
          </p:nvSpPr>
          <p:spPr>
            <a:xfrm>
              <a:off x="7530753" y="5366796"/>
              <a:ext cx="2585339"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8" name="rc8"/>
            <p:cNvSpPr/>
            <p:nvPr/>
          </p:nvSpPr>
          <p:spPr>
            <a:xfrm>
              <a:off x="7530753" y="5011126"/>
              <a:ext cx="2671517"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9" name="rc9"/>
            <p:cNvSpPr/>
            <p:nvPr/>
          </p:nvSpPr>
          <p:spPr>
            <a:xfrm>
              <a:off x="7530753" y="4655457"/>
              <a:ext cx="2843872"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0" name="rc10"/>
            <p:cNvSpPr/>
            <p:nvPr/>
          </p:nvSpPr>
          <p:spPr>
            <a:xfrm>
              <a:off x="7530753" y="4299787"/>
              <a:ext cx="2843872"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1" name="rc11"/>
            <p:cNvSpPr/>
            <p:nvPr/>
          </p:nvSpPr>
          <p:spPr>
            <a:xfrm>
              <a:off x="7530753" y="3944118"/>
              <a:ext cx="2973139"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2" name="rc12"/>
            <p:cNvSpPr/>
            <p:nvPr/>
          </p:nvSpPr>
          <p:spPr>
            <a:xfrm>
              <a:off x="7530753" y="3588448"/>
              <a:ext cx="2973139"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3" name="rc13"/>
            <p:cNvSpPr/>
            <p:nvPr/>
          </p:nvSpPr>
          <p:spPr>
            <a:xfrm>
              <a:off x="7530753" y="3232779"/>
              <a:ext cx="3016228"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4" name="rc14"/>
            <p:cNvSpPr/>
            <p:nvPr/>
          </p:nvSpPr>
          <p:spPr>
            <a:xfrm>
              <a:off x="7530753" y="2877109"/>
              <a:ext cx="3016228"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5" name="rc15"/>
            <p:cNvSpPr/>
            <p:nvPr/>
          </p:nvSpPr>
          <p:spPr>
            <a:xfrm>
              <a:off x="7530753" y="2521440"/>
              <a:ext cx="3059317"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6" name="rc16"/>
            <p:cNvSpPr/>
            <p:nvPr/>
          </p:nvSpPr>
          <p:spPr>
            <a:xfrm>
              <a:off x="7530753" y="2165770"/>
              <a:ext cx="3102406"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7" name="rc17"/>
            <p:cNvSpPr/>
            <p:nvPr/>
          </p:nvSpPr>
          <p:spPr>
            <a:xfrm>
              <a:off x="7530753" y="1810101"/>
              <a:ext cx="3188584"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8" name="rc18"/>
            <p:cNvSpPr/>
            <p:nvPr/>
          </p:nvSpPr>
          <p:spPr>
            <a:xfrm>
              <a:off x="7530753" y="1454431"/>
              <a:ext cx="3188584"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9" name="pl19"/>
            <p:cNvSpPr/>
            <p:nvPr/>
          </p:nvSpPr>
          <p:spPr>
            <a:xfrm flipH="1">
              <a:off x="10417715" y="1276597"/>
              <a:ext cx="0" cy="4801538"/>
            </a:xfrm>
            <a:custGeom>
              <a:rect l="0" t="0" r="0" b="0"/>
              <a:pathLst>
                <a:path h="4801538">
                  <a:moveTo>
                    <a:pt x="0" y="4801538"/>
                  </a:moveTo>
                  <a:lnTo>
                    <a:pt x="0" y="0"/>
                  </a:lnTo>
                  <a:lnTo>
                    <a:pt x="0" y="0"/>
                  </a:lnTo>
                </a:path>
              </a:pathLst>
            </a:custGeom>
            <a:ln w="32521" cap="flat">
              <a:solidFill>
                <a:srgbClr val="2B333A">
                  <a:alpha val="100000"/>
                </a:srgbClr>
              </a:solidFill>
              <a:prstDash val="lgDash"/>
              <a:round/>
            </a:ln>
          </p:spPr>
          <p:txBody>
            <a:bodyPr/>
            <a:lstStyle/>
            <a:p>
              <a:endParaRPr/>
            </a:p>
          </p:txBody>
        </p:sp>
        <p:sp>
          <p:nvSpPr>
            <p:cNvPr id="20" name="tx20"/>
            <p:cNvSpPr/>
            <p:nvPr/>
          </p:nvSpPr>
          <p:spPr>
            <a:xfrm>
              <a:off x="9833335" y="1120327"/>
              <a:ext cx="1134288" cy="126801"/>
            </a:xfrm>
            <a:prstGeom prst="rect">
              <a:avLst/>
            </a:prstGeom>
            <a:noFill/>
          </p:spPr>
          <p:txBody>
            <a:bodyPr wrap="none" lIns="0" tIns="0" rIns="0" bIns="0" anchor="ctr" anchorCtr="1"/>
            <a:lstStyle/>
            <a:p>
              <a:pPr marL="0" marR="0" indent="0" algn="l">
                <a:lnSpc>
                  <a:spcPts val="1103"/>
                </a:lnSpc>
                <a:spcBef>
                  <a:spcPct val="0"/>
                </a:spcBef>
                <a:spcAft>
                  <a:spcPct val="0"/>
                </a:spcAft>
              </a:pPr>
              <a:r>
                <a:rPr sz="1103" b="1">
                  <a:solidFill>
                    <a:srgbClr val="2B333A">
                      <a:alpha val="100000"/>
                    </a:srgbClr>
                  </a:solidFill>
                  <a:latin typeface="Barlow Light"/>
                  <a:cs typeface="Barlow Light"/>
                </a:rPr>
                <a:t>Market Average 7.7</a:t>
              </a:r>
            </a:p>
          </p:txBody>
        </p:sp>
        <p:sp>
          <p:nvSpPr>
            <p:cNvPr id="21" name="tx21"/>
            <p:cNvSpPr/>
            <p:nvPr/>
          </p:nvSpPr>
          <p:spPr>
            <a:xfrm>
              <a:off x="10154958" y="5800415"/>
              <a:ext cx="250088"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6.8</a:t>
              </a:r>
            </a:p>
          </p:txBody>
        </p:sp>
        <p:sp>
          <p:nvSpPr>
            <p:cNvPr id="22" name="tx22"/>
            <p:cNvSpPr/>
            <p:nvPr/>
          </p:nvSpPr>
          <p:spPr>
            <a:xfrm>
              <a:off x="10241519" y="5444348"/>
              <a:ext cx="250853" cy="13771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7.0</a:t>
              </a:r>
            </a:p>
          </p:txBody>
        </p:sp>
        <p:sp>
          <p:nvSpPr>
            <p:cNvPr id="23" name="tx23"/>
            <p:cNvSpPr/>
            <p:nvPr/>
          </p:nvSpPr>
          <p:spPr>
            <a:xfrm>
              <a:off x="10324537" y="5090862"/>
              <a:ext cx="244534" cy="135532"/>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7.2</a:t>
              </a:r>
            </a:p>
          </p:txBody>
        </p:sp>
        <p:sp>
          <p:nvSpPr>
            <p:cNvPr id="24" name="tx24"/>
            <p:cNvSpPr/>
            <p:nvPr/>
          </p:nvSpPr>
          <p:spPr>
            <a:xfrm>
              <a:off x="10494883" y="4733605"/>
              <a:ext cx="240513"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7.6</a:t>
              </a:r>
            </a:p>
          </p:txBody>
        </p:sp>
        <p:sp>
          <p:nvSpPr>
            <p:cNvPr id="25" name="tx25"/>
            <p:cNvSpPr/>
            <p:nvPr/>
          </p:nvSpPr>
          <p:spPr>
            <a:xfrm>
              <a:off x="10494883" y="4377935"/>
              <a:ext cx="240513"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7.6</a:t>
              </a:r>
            </a:p>
          </p:txBody>
        </p:sp>
        <p:sp>
          <p:nvSpPr>
            <p:cNvPr id="26" name="tx26"/>
            <p:cNvSpPr/>
            <p:nvPr/>
          </p:nvSpPr>
          <p:spPr>
            <a:xfrm>
              <a:off x="10625107" y="4022266"/>
              <a:ext cx="242428"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7.9</a:t>
              </a:r>
            </a:p>
          </p:txBody>
        </p:sp>
        <p:sp>
          <p:nvSpPr>
            <p:cNvPr id="27" name="tx27"/>
            <p:cNvSpPr/>
            <p:nvPr/>
          </p:nvSpPr>
          <p:spPr>
            <a:xfrm>
              <a:off x="10625107" y="3666596"/>
              <a:ext cx="242428"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7.9</a:t>
              </a:r>
            </a:p>
          </p:txBody>
        </p:sp>
        <p:sp>
          <p:nvSpPr>
            <p:cNvPr id="28" name="tx28"/>
            <p:cNvSpPr/>
            <p:nvPr/>
          </p:nvSpPr>
          <p:spPr>
            <a:xfrm>
              <a:off x="10677196" y="3310331"/>
              <a:ext cx="260428" cy="13771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8.0</a:t>
              </a:r>
            </a:p>
          </p:txBody>
        </p:sp>
        <p:sp>
          <p:nvSpPr>
            <p:cNvPr id="29" name="tx29"/>
            <p:cNvSpPr/>
            <p:nvPr/>
          </p:nvSpPr>
          <p:spPr>
            <a:xfrm>
              <a:off x="10677196" y="2954662"/>
              <a:ext cx="260428" cy="13771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8.0</a:t>
              </a:r>
            </a:p>
          </p:txBody>
        </p:sp>
        <p:sp>
          <p:nvSpPr>
            <p:cNvPr id="30" name="tx30"/>
            <p:cNvSpPr/>
            <p:nvPr/>
          </p:nvSpPr>
          <p:spPr>
            <a:xfrm>
              <a:off x="10699795" y="2599389"/>
              <a:ext cx="219449"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8.1</a:t>
              </a:r>
            </a:p>
          </p:txBody>
        </p:sp>
        <p:sp>
          <p:nvSpPr>
            <p:cNvPr id="31" name="tx31"/>
            <p:cNvSpPr/>
            <p:nvPr/>
          </p:nvSpPr>
          <p:spPr>
            <a:xfrm>
              <a:off x="10760214" y="2243720"/>
              <a:ext cx="254109"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8.2</a:t>
              </a:r>
            </a:p>
          </p:txBody>
        </p:sp>
        <p:sp>
          <p:nvSpPr>
            <p:cNvPr id="32" name="tx32"/>
            <p:cNvSpPr/>
            <p:nvPr/>
          </p:nvSpPr>
          <p:spPr>
            <a:xfrm>
              <a:off x="10847063" y="1888050"/>
              <a:ext cx="255449"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8.4</a:t>
              </a:r>
            </a:p>
          </p:txBody>
        </p:sp>
        <p:sp>
          <p:nvSpPr>
            <p:cNvPr id="33" name="tx33"/>
            <p:cNvSpPr/>
            <p:nvPr/>
          </p:nvSpPr>
          <p:spPr>
            <a:xfrm>
              <a:off x="10847063" y="1532381"/>
              <a:ext cx="255449"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8.4</a:t>
              </a:r>
            </a:p>
          </p:txBody>
        </p:sp>
        <p:sp>
          <p:nvSpPr>
            <p:cNvPr id="34" name="rc34"/>
            <p:cNvSpPr/>
            <p:nvPr/>
          </p:nvSpPr>
          <p:spPr>
            <a:xfrm>
              <a:off x="7530753" y="1276597"/>
              <a:ext cx="3921097" cy="4801538"/>
            </a:xfrm>
            <a:prstGeom prst="rect">
              <a:avLst/>
            </a:prstGeom>
          </p:spPr>
          <p:txBody>
            <a:bodyPr/>
            <a:lstStyle/>
            <a:p>
              <a:endParaRPr/>
            </a:p>
          </p:txBody>
        </p:sp>
        <p:sp>
          <p:nvSpPr>
            <p:cNvPr id="35" name="pl35"/>
            <p:cNvSpPr/>
            <p:nvPr/>
          </p:nvSpPr>
          <p:spPr>
            <a:xfrm flipH="1">
              <a:off x="7530753" y="1276597"/>
              <a:ext cx="0" cy="4801538"/>
            </a:xfrm>
            <a:custGeom>
              <a:rect l="0" t="0" r="0" b="0"/>
              <a:pathLst>
                <a:path h="4801538">
                  <a:moveTo>
                    <a:pt x="0" y="4801538"/>
                  </a:moveTo>
                  <a:lnTo>
                    <a:pt x="0" y="0"/>
                  </a:lnTo>
                </a:path>
              </a:pathLst>
            </a:custGeom>
            <a:ln w="13550" cap="flat">
              <a:solidFill>
                <a:srgbClr val="858D96">
                  <a:alpha val="100000"/>
                </a:srgbClr>
              </a:solidFill>
              <a:prstDash val="solid"/>
              <a:round/>
            </a:ln>
          </p:spPr>
          <p:txBody>
            <a:bodyPr/>
            <a:lstStyle/>
            <a:p>
              <a:endParaRPr/>
            </a:p>
          </p:txBody>
        </p:sp>
        <p:sp>
          <p:nvSpPr>
            <p:cNvPr id="36" name="tx36"/>
            <p:cNvSpPr/>
            <p:nvPr/>
          </p:nvSpPr>
          <p:spPr>
            <a:xfrm>
              <a:off x="4605435" y="5758867"/>
              <a:ext cx="2862687"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Cerner HealtheIntent Suite (n=31)</a:t>
              </a:r>
            </a:p>
          </p:txBody>
        </p:sp>
        <p:sp>
          <p:nvSpPr>
            <p:cNvPr id="37" name="tx37"/>
            <p:cNvSpPr/>
            <p:nvPr/>
          </p:nvSpPr>
          <p:spPr>
            <a:xfrm>
              <a:off x="3776986" y="5384346"/>
              <a:ext cx="3691136"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Optum Optum Performance Analytics (n=5)</a:t>
              </a:r>
            </a:p>
          </p:txBody>
        </p:sp>
        <p:sp>
          <p:nvSpPr>
            <p:cNvPr id="38" name="tx38"/>
            <p:cNvSpPr/>
            <p:nvPr/>
          </p:nvSpPr>
          <p:spPr>
            <a:xfrm>
              <a:off x="2195478" y="5027882"/>
              <a:ext cx="5272644"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Lightbeam Lightbeam Population Health Management (n=20)</a:t>
              </a:r>
            </a:p>
          </p:txBody>
        </p:sp>
        <p:sp>
          <p:nvSpPr>
            <p:cNvPr id="39" name="tx39"/>
            <p:cNvSpPr/>
            <p:nvPr/>
          </p:nvSpPr>
          <p:spPr>
            <a:xfrm>
              <a:off x="5216256" y="4673007"/>
              <a:ext cx="2251867"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Epic Healthy Planet (n=36)</a:t>
              </a:r>
            </a:p>
          </p:txBody>
        </p:sp>
        <p:sp>
          <p:nvSpPr>
            <p:cNvPr id="40" name="tx40"/>
            <p:cNvSpPr/>
            <p:nvPr/>
          </p:nvSpPr>
          <p:spPr>
            <a:xfrm>
              <a:off x="4476402" y="4317337"/>
              <a:ext cx="2991720"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Arcadia.io Arcadia Analytics (n=24)</a:t>
              </a:r>
            </a:p>
          </p:txBody>
        </p:sp>
        <p:sp>
          <p:nvSpPr>
            <p:cNvPr id="41" name="tx41"/>
            <p:cNvSpPr/>
            <p:nvPr/>
          </p:nvSpPr>
          <p:spPr>
            <a:xfrm>
              <a:off x="955955" y="3961668"/>
              <a:ext cx="6512167"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NextGen Healthcare NextGen Healthcare Population Health Analytics (n=12)</a:t>
              </a:r>
            </a:p>
          </p:txBody>
        </p:sp>
        <p:sp>
          <p:nvSpPr>
            <p:cNvPr id="42" name="tx42"/>
            <p:cNvSpPr/>
            <p:nvPr/>
          </p:nvSpPr>
          <p:spPr>
            <a:xfrm>
              <a:off x="1532433" y="3605998"/>
              <a:ext cx="5935689"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Health Catalyst Health Catalyst Population Health Applications (n=18)</a:t>
              </a:r>
            </a:p>
          </p:txBody>
        </p:sp>
        <p:sp>
          <p:nvSpPr>
            <p:cNvPr id="43" name="tx43"/>
            <p:cNvSpPr/>
            <p:nvPr/>
          </p:nvSpPr>
          <p:spPr>
            <a:xfrm>
              <a:off x="3683108" y="3269180"/>
              <a:ext cx="3785014"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Salient Healthcare Salient Healthcare (n=13)</a:t>
              </a:r>
            </a:p>
          </p:txBody>
        </p:sp>
        <p:sp>
          <p:nvSpPr>
            <p:cNvPr id="44" name="tx44"/>
            <p:cNvSpPr/>
            <p:nvPr/>
          </p:nvSpPr>
          <p:spPr>
            <a:xfrm>
              <a:off x="3114146" y="2893865"/>
              <a:ext cx="4353976"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Altera Digital Health CareInMotion (Allscripts) (n=8)</a:t>
              </a:r>
            </a:p>
          </p:txBody>
        </p:sp>
        <p:sp>
          <p:nvSpPr>
            <p:cNvPr id="45" name="tx45"/>
            <p:cNvSpPr/>
            <p:nvPr/>
          </p:nvSpPr>
          <p:spPr>
            <a:xfrm>
              <a:off x="3215747" y="2538196"/>
              <a:ext cx="4252375"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Innovaccer Population Health Management (n=17)</a:t>
              </a:r>
            </a:p>
          </p:txBody>
        </p:sp>
        <p:sp>
          <p:nvSpPr>
            <p:cNvPr id="46" name="tx46"/>
            <p:cNvSpPr/>
            <p:nvPr/>
          </p:nvSpPr>
          <p:spPr>
            <a:xfrm>
              <a:off x="3371399" y="2184114"/>
              <a:ext cx="4096723"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Innovaccer Innovaccer Population Health (n=18)</a:t>
              </a:r>
            </a:p>
          </p:txBody>
        </p:sp>
        <p:sp>
          <p:nvSpPr>
            <p:cNvPr id="47" name="tx47"/>
            <p:cNvSpPr/>
            <p:nvPr/>
          </p:nvSpPr>
          <p:spPr>
            <a:xfrm>
              <a:off x="776122" y="1826063"/>
              <a:ext cx="6692000" cy="197445"/>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Relevant Healthcare Relevant Healthcare Analytics (Regional - West) [C] (n=8)</a:t>
              </a:r>
            </a:p>
          </p:txBody>
        </p:sp>
        <p:sp>
          <p:nvSpPr>
            <p:cNvPr id="48" name="tx48"/>
            <p:cNvSpPr/>
            <p:nvPr/>
          </p:nvSpPr>
          <p:spPr>
            <a:xfrm>
              <a:off x="1993294" y="1471187"/>
              <a:ext cx="5474829"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HealthEC HealthEC Population Health Management Suite (n=16)</a:t>
              </a:r>
            </a:p>
          </p:txBody>
        </p:sp>
        <p:sp>
          <p:nvSpPr>
            <p:cNvPr id="49" name="tx49"/>
            <p:cNvSpPr/>
            <p:nvPr/>
          </p:nvSpPr>
          <p:spPr>
            <a:xfrm>
              <a:off x="7495294" y="6140765"/>
              <a:ext cx="70916" cy="142279"/>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1</a:t>
              </a:r>
            </a:p>
          </p:txBody>
        </p:sp>
        <p:sp>
          <p:nvSpPr>
            <p:cNvPr id="50" name="tx50"/>
            <p:cNvSpPr/>
            <p:nvPr/>
          </p:nvSpPr>
          <p:spPr>
            <a:xfrm>
              <a:off x="10925141" y="6137590"/>
              <a:ext cx="105461" cy="14545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9</a:t>
              </a:r>
            </a:p>
          </p:txBody>
        </p:sp>
      </p:grpSp>
    </p:spTree>
  </p:cSld>
  <p:clrMapOvr>
    <a:masterClrMapping/>
  </p:clrMapOvr>
  <p:transition/>
  <p:timing/>
</p:sld>
</file>

<file path=ppt/slides/slide6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1"/>
          <p:cNvSpPr>
            <a:spLocks noGrp="1"/>
          </p:cNvSpPr>
          <p:nvPr>
            <p:ph type="title"/>
          </p:nvPr>
        </p:nvSpPr>
        <p:spPr/>
        <p:txBody>
          <a:bodyPr/>
          <a:lstStyle/>
          <a:p>
            <a:r>
              <a:t>Question Score Breakout</a:t>
            </a:r>
          </a:p>
        </p:txBody>
      </p:sp>
      <p:sp>
        <p:nvSpPr>
          <p:cNvPr id="2" name="SubTitle 2"/>
          <p:cNvSpPr>
            <a:spLocks noGrp="1"/>
          </p:cNvSpPr>
          <p:nvPr>
            <p:ph type="subTitle" idx="13"/>
          </p:nvPr>
        </p:nvSpPr>
        <p:spPr/>
        <p:txBody>
          <a:bodyPr/>
          <a:lstStyle/>
          <a:p>
            <a:r>
              <a:t>Avoids Nickel and Diming</a:t>
            </a:r>
          </a:p>
        </p:txBody>
      </p:sp>
      <p:grpSp>
        <p:nvGrpSpPr>
          <p:cNvPr id="95" name="grp2"/>
          <p:cNvGrpSpPr/>
          <p:nvPr/>
        </p:nvGrpSpPr>
        <p:grpSpPr>
          <a:xfrm>
            <a:off x="548640" y="1207008"/>
            <a:ext cx="10972800" cy="5303520"/>
            <a:chOff x="548640" y="1207008"/>
            <a:chExt cx="10972800" cy="5303520"/>
          </a:xfrm>
        </p:grpSpPr>
        <p:sp>
          <p:nvSpPr>
            <p:cNvPr id="4" name="rc4"/>
            <p:cNvSpPr/>
            <p:nvPr/>
          </p:nvSpPr>
          <p:spPr>
            <a:xfrm>
              <a:off x="548640" y="1207008"/>
              <a:ext cx="10972799" cy="5303520"/>
            </a:xfrm>
            <a:prstGeom prst="rect">
              <a:avLst/>
            </a:prstGeom>
          </p:spPr>
          <p:txBody>
            <a:bodyPr/>
            <a:lstStyle/>
            <a:p>
              <a:endParaRPr/>
            </a:p>
          </p:txBody>
        </p:sp>
        <p:sp>
          <p:nvSpPr>
            <p:cNvPr id="5" name="rc5"/>
            <p:cNvSpPr/>
            <p:nvPr/>
          </p:nvSpPr>
          <p:spPr>
            <a:xfrm>
              <a:off x="7530753" y="1276597"/>
              <a:ext cx="3921097" cy="4801538"/>
            </a:xfrm>
            <a:prstGeom prst="rect">
              <a:avLst/>
            </a:prstGeom>
          </p:spPr>
          <p:txBody>
            <a:bodyPr/>
            <a:lstStyle/>
            <a:p>
              <a:endParaRPr/>
            </a:p>
          </p:txBody>
        </p:sp>
        <p:sp>
          <p:nvSpPr>
            <p:cNvPr id="6" name="rc6"/>
            <p:cNvSpPr/>
            <p:nvPr/>
          </p:nvSpPr>
          <p:spPr>
            <a:xfrm>
              <a:off x="7530753" y="5746994"/>
              <a:ext cx="1782317"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7" name="rc7"/>
            <p:cNvSpPr/>
            <p:nvPr/>
          </p:nvSpPr>
          <p:spPr>
            <a:xfrm flipH="1">
              <a:off x="7530753" y="5415854"/>
              <a:ext cx="0"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8" name="rc8"/>
            <p:cNvSpPr/>
            <p:nvPr/>
          </p:nvSpPr>
          <p:spPr>
            <a:xfrm>
              <a:off x="7530753" y="5084713"/>
              <a:ext cx="2459597"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9" name="rc9"/>
            <p:cNvSpPr/>
            <p:nvPr/>
          </p:nvSpPr>
          <p:spPr>
            <a:xfrm>
              <a:off x="7530753" y="4753573"/>
              <a:ext cx="2744768"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0" name="rc10"/>
            <p:cNvSpPr/>
            <p:nvPr/>
          </p:nvSpPr>
          <p:spPr>
            <a:xfrm>
              <a:off x="7530753" y="4422432"/>
              <a:ext cx="2780414"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1" name="rc11"/>
            <p:cNvSpPr/>
            <p:nvPr/>
          </p:nvSpPr>
          <p:spPr>
            <a:xfrm>
              <a:off x="7530753" y="4091291"/>
              <a:ext cx="2887353"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2" name="rc12"/>
            <p:cNvSpPr/>
            <p:nvPr/>
          </p:nvSpPr>
          <p:spPr>
            <a:xfrm>
              <a:off x="7530753" y="3760151"/>
              <a:ext cx="2923000"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3" name="rc13"/>
            <p:cNvSpPr/>
            <p:nvPr/>
          </p:nvSpPr>
          <p:spPr>
            <a:xfrm>
              <a:off x="7530753" y="3429010"/>
              <a:ext cx="3136878"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4" name="rc14"/>
            <p:cNvSpPr/>
            <p:nvPr/>
          </p:nvSpPr>
          <p:spPr>
            <a:xfrm>
              <a:off x="7530753" y="3097870"/>
              <a:ext cx="3136878"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5" name="rc15"/>
            <p:cNvSpPr/>
            <p:nvPr/>
          </p:nvSpPr>
          <p:spPr>
            <a:xfrm>
              <a:off x="7530753" y="2766729"/>
              <a:ext cx="3172524"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6" name="rc16"/>
            <p:cNvSpPr/>
            <p:nvPr/>
          </p:nvSpPr>
          <p:spPr>
            <a:xfrm>
              <a:off x="7530753" y="2435589"/>
              <a:ext cx="3350756"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7" name="rc17"/>
            <p:cNvSpPr/>
            <p:nvPr/>
          </p:nvSpPr>
          <p:spPr>
            <a:xfrm>
              <a:off x="7530753" y="2104448"/>
              <a:ext cx="3386402"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8" name="rc18"/>
            <p:cNvSpPr/>
            <p:nvPr/>
          </p:nvSpPr>
          <p:spPr>
            <a:xfrm>
              <a:off x="7530753" y="1773307"/>
              <a:ext cx="3422048"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9" name="rc19"/>
            <p:cNvSpPr/>
            <p:nvPr/>
          </p:nvSpPr>
          <p:spPr>
            <a:xfrm>
              <a:off x="7530753" y="1442167"/>
              <a:ext cx="3457695"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20" name="pl20"/>
            <p:cNvSpPr/>
            <p:nvPr/>
          </p:nvSpPr>
          <p:spPr>
            <a:xfrm flipH="1">
              <a:off x="10560692" y="1276597"/>
              <a:ext cx="0" cy="4801538"/>
            </a:xfrm>
            <a:custGeom>
              <a:rect l="0" t="0" r="0" b="0"/>
              <a:pathLst>
                <a:path h="4801538">
                  <a:moveTo>
                    <a:pt x="0" y="4801538"/>
                  </a:moveTo>
                  <a:lnTo>
                    <a:pt x="0" y="0"/>
                  </a:lnTo>
                  <a:lnTo>
                    <a:pt x="0" y="0"/>
                  </a:lnTo>
                </a:path>
              </a:pathLst>
            </a:custGeom>
            <a:ln w="32521" cap="flat">
              <a:solidFill>
                <a:srgbClr val="2B333A">
                  <a:alpha val="100000"/>
                </a:srgbClr>
              </a:solidFill>
              <a:prstDash val="lgDash"/>
              <a:round/>
            </a:ln>
          </p:spPr>
          <p:txBody>
            <a:bodyPr/>
            <a:lstStyle/>
            <a:p>
              <a:endParaRPr/>
            </a:p>
          </p:txBody>
        </p:sp>
        <p:sp>
          <p:nvSpPr>
            <p:cNvPr id="21" name="tx21"/>
            <p:cNvSpPr/>
            <p:nvPr/>
          </p:nvSpPr>
          <p:spPr>
            <a:xfrm>
              <a:off x="9946899" y="1118938"/>
              <a:ext cx="1227585" cy="128190"/>
            </a:xfrm>
            <a:prstGeom prst="rect">
              <a:avLst/>
            </a:prstGeom>
            <a:noFill/>
          </p:spPr>
          <p:txBody>
            <a:bodyPr wrap="none" lIns="0" tIns="0" rIns="0" bIns="0" anchor="ctr" anchorCtr="1"/>
            <a:lstStyle/>
            <a:p>
              <a:pPr marL="0" marR="0" indent="0" algn="l">
                <a:lnSpc>
                  <a:spcPts val="1103"/>
                </a:lnSpc>
                <a:spcBef>
                  <a:spcPct val="0"/>
                </a:spcBef>
                <a:spcAft>
                  <a:spcPct val="0"/>
                </a:spcAft>
              </a:pPr>
              <a:r>
                <a:rPr sz="1103" b="1">
                  <a:solidFill>
                    <a:srgbClr val="2B333A">
                      <a:alpha val="100000"/>
                    </a:srgbClr>
                  </a:solidFill>
                  <a:latin typeface="Barlow Light"/>
                  <a:cs typeface="Barlow Light"/>
                </a:rPr>
                <a:t>Market Average 85%</a:t>
              </a:r>
            </a:p>
          </p:txBody>
        </p:sp>
        <p:sp>
          <p:nvSpPr>
            <p:cNvPr id="22" name="tx22"/>
            <p:cNvSpPr/>
            <p:nvPr/>
          </p:nvSpPr>
          <p:spPr>
            <a:xfrm>
              <a:off x="9379766" y="5807393"/>
              <a:ext cx="444643" cy="145057"/>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50%*</a:t>
              </a:r>
            </a:p>
          </p:txBody>
        </p:sp>
        <p:sp>
          <p:nvSpPr>
            <p:cNvPr id="23" name="tx23"/>
            <p:cNvSpPr/>
            <p:nvPr/>
          </p:nvSpPr>
          <p:spPr>
            <a:xfrm>
              <a:off x="10044408" y="5152256"/>
              <a:ext cx="360386"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69%</a:t>
              </a:r>
            </a:p>
          </p:txBody>
        </p:sp>
        <p:sp>
          <p:nvSpPr>
            <p:cNvPr id="24" name="tx24"/>
            <p:cNvSpPr/>
            <p:nvPr/>
          </p:nvSpPr>
          <p:spPr>
            <a:xfrm>
              <a:off x="10326879" y="4821115"/>
              <a:ext cx="342386"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77%</a:t>
              </a:r>
            </a:p>
          </p:txBody>
        </p:sp>
        <p:sp>
          <p:nvSpPr>
            <p:cNvPr id="25" name="tx25"/>
            <p:cNvSpPr/>
            <p:nvPr/>
          </p:nvSpPr>
          <p:spPr>
            <a:xfrm>
              <a:off x="10363962" y="4489974"/>
              <a:ext cx="351961"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78%</a:t>
              </a:r>
            </a:p>
          </p:txBody>
        </p:sp>
        <p:sp>
          <p:nvSpPr>
            <p:cNvPr id="26" name="tx26"/>
            <p:cNvSpPr/>
            <p:nvPr/>
          </p:nvSpPr>
          <p:spPr>
            <a:xfrm>
              <a:off x="10467511" y="4158834"/>
              <a:ext cx="329365"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81%</a:t>
              </a:r>
            </a:p>
          </p:txBody>
        </p:sp>
        <p:sp>
          <p:nvSpPr>
            <p:cNvPr id="27" name="tx27"/>
            <p:cNvSpPr/>
            <p:nvPr/>
          </p:nvSpPr>
          <p:spPr>
            <a:xfrm>
              <a:off x="10508357" y="3827693"/>
              <a:ext cx="364025"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82%</a:t>
              </a:r>
            </a:p>
          </p:txBody>
        </p:sp>
        <p:sp>
          <p:nvSpPr>
            <p:cNvPr id="28" name="tx28"/>
            <p:cNvSpPr/>
            <p:nvPr/>
          </p:nvSpPr>
          <p:spPr>
            <a:xfrm>
              <a:off x="10721861" y="3496553"/>
              <a:ext cx="361535"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88%</a:t>
              </a:r>
            </a:p>
          </p:txBody>
        </p:sp>
        <p:sp>
          <p:nvSpPr>
            <p:cNvPr id="29" name="tx29"/>
            <p:cNvSpPr/>
            <p:nvPr/>
          </p:nvSpPr>
          <p:spPr>
            <a:xfrm>
              <a:off x="10721861" y="3165412"/>
              <a:ext cx="361535"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88%</a:t>
              </a:r>
            </a:p>
          </p:txBody>
        </p:sp>
        <p:sp>
          <p:nvSpPr>
            <p:cNvPr id="30" name="tx30"/>
            <p:cNvSpPr/>
            <p:nvPr/>
          </p:nvSpPr>
          <p:spPr>
            <a:xfrm>
              <a:off x="10757565" y="2834272"/>
              <a:ext cx="361918"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89%</a:t>
              </a:r>
            </a:p>
          </p:txBody>
        </p:sp>
        <p:sp>
          <p:nvSpPr>
            <p:cNvPr id="31" name="tx31"/>
            <p:cNvSpPr/>
            <p:nvPr/>
          </p:nvSpPr>
          <p:spPr>
            <a:xfrm>
              <a:off x="10936371" y="2503131"/>
              <a:ext cx="365748"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94%</a:t>
              </a:r>
            </a:p>
          </p:txBody>
        </p:sp>
        <p:sp>
          <p:nvSpPr>
            <p:cNvPr id="32" name="tx32"/>
            <p:cNvSpPr/>
            <p:nvPr/>
          </p:nvSpPr>
          <p:spPr>
            <a:xfrm>
              <a:off x="10971185" y="2171990"/>
              <a:ext cx="360195"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95%</a:t>
              </a:r>
            </a:p>
          </p:txBody>
        </p:sp>
        <p:sp>
          <p:nvSpPr>
            <p:cNvPr id="33" name="tx33"/>
            <p:cNvSpPr/>
            <p:nvPr/>
          </p:nvSpPr>
          <p:spPr>
            <a:xfrm>
              <a:off x="11006860" y="1840850"/>
              <a:ext cx="360386"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96%</a:t>
              </a:r>
            </a:p>
          </p:txBody>
        </p:sp>
        <p:sp>
          <p:nvSpPr>
            <p:cNvPr id="34" name="tx34"/>
            <p:cNvSpPr/>
            <p:nvPr/>
          </p:nvSpPr>
          <p:spPr>
            <a:xfrm>
              <a:off x="11041300" y="1509709"/>
              <a:ext cx="352344"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97%</a:t>
              </a:r>
            </a:p>
          </p:txBody>
        </p:sp>
        <p:sp>
          <p:nvSpPr>
            <p:cNvPr id="35" name="rc35"/>
            <p:cNvSpPr/>
            <p:nvPr/>
          </p:nvSpPr>
          <p:spPr>
            <a:xfrm>
              <a:off x="7530753" y="5551621"/>
              <a:ext cx="3564634" cy="6622"/>
            </a:xfrm>
            <a:prstGeom prst="rect">
              <a:avLst/>
            </a:prstGeom>
            <a:solidFill>
              <a:srgbClr val="DADADA">
                <a:alpha val="100000"/>
              </a:srgbClr>
            </a:solidFill>
          </p:spPr>
          <p:txBody>
            <a:bodyPr/>
            <a:lstStyle/>
            <a:p>
              <a:endParaRPr/>
            </a:p>
          </p:txBody>
        </p:sp>
        <p:sp>
          <p:nvSpPr>
            <p:cNvPr id="36" name="rc36"/>
            <p:cNvSpPr/>
            <p:nvPr/>
          </p:nvSpPr>
          <p:spPr>
            <a:xfrm>
              <a:off x="7530753" y="5551621"/>
              <a:ext cx="3564634" cy="6622"/>
            </a:xfrm>
            <a:prstGeom prst="rect">
              <a:avLst/>
            </a:prstGeom>
            <a:solidFill>
              <a:srgbClr val="DADADA">
                <a:alpha val="100000"/>
              </a:srgbClr>
            </a:solidFill>
          </p:spPr>
          <p:txBody>
            <a:bodyPr/>
            <a:lstStyle/>
            <a:p>
              <a:endParaRPr/>
            </a:p>
          </p:txBody>
        </p:sp>
        <p:sp>
          <p:nvSpPr>
            <p:cNvPr id="37" name="rc37"/>
            <p:cNvSpPr/>
            <p:nvPr/>
          </p:nvSpPr>
          <p:spPr>
            <a:xfrm>
              <a:off x="7530753" y="5551621"/>
              <a:ext cx="3564634" cy="6622"/>
            </a:xfrm>
            <a:prstGeom prst="rect">
              <a:avLst/>
            </a:prstGeom>
            <a:solidFill>
              <a:srgbClr val="DADADA">
                <a:alpha val="100000"/>
              </a:srgbClr>
            </a:solidFill>
          </p:spPr>
          <p:txBody>
            <a:bodyPr/>
            <a:lstStyle/>
            <a:p>
              <a:endParaRPr/>
            </a:p>
          </p:txBody>
        </p:sp>
        <p:sp>
          <p:nvSpPr>
            <p:cNvPr id="38" name="rc38"/>
            <p:cNvSpPr/>
            <p:nvPr/>
          </p:nvSpPr>
          <p:spPr>
            <a:xfrm>
              <a:off x="7530753" y="5551621"/>
              <a:ext cx="3564634" cy="6622"/>
            </a:xfrm>
            <a:prstGeom prst="rect">
              <a:avLst/>
            </a:prstGeom>
            <a:solidFill>
              <a:srgbClr val="DADADA">
                <a:alpha val="100000"/>
              </a:srgbClr>
            </a:solidFill>
          </p:spPr>
          <p:txBody>
            <a:bodyPr/>
            <a:lstStyle/>
            <a:p>
              <a:endParaRPr/>
            </a:p>
          </p:txBody>
        </p:sp>
        <p:sp>
          <p:nvSpPr>
            <p:cNvPr id="39" name="rc39"/>
            <p:cNvSpPr/>
            <p:nvPr/>
          </p:nvSpPr>
          <p:spPr>
            <a:xfrm>
              <a:off x="7530753" y="5551621"/>
              <a:ext cx="3564634" cy="6622"/>
            </a:xfrm>
            <a:prstGeom prst="rect">
              <a:avLst/>
            </a:prstGeom>
            <a:solidFill>
              <a:srgbClr val="DADADA">
                <a:alpha val="100000"/>
              </a:srgbClr>
            </a:solidFill>
          </p:spPr>
          <p:txBody>
            <a:bodyPr/>
            <a:lstStyle/>
            <a:p>
              <a:endParaRPr/>
            </a:p>
          </p:txBody>
        </p:sp>
        <p:sp>
          <p:nvSpPr>
            <p:cNvPr id="40" name="rc40"/>
            <p:cNvSpPr/>
            <p:nvPr/>
          </p:nvSpPr>
          <p:spPr>
            <a:xfrm>
              <a:off x="7530753" y="5551621"/>
              <a:ext cx="3564634" cy="6622"/>
            </a:xfrm>
            <a:prstGeom prst="rect">
              <a:avLst/>
            </a:prstGeom>
            <a:solidFill>
              <a:srgbClr val="DADADA">
                <a:alpha val="100000"/>
              </a:srgbClr>
            </a:solidFill>
          </p:spPr>
          <p:txBody>
            <a:bodyPr/>
            <a:lstStyle/>
            <a:p>
              <a:endParaRPr/>
            </a:p>
          </p:txBody>
        </p:sp>
        <p:sp>
          <p:nvSpPr>
            <p:cNvPr id="41" name="rc41"/>
            <p:cNvSpPr/>
            <p:nvPr/>
          </p:nvSpPr>
          <p:spPr>
            <a:xfrm>
              <a:off x="7530753" y="5551621"/>
              <a:ext cx="3564634" cy="6622"/>
            </a:xfrm>
            <a:prstGeom prst="rect">
              <a:avLst/>
            </a:prstGeom>
            <a:solidFill>
              <a:srgbClr val="DADADA">
                <a:alpha val="100000"/>
              </a:srgbClr>
            </a:solidFill>
          </p:spPr>
          <p:txBody>
            <a:bodyPr/>
            <a:lstStyle/>
            <a:p>
              <a:endParaRPr/>
            </a:p>
          </p:txBody>
        </p:sp>
        <p:sp>
          <p:nvSpPr>
            <p:cNvPr id="42" name="rc42"/>
            <p:cNvSpPr/>
            <p:nvPr/>
          </p:nvSpPr>
          <p:spPr>
            <a:xfrm>
              <a:off x="7530753" y="5551621"/>
              <a:ext cx="3564634" cy="6622"/>
            </a:xfrm>
            <a:prstGeom prst="rect">
              <a:avLst/>
            </a:prstGeom>
            <a:solidFill>
              <a:srgbClr val="DADADA">
                <a:alpha val="100000"/>
              </a:srgbClr>
            </a:solidFill>
          </p:spPr>
          <p:txBody>
            <a:bodyPr/>
            <a:lstStyle/>
            <a:p>
              <a:endParaRPr/>
            </a:p>
          </p:txBody>
        </p:sp>
        <p:sp>
          <p:nvSpPr>
            <p:cNvPr id="43" name="rc43"/>
            <p:cNvSpPr/>
            <p:nvPr/>
          </p:nvSpPr>
          <p:spPr>
            <a:xfrm>
              <a:off x="7530753" y="5551621"/>
              <a:ext cx="3564634" cy="6622"/>
            </a:xfrm>
            <a:prstGeom prst="rect">
              <a:avLst/>
            </a:prstGeom>
            <a:solidFill>
              <a:srgbClr val="DADADA">
                <a:alpha val="100000"/>
              </a:srgbClr>
            </a:solidFill>
          </p:spPr>
          <p:txBody>
            <a:bodyPr/>
            <a:lstStyle/>
            <a:p>
              <a:endParaRPr/>
            </a:p>
          </p:txBody>
        </p:sp>
        <p:sp>
          <p:nvSpPr>
            <p:cNvPr id="44" name="rc44"/>
            <p:cNvSpPr/>
            <p:nvPr/>
          </p:nvSpPr>
          <p:spPr>
            <a:xfrm>
              <a:off x="7530753" y="5551621"/>
              <a:ext cx="3564634" cy="6622"/>
            </a:xfrm>
            <a:prstGeom prst="rect">
              <a:avLst/>
            </a:prstGeom>
            <a:solidFill>
              <a:srgbClr val="DADADA">
                <a:alpha val="100000"/>
              </a:srgbClr>
            </a:solidFill>
          </p:spPr>
          <p:txBody>
            <a:bodyPr/>
            <a:lstStyle/>
            <a:p>
              <a:endParaRPr/>
            </a:p>
          </p:txBody>
        </p:sp>
        <p:sp>
          <p:nvSpPr>
            <p:cNvPr id="45" name="rc45"/>
            <p:cNvSpPr/>
            <p:nvPr/>
          </p:nvSpPr>
          <p:spPr>
            <a:xfrm>
              <a:off x="7530753" y="5551621"/>
              <a:ext cx="3564634" cy="6622"/>
            </a:xfrm>
            <a:prstGeom prst="rect">
              <a:avLst/>
            </a:prstGeom>
            <a:solidFill>
              <a:srgbClr val="DADADA">
                <a:alpha val="100000"/>
              </a:srgbClr>
            </a:solidFill>
          </p:spPr>
          <p:txBody>
            <a:bodyPr/>
            <a:lstStyle/>
            <a:p>
              <a:endParaRPr/>
            </a:p>
          </p:txBody>
        </p:sp>
        <p:sp>
          <p:nvSpPr>
            <p:cNvPr id="46" name="rc46"/>
            <p:cNvSpPr/>
            <p:nvPr/>
          </p:nvSpPr>
          <p:spPr>
            <a:xfrm>
              <a:off x="7530753" y="5551621"/>
              <a:ext cx="3564634" cy="6622"/>
            </a:xfrm>
            <a:prstGeom prst="rect">
              <a:avLst/>
            </a:prstGeom>
            <a:solidFill>
              <a:srgbClr val="DADADA">
                <a:alpha val="100000"/>
              </a:srgbClr>
            </a:solidFill>
          </p:spPr>
          <p:txBody>
            <a:bodyPr/>
            <a:lstStyle/>
            <a:p>
              <a:endParaRPr/>
            </a:p>
          </p:txBody>
        </p:sp>
        <p:sp>
          <p:nvSpPr>
            <p:cNvPr id="47" name="rc47"/>
            <p:cNvSpPr/>
            <p:nvPr/>
          </p:nvSpPr>
          <p:spPr>
            <a:xfrm>
              <a:off x="7530753" y="5551621"/>
              <a:ext cx="3564634" cy="6622"/>
            </a:xfrm>
            <a:prstGeom prst="rect">
              <a:avLst/>
            </a:prstGeom>
            <a:solidFill>
              <a:srgbClr val="DADADA">
                <a:alpha val="100000"/>
              </a:srgbClr>
            </a:solidFill>
          </p:spPr>
          <p:txBody>
            <a:bodyPr/>
            <a:lstStyle/>
            <a:p>
              <a:endParaRPr/>
            </a:p>
          </p:txBody>
        </p:sp>
        <p:sp>
          <p:nvSpPr>
            <p:cNvPr id="48" name="rc48"/>
            <p:cNvSpPr/>
            <p:nvPr/>
          </p:nvSpPr>
          <p:spPr>
            <a:xfrm>
              <a:off x="7530753" y="5551621"/>
              <a:ext cx="3564634" cy="6622"/>
            </a:xfrm>
            <a:prstGeom prst="rect">
              <a:avLst/>
            </a:prstGeom>
            <a:solidFill>
              <a:srgbClr val="DADADA">
                <a:alpha val="100000"/>
              </a:srgbClr>
            </a:solidFill>
          </p:spPr>
          <p:txBody>
            <a:bodyPr/>
            <a:lstStyle/>
            <a:p>
              <a:endParaRPr/>
            </a:p>
          </p:txBody>
        </p:sp>
        <p:sp>
          <p:nvSpPr>
            <p:cNvPr id="49" name="pg49"/>
            <p:cNvSpPr/>
            <p:nvPr/>
          </p:nvSpPr>
          <p:spPr>
            <a:xfrm>
              <a:off x="7982696"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50" name="tx50"/>
            <p:cNvSpPr/>
            <p:nvPr/>
          </p:nvSpPr>
          <p:spPr>
            <a:xfrm>
              <a:off x="8046241"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51" name="pg51"/>
            <p:cNvSpPr/>
            <p:nvPr/>
          </p:nvSpPr>
          <p:spPr>
            <a:xfrm>
              <a:off x="7982696"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52" name="tx52"/>
            <p:cNvSpPr/>
            <p:nvPr/>
          </p:nvSpPr>
          <p:spPr>
            <a:xfrm>
              <a:off x="8046241"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53" name="pg53"/>
            <p:cNvSpPr/>
            <p:nvPr/>
          </p:nvSpPr>
          <p:spPr>
            <a:xfrm>
              <a:off x="7982696"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54" name="tx54"/>
            <p:cNvSpPr/>
            <p:nvPr/>
          </p:nvSpPr>
          <p:spPr>
            <a:xfrm>
              <a:off x="8046241"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55" name="pg55"/>
            <p:cNvSpPr/>
            <p:nvPr/>
          </p:nvSpPr>
          <p:spPr>
            <a:xfrm>
              <a:off x="7982696"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56" name="tx56"/>
            <p:cNvSpPr/>
            <p:nvPr/>
          </p:nvSpPr>
          <p:spPr>
            <a:xfrm>
              <a:off x="8046241"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57" name="pg57"/>
            <p:cNvSpPr/>
            <p:nvPr/>
          </p:nvSpPr>
          <p:spPr>
            <a:xfrm>
              <a:off x="7982696"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58" name="tx58"/>
            <p:cNvSpPr/>
            <p:nvPr/>
          </p:nvSpPr>
          <p:spPr>
            <a:xfrm>
              <a:off x="8046241"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59" name="pg59"/>
            <p:cNvSpPr/>
            <p:nvPr/>
          </p:nvSpPr>
          <p:spPr>
            <a:xfrm>
              <a:off x="7982696"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60" name="tx60"/>
            <p:cNvSpPr/>
            <p:nvPr/>
          </p:nvSpPr>
          <p:spPr>
            <a:xfrm>
              <a:off x="8046241"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61" name="pg61"/>
            <p:cNvSpPr/>
            <p:nvPr/>
          </p:nvSpPr>
          <p:spPr>
            <a:xfrm>
              <a:off x="7982696"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62" name="tx62"/>
            <p:cNvSpPr/>
            <p:nvPr/>
          </p:nvSpPr>
          <p:spPr>
            <a:xfrm>
              <a:off x="8046241"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63" name="pg63"/>
            <p:cNvSpPr/>
            <p:nvPr/>
          </p:nvSpPr>
          <p:spPr>
            <a:xfrm>
              <a:off x="7982696"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64" name="tx64"/>
            <p:cNvSpPr/>
            <p:nvPr/>
          </p:nvSpPr>
          <p:spPr>
            <a:xfrm>
              <a:off x="8046241"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65" name="pg65"/>
            <p:cNvSpPr/>
            <p:nvPr/>
          </p:nvSpPr>
          <p:spPr>
            <a:xfrm>
              <a:off x="7982696"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66" name="tx66"/>
            <p:cNvSpPr/>
            <p:nvPr/>
          </p:nvSpPr>
          <p:spPr>
            <a:xfrm>
              <a:off x="8046241"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67" name="pg67"/>
            <p:cNvSpPr/>
            <p:nvPr/>
          </p:nvSpPr>
          <p:spPr>
            <a:xfrm>
              <a:off x="7982696"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68" name="tx68"/>
            <p:cNvSpPr/>
            <p:nvPr/>
          </p:nvSpPr>
          <p:spPr>
            <a:xfrm>
              <a:off x="8046241"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69" name="pg69"/>
            <p:cNvSpPr/>
            <p:nvPr/>
          </p:nvSpPr>
          <p:spPr>
            <a:xfrm>
              <a:off x="7982696"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70" name="tx70"/>
            <p:cNvSpPr/>
            <p:nvPr/>
          </p:nvSpPr>
          <p:spPr>
            <a:xfrm>
              <a:off x="8046241"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71" name="pg71"/>
            <p:cNvSpPr/>
            <p:nvPr/>
          </p:nvSpPr>
          <p:spPr>
            <a:xfrm>
              <a:off x="7982696"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72" name="tx72"/>
            <p:cNvSpPr/>
            <p:nvPr/>
          </p:nvSpPr>
          <p:spPr>
            <a:xfrm>
              <a:off x="8046241"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73" name="pg73"/>
            <p:cNvSpPr/>
            <p:nvPr/>
          </p:nvSpPr>
          <p:spPr>
            <a:xfrm>
              <a:off x="7982696"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74" name="tx74"/>
            <p:cNvSpPr/>
            <p:nvPr/>
          </p:nvSpPr>
          <p:spPr>
            <a:xfrm>
              <a:off x="8046241"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75" name="pg75"/>
            <p:cNvSpPr/>
            <p:nvPr/>
          </p:nvSpPr>
          <p:spPr>
            <a:xfrm>
              <a:off x="7982696"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76" name="tx76"/>
            <p:cNvSpPr/>
            <p:nvPr/>
          </p:nvSpPr>
          <p:spPr>
            <a:xfrm>
              <a:off x="8046241"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77" name="tx77"/>
            <p:cNvSpPr/>
            <p:nvPr/>
          </p:nvSpPr>
          <p:spPr>
            <a:xfrm>
              <a:off x="8011056" y="5473530"/>
              <a:ext cx="1091599"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858D96">
                      <a:alpha val="100000"/>
                    </a:srgbClr>
                  </a:solidFill>
                  <a:latin typeface="Barlow Light"/>
                  <a:cs typeface="Barlow Light"/>
                </a:rPr>
                <a:t> *Limited data</a:t>
              </a:r>
            </a:p>
          </p:txBody>
        </p:sp>
        <p:sp>
          <p:nvSpPr>
            <p:cNvPr id="78" name="rc78"/>
            <p:cNvSpPr/>
            <p:nvPr/>
          </p:nvSpPr>
          <p:spPr>
            <a:xfrm>
              <a:off x="7530753" y="1276597"/>
              <a:ext cx="3921097" cy="4801538"/>
            </a:xfrm>
            <a:prstGeom prst="rect">
              <a:avLst/>
            </a:prstGeom>
          </p:spPr>
          <p:txBody>
            <a:bodyPr/>
            <a:lstStyle/>
            <a:p>
              <a:endParaRPr/>
            </a:p>
          </p:txBody>
        </p:sp>
        <p:sp>
          <p:nvSpPr>
            <p:cNvPr id="79" name="pl79"/>
            <p:cNvSpPr/>
            <p:nvPr/>
          </p:nvSpPr>
          <p:spPr>
            <a:xfrm flipH="1">
              <a:off x="7530753" y="1276597"/>
              <a:ext cx="0" cy="4801538"/>
            </a:xfrm>
            <a:custGeom>
              <a:rect l="0" t="0" r="0" b="0"/>
              <a:pathLst>
                <a:path h="4801538">
                  <a:moveTo>
                    <a:pt x="0" y="4801538"/>
                  </a:moveTo>
                  <a:lnTo>
                    <a:pt x="0" y="0"/>
                  </a:lnTo>
                </a:path>
              </a:pathLst>
            </a:custGeom>
            <a:ln w="13550" cap="rnd">
              <a:solidFill>
                <a:srgbClr val="858D96">
                  <a:alpha val="100000"/>
                </a:srgbClr>
              </a:solidFill>
              <a:prstDash val="solid"/>
              <a:round/>
            </a:ln>
          </p:spPr>
          <p:txBody>
            <a:bodyPr/>
            <a:lstStyle/>
            <a:p>
              <a:endParaRPr/>
            </a:p>
          </p:txBody>
        </p:sp>
        <p:sp>
          <p:nvSpPr>
            <p:cNvPr id="80" name="tx80"/>
            <p:cNvSpPr/>
            <p:nvPr/>
          </p:nvSpPr>
          <p:spPr>
            <a:xfrm>
              <a:off x="3771094" y="5754733"/>
              <a:ext cx="3697028"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Optum Optum Performance Analytics (n=4)</a:t>
              </a:r>
            </a:p>
          </p:txBody>
        </p:sp>
        <p:sp>
          <p:nvSpPr>
            <p:cNvPr id="81" name="tx81"/>
            <p:cNvSpPr/>
            <p:nvPr/>
          </p:nvSpPr>
          <p:spPr>
            <a:xfrm>
              <a:off x="955955" y="5092451"/>
              <a:ext cx="6512167"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NextGen Healthcare NextGen Healthcare Population Health Analytics (n=12)</a:t>
              </a:r>
            </a:p>
          </p:txBody>
        </p:sp>
        <p:sp>
          <p:nvSpPr>
            <p:cNvPr id="82" name="tx82"/>
            <p:cNvSpPr/>
            <p:nvPr/>
          </p:nvSpPr>
          <p:spPr>
            <a:xfrm>
              <a:off x="4605435" y="4780162"/>
              <a:ext cx="2862687"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Cerner HealtheIntent Suite (n=31)</a:t>
              </a:r>
            </a:p>
          </p:txBody>
        </p:sp>
        <p:sp>
          <p:nvSpPr>
            <p:cNvPr id="83" name="tx83"/>
            <p:cNvSpPr/>
            <p:nvPr/>
          </p:nvSpPr>
          <p:spPr>
            <a:xfrm>
              <a:off x="2195478" y="4429377"/>
              <a:ext cx="5272644"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Lightbeam Lightbeam Population Health Management (n=20)</a:t>
              </a:r>
            </a:p>
          </p:txBody>
        </p:sp>
        <p:sp>
          <p:nvSpPr>
            <p:cNvPr id="84" name="tx84"/>
            <p:cNvSpPr/>
            <p:nvPr/>
          </p:nvSpPr>
          <p:spPr>
            <a:xfrm>
              <a:off x="3677419" y="4117881"/>
              <a:ext cx="3790704"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Salient Healthcare Salient Healthcare (n=14)</a:t>
              </a:r>
            </a:p>
          </p:txBody>
        </p:sp>
        <p:sp>
          <p:nvSpPr>
            <p:cNvPr id="85" name="tx85"/>
            <p:cNvSpPr/>
            <p:nvPr/>
          </p:nvSpPr>
          <p:spPr>
            <a:xfrm>
              <a:off x="5216459" y="3767889"/>
              <a:ext cx="2251664"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Epic Healthy Planet (n=35)</a:t>
              </a:r>
            </a:p>
          </p:txBody>
        </p:sp>
        <p:sp>
          <p:nvSpPr>
            <p:cNvPr id="86" name="tx86"/>
            <p:cNvSpPr/>
            <p:nvPr/>
          </p:nvSpPr>
          <p:spPr>
            <a:xfrm>
              <a:off x="4482092" y="3436749"/>
              <a:ext cx="2986030"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Arcadia.io Arcadia Analytics (n=23)</a:t>
              </a:r>
            </a:p>
          </p:txBody>
        </p:sp>
        <p:sp>
          <p:nvSpPr>
            <p:cNvPr id="87" name="tx87"/>
            <p:cNvSpPr/>
            <p:nvPr/>
          </p:nvSpPr>
          <p:spPr>
            <a:xfrm>
              <a:off x="3114146" y="3104814"/>
              <a:ext cx="4353976"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Altera Digital Health CareInMotion (Allscripts) (n=8)</a:t>
              </a:r>
            </a:p>
          </p:txBody>
        </p:sp>
        <p:sp>
          <p:nvSpPr>
            <p:cNvPr id="88" name="tx88"/>
            <p:cNvSpPr/>
            <p:nvPr/>
          </p:nvSpPr>
          <p:spPr>
            <a:xfrm>
              <a:off x="776122" y="2772880"/>
              <a:ext cx="6692000" cy="197445"/>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Relevant Healthcare Relevant Healthcare Analytics (Regional - West) [C] (n=8)</a:t>
              </a:r>
            </a:p>
          </p:txBody>
        </p:sp>
        <p:sp>
          <p:nvSpPr>
            <p:cNvPr id="89" name="tx89"/>
            <p:cNvSpPr/>
            <p:nvPr/>
          </p:nvSpPr>
          <p:spPr>
            <a:xfrm>
              <a:off x="1993294" y="2442533"/>
              <a:ext cx="5474829"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HealthEC HealthEC Population Health Management Suite (n=16)</a:t>
              </a:r>
            </a:p>
          </p:txBody>
        </p:sp>
        <p:sp>
          <p:nvSpPr>
            <p:cNvPr id="90" name="tx90"/>
            <p:cNvSpPr/>
            <p:nvPr/>
          </p:nvSpPr>
          <p:spPr>
            <a:xfrm>
              <a:off x="1542593" y="2112186"/>
              <a:ext cx="5925529"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Health Catalyst Health Catalyst Population Health Applications (n=17)</a:t>
              </a:r>
            </a:p>
          </p:txBody>
        </p:sp>
        <p:sp>
          <p:nvSpPr>
            <p:cNvPr id="91" name="tx91"/>
            <p:cNvSpPr/>
            <p:nvPr/>
          </p:nvSpPr>
          <p:spPr>
            <a:xfrm>
              <a:off x="3215747" y="1780252"/>
              <a:ext cx="4252375"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Innovaccer Population Health Management (n=17)</a:t>
              </a:r>
            </a:p>
          </p:txBody>
        </p:sp>
        <p:sp>
          <p:nvSpPr>
            <p:cNvPr id="92" name="tx92"/>
            <p:cNvSpPr/>
            <p:nvPr/>
          </p:nvSpPr>
          <p:spPr>
            <a:xfrm>
              <a:off x="3371399" y="1450699"/>
              <a:ext cx="4096723"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Innovaccer Innovaccer Population Health (n=18)</a:t>
              </a:r>
            </a:p>
          </p:txBody>
        </p:sp>
        <p:sp>
          <p:nvSpPr>
            <p:cNvPr id="93" name="tx93"/>
            <p:cNvSpPr/>
            <p:nvPr/>
          </p:nvSpPr>
          <p:spPr>
            <a:xfrm>
              <a:off x="7386785" y="6136796"/>
              <a:ext cx="287934" cy="146248"/>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0%</a:t>
              </a:r>
            </a:p>
          </p:txBody>
        </p:sp>
        <p:sp>
          <p:nvSpPr>
            <p:cNvPr id="94" name="tx94"/>
            <p:cNvSpPr/>
            <p:nvPr/>
          </p:nvSpPr>
          <p:spPr>
            <a:xfrm>
              <a:off x="10858760" y="6136796"/>
              <a:ext cx="473253" cy="146248"/>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100%</a:t>
              </a:r>
            </a:p>
          </p:txBody>
        </p:sp>
      </p:grpSp>
    </p:spTree>
  </p:cSld>
  <p:clrMapOvr>
    <a:masterClrMapping/>
  </p:clrMapOvr>
  <p:transition/>
  <p:timing/>
</p:sld>
</file>

<file path=ppt/slides/slide6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1"/>
          <p:cNvSpPr>
            <a:spLocks noGrp="1"/>
          </p:cNvSpPr>
          <p:nvPr>
            <p:ph type="title"/>
          </p:nvPr>
        </p:nvSpPr>
        <p:spPr/>
        <p:txBody>
          <a:bodyPr/>
          <a:lstStyle/>
          <a:p>
            <a:r>
              <a:t>Question Score Breakout</a:t>
            </a:r>
          </a:p>
        </p:txBody>
      </p:sp>
      <p:sp>
        <p:nvSpPr>
          <p:cNvPr id="2" name="SubTitle 2"/>
          <p:cNvSpPr>
            <a:spLocks noGrp="1"/>
          </p:cNvSpPr>
          <p:nvPr>
            <p:ph type="subTitle" idx="13"/>
          </p:nvPr>
        </p:nvSpPr>
        <p:spPr/>
        <p:txBody>
          <a:bodyPr/>
          <a:lstStyle/>
          <a:p>
            <a:r>
              <a:t>Part of Long Term Plans</a:t>
            </a:r>
          </a:p>
        </p:txBody>
      </p:sp>
      <p:grpSp>
        <p:nvGrpSpPr>
          <p:cNvPr id="95" name="grp2"/>
          <p:cNvGrpSpPr/>
          <p:nvPr/>
        </p:nvGrpSpPr>
        <p:grpSpPr>
          <a:xfrm>
            <a:off x="548640" y="1207008"/>
            <a:ext cx="10972800" cy="5303520"/>
            <a:chOff x="548640" y="1207008"/>
            <a:chExt cx="10972800" cy="5303520"/>
          </a:xfrm>
        </p:grpSpPr>
        <p:sp>
          <p:nvSpPr>
            <p:cNvPr id="4" name="rc4"/>
            <p:cNvSpPr/>
            <p:nvPr/>
          </p:nvSpPr>
          <p:spPr>
            <a:xfrm>
              <a:off x="548640" y="1207008"/>
              <a:ext cx="10972799" cy="5303520"/>
            </a:xfrm>
            <a:prstGeom prst="rect">
              <a:avLst/>
            </a:prstGeom>
          </p:spPr>
          <p:txBody>
            <a:bodyPr/>
            <a:lstStyle/>
            <a:p>
              <a:endParaRPr/>
            </a:p>
          </p:txBody>
        </p:sp>
        <p:sp>
          <p:nvSpPr>
            <p:cNvPr id="5" name="rc5"/>
            <p:cNvSpPr/>
            <p:nvPr/>
          </p:nvSpPr>
          <p:spPr>
            <a:xfrm>
              <a:off x="7531159" y="1276597"/>
              <a:ext cx="3920691" cy="4801538"/>
            </a:xfrm>
            <a:prstGeom prst="rect">
              <a:avLst/>
            </a:prstGeom>
          </p:spPr>
          <p:txBody>
            <a:bodyPr/>
            <a:lstStyle/>
            <a:p>
              <a:endParaRPr/>
            </a:p>
          </p:txBody>
        </p:sp>
        <p:sp>
          <p:nvSpPr>
            <p:cNvPr id="6" name="rc6"/>
            <p:cNvSpPr/>
            <p:nvPr/>
          </p:nvSpPr>
          <p:spPr>
            <a:xfrm>
              <a:off x="7531159" y="5746994"/>
              <a:ext cx="2673198"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7" name="rc7"/>
            <p:cNvSpPr/>
            <p:nvPr/>
          </p:nvSpPr>
          <p:spPr>
            <a:xfrm flipH="1">
              <a:off x="7531159" y="5415854"/>
              <a:ext cx="0"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8" name="rc8"/>
            <p:cNvSpPr/>
            <p:nvPr/>
          </p:nvSpPr>
          <p:spPr>
            <a:xfrm>
              <a:off x="7531159" y="5084713"/>
              <a:ext cx="2566270"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9" name="rc9"/>
            <p:cNvSpPr/>
            <p:nvPr/>
          </p:nvSpPr>
          <p:spPr>
            <a:xfrm>
              <a:off x="7531159" y="4753573"/>
              <a:ext cx="2851411"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0" name="rc10"/>
            <p:cNvSpPr/>
            <p:nvPr/>
          </p:nvSpPr>
          <p:spPr>
            <a:xfrm>
              <a:off x="7531159" y="4422432"/>
              <a:ext cx="3136552"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1" name="rc11"/>
            <p:cNvSpPr/>
            <p:nvPr/>
          </p:nvSpPr>
          <p:spPr>
            <a:xfrm>
              <a:off x="7531159" y="4091291"/>
              <a:ext cx="3279123"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2" name="rc12"/>
            <p:cNvSpPr/>
            <p:nvPr/>
          </p:nvSpPr>
          <p:spPr>
            <a:xfrm>
              <a:off x="7531159" y="3760151"/>
              <a:ext cx="3386051"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3" name="rc13"/>
            <p:cNvSpPr/>
            <p:nvPr/>
          </p:nvSpPr>
          <p:spPr>
            <a:xfrm>
              <a:off x="7531159" y="3429010"/>
              <a:ext cx="3421694"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4" name="rc14"/>
            <p:cNvSpPr/>
            <p:nvPr/>
          </p:nvSpPr>
          <p:spPr>
            <a:xfrm>
              <a:off x="7531159" y="3097870"/>
              <a:ext cx="3492979"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5" name="rc15"/>
            <p:cNvSpPr/>
            <p:nvPr/>
          </p:nvSpPr>
          <p:spPr>
            <a:xfrm>
              <a:off x="7531159" y="2766729"/>
              <a:ext cx="3564264"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6" name="rc16"/>
            <p:cNvSpPr/>
            <p:nvPr/>
          </p:nvSpPr>
          <p:spPr>
            <a:xfrm>
              <a:off x="7531159" y="2435589"/>
              <a:ext cx="3564264"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7" name="rc17"/>
            <p:cNvSpPr/>
            <p:nvPr/>
          </p:nvSpPr>
          <p:spPr>
            <a:xfrm>
              <a:off x="7531159" y="2104448"/>
              <a:ext cx="3564264"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8" name="rc18"/>
            <p:cNvSpPr/>
            <p:nvPr/>
          </p:nvSpPr>
          <p:spPr>
            <a:xfrm>
              <a:off x="7531159" y="1773307"/>
              <a:ext cx="3564264"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9" name="rc19"/>
            <p:cNvSpPr/>
            <p:nvPr/>
          </p:nvSpPr>
          <p:spPr>
            <a:xfrm>
              <a:off x="7531159" y="1442167"/>
              <a:ext cx="3564264"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20" name="pl20"/>
            <p:cNvSpPr/>
            <p:nvPr/>
          </p:nvSpPr>
          <p:spPr>
            <a:xfrm flipH="1">
              <a:off x="10881568" y="1276597"/>
              <a:ext cx="0" cy="4801538"/>
            </a:xfrm>
            <a:custGeom>
              <a:rect l="0" t="0" r="0" b="0"/>
              <a:pathLst>
                <a:path h="4801538">
                  <a:moveTo>
                    <a:pt x="0" y="4801538"/>
                  </a:moveTo>
                  <a:lnTo>
                    <a:pt x="0" y="0"/>
                  </a:lnTo>
                  <a:lnTo>
                    <a:pt x="0" y="0"/>
                  </a:lnTo>
                </a:path>
              </a:pathLst>
            </a:custGeom>
            <a:ln w="32521" cap="flat">
              <a:solidFill>
                <a:srgbClr val="2B333A">
                  <a:alpha val="100000"/>
                </a:srgbClr>
              </a:solidFill>
              <a:prstDash val="lgDash"/>
              <a:round/>
            </a:ln>
          </p:spPr>
          <p:txBody>
            <a:bodyPr/>
            <a:lstStyle/>
            <a:p>
              <a:endParaRPr/>
            </a:p>
          </p:txBody>
        </p:sp>
        <p:sp>
          <p:nvSpPr>
            <p:cNvPr id="21" name="tx21"/>
            <p:cNvSpPr/>
            <p:nvPr/>
          </p:nvSpPr>
          <p:spPr>
            <a:xfrm>
              <a:off x="10265601" y="1118938"/>
              <a:ext cx="1231934" cy="128190"/>
            </a:xfrm>
            <a:prstGeom prst="rect">
              <a:avLst/>
            </a:prstGeom>
            <a:noFill/>
          </p:spPr>
          <p:txBody>
            <a:bodyPr wrap="none" lIns="0" tIns="0" rIns="0" bIns="0" anchor="ctr" anchorCtr="1"/>
            <a:lstStyle/>
            <a:p>
              <a:pPr marL="0" marR="0" indent="0" algn="l">
                <a:lnSpc>
                  <a:spcPts val="1103"/>
                </a:lnSpc>
                <a:spcBef>
                  <a:spcPct val="0"/>
                </a:spcBef>
                <a:spcAft>
                  <a:spcPct val="0"/>
                </a:spcAft>
              </a:pPr>
              <a:r>
                <a:rPr sz="1103" b="1">
                  <a:solidFill>
                    <a:srgbClr val="2B333A">
                      <a:alpha val="100000"/>
                    </a:srgbClr>
                  </a:solidFill>
                  <a:latin typeface="Barlow Light"/>
                  <a:cs typeface="Barlow Light"/>
                </a:rPr>
                <a:t>Market Average 94%</a:t>
              </a:r>
            </a:p>
          </p:txBody>
        </p:sp>
        <p:sp>
          <p:nvSpPr>
            <p:cNvPr id="22" name="tx22"/>
            <p:cNvSpPr/>
            <p:nvPr/>
          </p:nvSpPr>
          <p:spPr>
            <a:xfrm>
              <a:off x="10268297" y="5807393"/>
              <a:ext cx="426259" cy="145057"/>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75%*</a:t>
              </a:r>
            </a:p>
          </p:txBody>
        </p:sp>
        <p:sp>
          <p:nvSpPr>
            <p:cNvPr id="23" name="tx23"/>
            <p:cNvSpPr/>
            <p:nvPr/>
          </p:nvSpPr>
          <p:spPr>
            <a:xfrm>
              <a:off x="10156342" y="5152256"/>
              <a:ext cx="392748"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 72%</a:t>
              </a:r>
            </a:p>
          </p:txBody>
        </p:sp>
        <p:sp>
          <p:nvSpPr>
            <p:cNvPr id="24" name="tx24"/>
            <p:cNvSpPr/>
            <p:nvPr/>
          </p:nvSpPr>
          <p:spPr>
            <a:xfrm>
              <a:off x="10443867" y="4821115"/>
              <a:ext cx="408642"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 80%</a:t>
              </a:r>
            </a:p>
          </p:txBody>
        </p:sp>
        <p:sp>
          <p:nvSpPr>
            <p:cNvPr id="25" name="tx25"/>
            <p:cNvSpPr/>
            <p:nvPr/>
          </p:nvSpPr>
          <p:spPr>
            <a:xfrm>
              <a:off x="10727687" y="4489974"/>
              <a:ext cx="399834"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 88%</a:t>
              </a:r>
            </a:p>
          </p:txBody>
        </p:sp>
        <p:sp>
          <p:nvSpPr>
            <p:cNvPr id="26" name="tx26"/>
            <p:cNvSpPr/>
            <p:nvPr/>
          </p:nvSpPr>
          <p:spPr>
            <a:xfrm>
              <a:off x="10870689" y="4158834"/>
              <a:ext cx="402706"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 92%</a:t>
              </a:r>
            </a:p>
          </p:txBody>
        </p:sp>
        <p:sp>
          <p:nvSpPr>
            <p:cNvPr id="27" name="tx27"/>
            <p:cNvSpPr/>
            <p:nvPr/>
          </p:nvSpPr>
          <p:spPr>
            <a:xfrm>
              <a:off x="10976985" y="3827693"/>
              <a:ext cx="398493"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 95%</a:t>
              </a:r>
            </a:p>
          </p:txBody>
        </p:sp>
        <p:sp>
          <p:nvSpPr>
            <p:cNvPr id="28" name="tx28"/>
            <p:cNvSpPr/>
            <p:nvPr/>
          </p:nvSpPr>
          <p:spPr>
            <a:xfrm>
              <a:off x="11012656" y="3496553"/>
              <a:ext cx="398685"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 96%</a:t>
              </a:r>
            </a:p>
          </p:txBody>
        </p:sp>
        <p:sp>
          <p:nvSpPr>
            <p:cNvPr id="29" name="tx29"/>
            <p:cNvSpPr/>
            <p:nvPr/>
          </p:nvSpPr>
          <p:spPr>
            <a:xfrm>
              <a:off x="11084171" y="3165412"/>
              <a:ext cx="400217"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 98%</a:t>
              </a:r>
            </a:p>
          </p:txBody>
        </p:sp>
        <p:sp>
          <p:nvSpPr>
            <p:cNvPr id="30" name="tx30"/>
            <p:cNvSpPr/>
            <p:nvPr/>
          </p:nvSpPr>
          <p:spPr>
            <a:xfrm>
              <a:off x="11162322" y="2834272"/>
              <a:ext cx="445983"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100%</a:t>
              </a:r>
            </a:p>
          </p:txBody>
        </p:sp>
        <p:sp>
          <p:nvSpPr>
            <p:cNvPr id="31" name="tx31"/>
            <p:cNvSpPr/>
            <p:nvPr/>
          </p:nvSpPr>
          <p:spPr>
            <a:xfrm>
              <a:off x="11162322" y="2503131"/>
              <a:ext cx="445983"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100%</a:t>
              </a:r>
            </a:p>
          </p:txBody>
        </p:sp>
        <p:sp>
          <p:nvSpPr>
            <p:cNvPr id="32" name="tx32"/>
            <p:cNvSpPr/>
            <p:nvPr/>
          </p:nvSpPr>
          <p:spPr>
            <a:xfrm>
              <a:off x="11162322" y="2171990"/>
              <a:ext cx="445983"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100%</a:t>
              </a:r>
            </a:p>
          </p:txBody>
        </p:sp>
        <p:sp>
          <p:nvSpPr>
            <p:cNvPr id="33" name="tx33"/>
            <p:cNvSpPr/>
            <p:nvPr/>
          </p:nvSpPr>
          <p:spPr>
            <a:xfrm>
              <a:off x="11162322" y="1840850"/>
              <a:ext cx="445983"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100%</a:t>
              </a:r>
            </a:p>
          </p:txBody>
        </p:sp>
        <p:sp>
          <p:nvSpPr>
            <p:cNvPr id="34" name="tx34"/>
            <p:cNvSpPr/>
            <p:nvPr/>
          </p:nvSpPr>
          <p:spPr>
            <a:xfrm>
              <a:off x="11162322" y="1509709"/>
              <a:ext cx="445983"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100%</a:t>
              </a:r>
            </a:p>
          </p:txBody>
        </p:sp>
        <p:sp>
          <p:nvSpPr>
            <p:cNvPr id="35" name="rc35"/>
            <p:cNvSpPr/>
            <p:nvPr/>
          </p:nvSpPr>
          <p:spPr>
            <a:xfrm>
              <a:off x="7531159" y="5551621"/>
              <a:ext cx="3564264" cy="6622"/>
            </a:xfrm>
            <a:prstGeom prst="rect">
              <a:avLst/>
            </a:prstGeom>
            <a:solidFill>
              <a:srgbClr val="DADADA">
                <a:alpha val="100000"/>
              </a:srgbClr>
            </a:solidFill>
          </p:spPr>
          <p:txBody>
            <a:bodyPr/>
            <a:lstStyle/>
            <a:p>
              <a:endParaRPr/>
            </a:p>
          </p:txBody>
        </p:sp>
        <p:sp>
          <p:nvSpPr>
            <p:cNvPr id="36" name="rc36"/>
            <p:cNvSpPr/>
            <p:nvPr/>
          </p:nvSpPr>
          <p:spPr>
            <a:xfrm>
              <a:off x="7531159" y="5551621"/>
              <a:ext cx="3564264" cy="6622"/>
            </a:xfrm>
            <a:prstGeom prst="rect">
              <a:avLst/>
            </a:prstGeom>
            <a:solidFill>
              <a:srgbClr val="DADADA">
                <a:alpha val="100000"/>
              </a:srgbClr>
            </a:solidFill>
          </p:spPr>
          <p:txBody>
            <a:bodyPr/>
            <a:lstStyle/>
            <a:p>
              <a:endParaRPr/>
            </a:p>
          </p:txBody>
        </p:sp>
        <p:sp>
          <p:nvSpPr>
            <p:cNvPr id="37" name="rc37"/>
            <p:cNvSpPr/>
            <p:nvPr/>
          </p:nvSpPr>
          <p:spPr>
            <a:xfrm>
              <a:off x="7531159" y="5551621"/>
              <a:ext cx="3564264" cy="6622"/>
            </a:xfrm>
            <a:prstGeom prst="rect">
              <a:avLst/>
            </a:prstGeom>
            <a:solidFill>
              <a:srgbClr val="DADADA">
                <a:alpha val="100000"/>
              </a:srgbClr>
            </a:solidFill>
          </p:spPr>
          <p:txBody>
            <a:bodyPr/>
            <a:lstStyle/>
            <a:p>
              <a:endParaRPr/>
            </a:p>
          </p:txBody>
        </p:sp>
        <p:sp>
          <p:nvSpPr>
            <p:cNvPr id="38" name="rc38"/>
            <p:cNvSpPr/>
            <p:nvPr/>
          </p:nvSpPr>
          <p:spPr>
            <a:xfrm>
              <a:off x="7531159" y="5551621"/>
              <a:ext cx="3564264" cy="6622"/>
            </a:xfrm>
            <a:prstGeom prst="rect">
              <a:avLst/>
            </a:prstGeom>
            <a:solidFill>
              <a:srgbClr val="DADADA">
                <a:alpha val="100000"/>
              </a:srgbClr>
            </a:solidFill>
          </p:spPr>
          <p:txBody>
            <a:bodyPr/>
            <a:lstStyle/>
            <a:p>
              <a:endParaRPr/>
            </a:p>
          </p:txBody>
        </p:sp>
        <p:sp>
          <p:nvSpPr>
            <p:cNvPr id="39" name="rc39"/>
            <p:cNvSpPr/>
            <p:nvPr/>
          </p:nvSpPr>
          <p:spPr>
            <a:xfrm>
              <a:off x="7531159" y="5551621"/>
              <a:ext cx="3564264" cy="6622"/>
            </a:xfrm>
            <a:prstGeom prst="rect">
              <a:avLst/>
            </a:prstGeom>
            <a:solidFill>
              <a:srgbClr val="DADADA">
                <a:alpha val="100000"/>
              </a:srgbClr>
            </a:solidFill>
          </p:spPr>
          <p:txBody>
            <a:bodyPr/>
            <a:lstStyle/>
            <a:p>
              <a:endParaRPr/>
            </a:p>
          </p:txBody>
        </p:sp>
        <p:sp>
          <p:nvSpPr>
            <p:cNvPr id="40" name="rc40"/>
            <p:cNvSpPr/>
            <p:nvPr/>
          </p:nvSpPr>
          <p:spPr>
            <a:xfrm>
              <a:off x="7531159" y="5551621"/>
              <a:ext cx="3564264" cy="6622"/>
            </a:xfrm>
            <a:prstGeom prst="rect">
              <a:avLst/>
            </a:prstGeom>
            <a:solidFill>
              <a:srgbClr val="DADADA">
                <a:alpha val="100000"/>
              </a:srgbClr>
            </a:solidFill>
          </p:spPr>
          <p:txBody>
            <a:bodyPr/>
            <a:lstStyle/>
            <a:p>
              <a:endParaRPr/>
            </a:p>
          </p:txBody>
        </p:sp>
        <p:sp>
          <p:nvSpPr>
            <p:cNvPr id="41" name="rc41"/>
            <p:cNvSpPr/>
            <p:nvPr/>
          </p:nvSpPr>
          <p:spPr>
            <a:xfrm>
              <a:off x="7531159" y="5551621"/>
              <a:ext cx="3564264" cy="6622"/>
            </a:xfrm>
            <a:prstGeom prst="rect">
              <a:avLst/>
            </a:prstGeom>
            <a:solidFill>
              <a:srgbClr val="DADADA">
                <a:alpha val="100000"/>
              </a:srgbClr>
            </a:solidFill>
          </p:spPr>
          <p:txBody>
            <a:bodyPr/>
            <a:lstStyle/>
            <a:p>
              <a:endParaRPr/>
            </a:p>
          </p:txBody>
        </p:sp>
        <p:sp>
          <p:nvSpPr>
            <p:cNvPr id="42" name="rc42"/>
            <p:cNvSpPr/>
            <p:nvPr/>
          </p:nvSpPr>
          <p:spPr>
            <a:xfrm>
              <a:off x="7531159" y="5551621"/>
              <a:ext cx="3564264" cy="6622"/>
            </a:xfrm>
            <a:prstGeom prst="rect">
              <a:avLst/>
            </a:prstGeom>
            <a:solidFill>
              <a:srgbClr val="DADADA">
                <a:alpha val="100000"/>
              </a:srgbClr>
            </a:solidFill>
          </p:spPr>
          <p:txBody>
            <a:bodyPr/>
            <a:lstStyle/>
            <a:p>
              <a:endParaRPr/>
            </a:p>
          </p:txBody>
        </p:sp>
        <p:sp>
          <p:nvSpPr>
            <p:cNvPr id="43" name="rc43"/>
            <p:cNvSpPr/>
            <p:nvPr/>
          </p:nvSpPr>
          <p:spPr>
            <a:xfrm>
              <a:off x="7531159" y="5551621"/>
              <a:ext cx="3564264" cy="6622"/>
            </a:xfrm>
            <a:prstGeom prst="rect">
              <a:avLst/>
            </a:prstGeom>
            <a:solidFill>
              <a:srgbClr val="DADADA">
                <a:alpha val="100000"/>
              </a:srgbClr>
            </a:solidFill>
          </p:spPr>
          <p:txBody>
            <a:bodyPr/>
            <a:lstStyle/>
            <a:p>
              <a:endParaRPr/>
            </a:p>
          </p:txBody>
        </p:sp>
        <p:sp>
          <p:nvSpPr>
            <p:cNvPr id="44" name="rc44"/>
            <p:cNvSpPr/>
            <p:nvPr/>
          </p:nvSpPr>
          <p:spPr>
            <a:xfrm>
              <a:off x="7531159" y="5551621"/>
              <a:ext cx="3564264" cy="6622"/>
            </a:xfrm>
            <a:prstGeom prst="rect">
              <a:avLst/>
            </a:prstGeom>
            <a:solidFill>
              <a:srgbClr val="DADADA">
                <a:alpha val="100000"/>
              </a:srgbClr>
            </a:solidFill>
          </p:spPr>
          <p:txBody>
            <a:bodyPr/>
            <a:lstStyle/>
            <a:p>
              <a:endParaRPr/>
            </a:p>
          </p:txBody>
        </p:sp>
        <p:sp>
          <p:nvSpPr>
            <p:cNvPr id="45" name="rc45"/>
            <p:cNvSpPr/>
            <p:nvPr/>
          </p:nvSpPr>
          <p:spPr>
            <a:xfrm>
              <a:off x="7531159" y="5551621"/>
              <a:ext cx="3564264" cy="6622"/>
            </a:xfrm>
            <a:prstGeom prst="rect">
              <a:avLst/>
            </a:prstGeom>
            <a:solidFill>
              <a:srgbClr val="DADADA">
                <a:alpha val="100000"/>
              </a:srgbClr>
            </a:solidFill>
          </p:spPr>
          <p:txBody>
            <a:bodyPr/>
            <a:lstStyle/>
            <a:p>
              <a:endParaRPr/>
            </a:p>
          </p:txBody>
        </p:sp>
        <p:sp>
          <p:nvSpPr>
            <p:cNvPr id="46" name="rc46"/>
            <p:cNvSpPr/>
            <p:nvPr/>
          </p:nvSpPr>
          <p:spPr>
            <a:xfrm>
              <a:off x="7531159" y="5551621"/>
              <a:ext cx="3564264" cy="6622"/>
            </a:xfrm>
            <a:prstGeom prst="rect">
              <a:avLst/>
            </a:prstGeom>
            <a:solidFill>
              <a:srgbClr val="DADADA">
                <a:alpha val="100000"/>
              </a:srgbClr>
            </a:solidFill>
          </p:spPr>
          <p:txBody>
            <a:bodyPr/>
            <a:lstStyle/>
            <a:p>
              <a:endParaRPr/>
            </a:p>
          </p:txBody>
        </p:sp>
        <p:sp>
          <p:nvSpPr>
            <p:cNvPr id="47" name="rc47"/>
            <p:cNvSpPr/>
            <p:nvPr/>
          </p:nvSpPr>
          <p:spPr>
            <a:xfrm>
              <a:off x="7531159" y="5551621"/>
              <a:ext cx="3564264" cy="6622"/>
            </a:xfrm>
            <a:prstGeom prst="rect">
              <a:avLst/>
            </a:prstGeom>
            <a:solidFill>
              <a:srgbClr val="DADADA">
                <a:alpha val="100000"/>
              </a:srgbClr>
            </a:solidFill>
          </p:spPr>
          <p:txBody>
            <a:bodyPr/>
            <a:lstStyle/>
            <a:p>
              <a:endParaRPr/>
            </a:p>
          </p:txBody>
        </p:sp>
        <p:sp>
          <p:nvSpPr>
            <p:cNvPr id="48" name="rc48"/>
            <p:cNvSpPr/>
            <p:nvPr/>
          </p:nvSpPr>
          <p:spPr>
            <a:xfrm>
              <a:off x="7531159" y="5551621"/>
              <a:ext cx="3564264" cy="6622"/>
            </a:xfrm>
            <a:prstGeom prst="rect">
              <a:avLst/>
            </a:prstGeom>
            <a:solidFill>
              <a:srgbClr val="DADADA">
                <a:alpha val="100000"/>
              </a:srgbClr>
            </a:solidFill>
          </p:spPr>
          <p:txBody>
            <a:bodyPr/>
            <a:lstStyle/>
            <a:p>
              <a:endParaRPr/>
            </a:p>
          </p:txBody>
        </p:sp>
        <p:sp>
          <p:nvSpPr>
            <p:cNvPr id="49" name="pg49"/>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50" name="tx50"/>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51" name="pg51"/>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52" name="tx52"/>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53" name="pg53"/>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54" name="tx54"/>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55" name="pg55"/>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56" name="tx56"/>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57" name="pg57"/>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58" name="tx58"/>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59" name="pg59"/>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60" name="tx60"/>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61" name="pg61"/>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62" name="tx62"/>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63" name="pg63"/>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64" name="tx64"/>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65" name="pg65"/>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66" name="tx66"/>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67" name="pg67"/>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68" name="tx68"/>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69" name="pg69"/>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70" name="tx70"/>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71" name="pg71"/>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72" name="tx72"/>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73" name="pg73"/>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74" name="tx74"/>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75" name="pg75"/>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76" name="tx76"/>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77" name="tx77"/>
            <p:cNvSpPr/>
            <p:nvPr/>
          </p:nvSpPr>
          <p:spPr>
            <a:xfrm>
              <a:off x="8011463" y="5473530"/>
              <a:ext cx="1091599"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858D96">
                      <a:alpha val="100000"/>
                    </a:srgbClr>
                  </a:solidFill>
                  <a:latin typeface="Barlow Light"/>
                  <a:cs typeface="Barlow Light"/>
                </a:rPr>
                <a:t> *Limited data</a:t>
              </a:r>
            </a:p>
          </p:txBody>
        </p:sp>
        <p:sp>
          <p:nvSpPr>
            <p:cNvPr id="78" name="rc78"/>
            <p:cNvSpPr/>
            <p:nvPr/>
          </p:nvSpPr>
          <p:spPr>
            <a:xfrm>
              <a:off x="7531159" y="1276597"/>
              <a:ext cx="3920691" cy="4801538"/>
            </a:xfrm>
            <a:prstGeom prst="rect">
              <a:avLst/>
            </a:prstGeom>
          </p:spPr>
          <p:txBody>
            <a:bodyPr/>
            <a:lstStyle/>
            <a:p>
              <a:endParaRPr/>
            </a:p>
          </p:txBody>
        </p:sp>
        <p:sp>
          <p:nvSpPr>
            <p:cNvPr id="79" name="pl79"/>
            <p:cNvSpPr/>
            <p:nvPr/>
          </p:nvSpPr>
          <p:spPr>
            <a:xfrm flipH="1">
              <a:off x="7531159" y="1276597"/>
              <a:ext cx="0" cy="4801538"/>
            </a:xfrm>
            <a:custGeom>
              <a:rect l="0" t="0" r="0" b="0"/>
              <a:pathLst>
                <a:path h="4801538">
                  <a:moveTo>
                    <a:pt x="0" y="4801538"/>
                  </a:moveTo>
                  <a:lnTo>
                    <a:pt x="0" y="0"/>
                  </a:lnTo>
                </a:path>
              </a:pathLst>
            </a:custGeom>
            <a:ln w="13550" cap="rnd">
              <a:solidFill>
                <a:srgbClr val="858D96">
                  <a:alpha val="100000"/>
                </a:srgbClr>
              </a:solidFill>
              <a:prstDash val="solid"/>
              <a:round/>
            </a:ln>
          </p:spPr>
          <p:txBody>
            <a:bodyPr/>
            <a:lstStyle/>
            <a:p>
              <a:endParaRPr/>
            </a:p>
          </p:txBody>
        </p:sp>
        <p:sp>
          <p:nvSpPr>
            <p:cNvPr id="80" name="tx80"/>
            <p:cNvSpPr/>
            <p:nvPr/>
          </p:nvSpPr>
          <p:spPr>
            <a:xfrm>
              <a:off x="3771500" y="5754733"/>
              <a:ext cx="3697028"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Optum Optum Performance Analytics (n=4)</a:t>
              </a:r>
            </a:p>
          </p:txBody>
        </p:sp>
        <p:sp>
          <p:nvSpPr>
            <p:cNvPr id="81" name="tx81"/>
            <p:cNvSpPr/>
            <p:nvPr/>
          </p:nvSpPr>
          <p:spPr>
            <a:xfrm>
              <a:off x="2243636" y="5091658"/>
              <a:ext cx="5224892"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Lightbeam Lightbeam Population Health Management (n=16)</a:t>
              </a:r>
            </a:p>
          </p:txBody>
        </p:sp>
        <p:sp>
          <p:nvSpPr>
            <p:cNvPr id="82" name="tx82"/>
            <p:cNvSpPr/>
            <p:nvPr/>
          </p:nvSpPr>
          <p:spPr>
            <a:xfrm>
              <a:off x="3034288" y="4760517"/>
              <a:ext cx="4434240"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Altera Digital Health CareInMotion (Allscripts) (n=10)</a:t>
              </a:r>
            </a:p>
          </p:txBody>
        </p:sp>
        <p:sp>
          <p:nvSpPr>
            <p:cNvPr id="83" name="tx83"/>
            <p:cNvSpPr/>
            <p:nvPr/>
          </p:nvSpPr>
          <p:spPr>
            <a:xfrm>
              <a:off x="4476809" y="4430170"/>
              <a:ext cx="2991720"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Arcadia.io Arcadia Analytics (n=24)</a:t>
              </a:r>
            </a:p>
          </p:txBody>
        </p:sp>
        <p:sp>
          <p:nvSpPr>
            <p:cNvPr id="84" name="tx84"/>
            <p:cNvSpPr/>
            <p:nvPr/>
          </p:nvSpPr>
          <p:spPr>
            <a:xfrm>
              <a:off x="956361" y="4099030"/>
              <a:ext cx="6512167"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NextGen Healthcare NextGen Healthcare Population Health Analytics (n=12)</a:t>
              </a:r>
            </a:p>
          </p:txBody>
        </p:sp>
        <p:sp>
          <p:nvSpPr>
            <p:cNvPr id="85" name="tx85"/>
            <p:cNvSpPr/>
            <p:nvPr/>
          </p:nvSpPr>
          <p:spPr>
            <a:xfrm>
              <a:off x="4573330" y="3786741"/>
              <a:ext cx="2895199"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Cerner HealtheIntent Suite (n=36)</a:t>
              </a:r>
            </a:p>
          </p:txBody>
        </p:sp>
        <p:sp>
          <p:nvSpPr>
            <p:cNvPr id="86" name="tx86"/>
            <p:cNvSpPr/>
            <p:nvPr/>
          </p:nvSpPr>
          <p:spPr>
            <a:xfrm>
              <a:off x="1542999" y="3436749"/>
              <a:ext cx="5925529"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Health Catalyst Health Catalyst Population Health Applications (n=17)</a:t>
              </a:r>
            </a:p>
          </p:txBody>
        </p:sp>
        <p:sp>
          <p:nvSpPr>
            <p:cNvPr id="87" name="tx87"/>
            <p:cNvSpPr/>
            <p:nvPr/>
          </p:nvSpPr>
          <p:spPr>
            <a:xfrm>
              <a:off x="3371399" y="3106402"/>
              <a:ext cx="4097130"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Innovaccer Innovaccer Population Health (n=19)</a:t>
              </a:r>
            </a:p>
          </p:txBody>
        </p:sp>
        <p:sp>
          <p:nvSpPr>
            <p:cNvPr id="88" name="tx88"/>
            <p:cNvSpPr/>
            <p:nvPr/>
          </p:nvSpPr>
          <p:spPr>
            <a:xfrm>
              <a:off x="3679247" y="2793319"/>
              <a:ext cx="3789281"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Salient Healthcare Salient Healthcare (n=12)</a:t>
              </a:r>
            </a:p>
          </p:txBody>
        </p:sp>
        <p:sp>
          <p:nvSpPr>
            <p:cNvPr id="89" name="tx89"/>
            <p:cNvSpPr/>
            <p:nvPr/>
          </p:nvSpPr>
          <p:spPr>
            <a:xfrm>
              <a:off x="776122" y="2441739"/>
              <a:ext cx="6692406" cy="197445"/>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Relevant Healthcare Relevant Healthcare Analytics (Regional - West) [C] (n=9)</a:t>
              </a:r>
            </a:p>
          </p:txBody>
        </p:sp>
        <p:sp>
          <p:nvSpPr>
            <p:cNvPr id="90" name="tx90"/>
            <p:cNvSpPr/>
            <p:nvPr/>
          </p:nvSpPr>
          <p:spPr>
            <a:xfrm>
              <a:off x="3205994" y="2111392"/>
              <a:ext cx="4262535"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Innovaccer Population Health Management (n=18)</a:t>
              </a:r>
            </a:p>
          </p:txBody>
        </p:sp>
        <p:sp>
          <p:nvSpPr>
            <p:cNvPr id="91" name="tx91"/>
            <p:cNvSpPr/>
            <p:nvPr/>
          </p:nvSpPr>
          <p:spPr>
            <a:xfrm>
              <a:off x="1993700" y="1780252"/>
              <a:ext cx="5474829"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HealthEC HealthEC Population Health Management Suite (n=16)</a:t>
              </a:r>
            </a:p>
          </p:txBody>
        </p:sp>
        <p:sp>
          <p:nvSpPr>
            <p:cNvPr id="92" name="tx92"/>
            <p:cNvSpPr/>
            <p:nvPr/>
          </p:nvSpPr>
          <p:spPr>
            <a:xfrm>
              <a:off x="5214630" y="1449905"/>
              <a:ext cx="2253899"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Epic Healthy Planet (n=39)</a:t>
              </a:r>
            </a:p>
          </p:txBody>
        </p:sp>
        <p:sp>
          <p:nvSpPr>
            <p:cNvPr id="93" name="tx93"/>
            <p:cNvSpPr/>
            <p:nvPr/>
          </p:nvSpPr>
          <p:spPr>
            <a:xfrm>
              <a:off x="7387192" y="6136796"/>
              <a:ext cx="287934" cy="146248"/>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0%</a:t>
              </a:r>
            </a:p>
          </p:txBody>
        </p:sp>
        <p:sp>
          <p:nvSpPr>
            <p:cNvPr id="94" name="tx94"/>
            <p:cNvSpPr/>
            <p:nvPr/>
          </p:nvSpPr>
          <p:spPr>
            <a:xfrm>
              <a:off x="10858797" y="6136796"/>
              <a:ext cx="473253" cy="146248"/>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100%</a:t>
              </a:r>
            </a:p>
          </p:txBody>
        </p:sp>
      </p:grpSp>
    </p:spTree>
  </p:cSld>
  <p:clrMapOvr>
    <a:masterClrMapping/>
  </p:clrMapOvr>
  <p:transition/>
  <p:timing/>
</p:sld>
</file>

<file path=ppt/slides/slide6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1"/>
          <p:cNvSpPr>
            <a:spLocks noGrp="1"/>
          </p:cNvSpPr>
          <p:nvPr>
            <p:ph type="title"/>
          </p:nvPr>
        </p:nvSpPr>
        <p:spPr/>
        <p:txBody>
          <a:bodyPr/>
          <a:lstStyle/>
          <a:p>
            <a:r>
              <a:t>Question Score Breakout</a:t>
            </a:r>
          </a:p>
        </p:txBody>
      </p:sp>
      <p:sp>
        <p:nvSpPr>
          <p:cNvPr id="2" name="SubTitle 2"/>
          <p:cNvSpPr>
            <a:spLocks noGrp="1"/>
          </p:cNvSpPr>
          <p:nvPr>
            <p:ph type="subTitle" idx="13"/>
          </p:nvPr>
        </p:nvSpPr>
        <p:spPr/>
        <p:txBody>
          <a:bodyPr/>
          <a:lstStyle/>
          <a:p>
            <a:r>
              <a:t>Would you Buy Again</a:t>
            </a:r>
          </a:p>
        </p:txBody>
      </p:sp>
      <p:grpSp>
        <p:nvGrpSpPr>
          <p:cNvPr id="51" name="grp2"/>
          <p:cNvGrpSpPr/>
          <p:nvPr/>
        </p:nvGrpSpPr>
        <p:grpSpPr>
          <a:xfrm>
            <a:off x="548640" y="1207008"/>
            <a:ext cx="10972800" cy="5303520"/>
            <a:chOff x="548640" y="1207008"/>
            <a:chExt cx="10972800" cy="5303520"/>
          </a:xfrm>
        </p:grpSpPr>
        <p:sp>
          <p:nvSpPr>
            <p:cNvPr id="4" name="rc4"/>
            <p:cNvSpPr/>
            <p:nvPr/>
          </p:nvSpPr>
          <p:spPr>
            <a:xfrm>
              <a:off x="548640" y="1207008"/>
              <a:ext cx="10972799" cy="5303520"/>
            </a:xfrm>
            <a:prstGeom prst="rect">
              <a:avLst/>
            </a:prstGeom>
          </p:spPr>
          <p:txBody>
            <a:bodyPr/>
            <a:lstStyle/>
            <a:p>
              <a:endParaRPr/>
            </a:p>
          </p:txBody>
        </p:sp>
        <p:sp>
          <p:nvSpPr>
            <p:cNvPr id="5" name="rc5"/>
            <p:cNvSpPr/>
            <p:nvPr/>
          </p:nvSpPr>
          <p:spPr>
            <a:xfrm>
              <a:off x="7531159" y="1276597"/>
              <a:ext cx="3920691" cy="4801538"/>
            </a:xfrm>
            <a:prstGeom prst="rect">
              <a:avLst/>
            </a:prstGeom>
          </p:spPr>
          <p:txBody>
            <a:bodyPr/>
            <a:lstStyle/>
            <a:p>
              <a:endParaRPr/>
            </a:p>
          </p:txBody>
        </p:sp>
        <p:sp>
          <p:nvSpPr>
            <p:cNvPr id="6" name="rc6"/>
            <p:cNvSpPr/>
            <p:nvPr/>
          </p:nvSpPr>
          <p:spPr>
            <a:xfrm>
              <a:off x="7531159" y="5722465"/>
              <a:ext cx="2744483"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7" name="rc7"/>
            <p:cNvSpPr/>
            <p:nvPr/>
          </p:nvSpPr>
          <p:spPr>
            <a:xfrm>
              <a:off x="7531159" y="5366796"/>
              <a:ext cx="2851411"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8" name="rc8"/>
            <p:cNvSpPr/>
            <p:nvPr/>
          </p:nvSpPr>
          <p:spPr>
            <a:xfrm>
              <a:off x="7531159" y="5011126"/>
              <a:ext cx="2922697"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9" name="rc9"/>
            <p:cNvSpPr/>
            <p:nvPr/>
          </p:nvSpPr>
          <p:spPr>
            <a:xfrm>
              <a:off x="7531159" y="4655457"/>
              <a:ext cx="3100910"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0" name="rc10"/>
            <p:cNvSpPr/>
            <p:nvPr/>
          </p:nvSpPr>
          <p:spPr>
            <a:xfrm>
              <a:off x="7531159" y="4299787"/>
              <a:ext cx="3172195"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1" name="rc11"/>
            <p:cNvSpPr/>
            <p:nvPr/>
          </p:nvSpPr>
          <p:spPr>
            <a:xfrm>
              <a:off x="7531159" y="3944118"/>
              <a:ext cx="3279123"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2" name="rc12"/>
            <p:cNvSpPr/>
            <p:nvPr/>
          </p:nvSpPr>
          <p:spPr>
            <a:xfrm>
              <a:off x="7531159" y="3588448"/>
              <a:ext cx="3314766"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3" name="rc13"/>
            <p:cNvSpPr/>
            <p:nvPr/>
          </p:nvSpPr>
          <p:spPr>
            <a:xfrm>
              <a:off x="7531159" y="3232779"/>
              <a:ext cx="3386051"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4" name="rc14"/>
            <p:cNvSpPr/>
            <p:nvPr/>
          </p:nvSpPr>
          <p:spPr>
            <a:xfrm>
              <a:off x="7531159" y="2877109"/>
              <a:ext cx="3564264"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5" name="rc15"/>
            <p:cNvSpPr/>
            <p:nvPr/>
          </p:nvSpPr>
          <p:spPr>
            <a:xfrm>
              <a:off x="7531159" y="2521440"/>
              <a:ext cx="3564264"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6" name="rc16"/>
            <p:cNvSpPr/>
            <p:nvPr/>
          </p:nvSpPr>
          <p:spPr>
            <a:xfrm>
              <a:off x="7531159" y="2165770"/>
              <a:ext cx="3564264"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7" name="rc17"/>
            <p:cNvSpPr/>
            <p:nvPr/>
          </p:nvSpPr>
          <p:spPr>
            <a:xfrm>
              <a:off x="7531159" y="1810101"/>
              <a:ext cx="3564264"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8" name="rc18"/>
            <p:cNvSpPr/>
            <p:nvPr/>
          </p:nvSpPr>
          <p:spPr>
            <a:xfrm>
              <a:off x="7531159" y="1454431"/>
              <a:ext cx="3564264" cy="28453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9" name="pl19"/>
            <p:cNvSpPr/>
            <p:nvPr/>
          </p:nvSpPr>
          <p:spPr>
            <a:xfrm flipH="1">
              <a:off x="10774640" y="1276597"/>
              <a:ext cx="0" cy="4801538"/>
            </a:xfrm>
            <a:custGeom>
              <a:rect l="0" t="0" r="0" b="0"/>
              <a:pathLst>
                <a:path h="4801538">
                  <a:moveTo>
                    <a:pt x="0" y="4801538"/>
                  </a:moveTo>
                  <a:lnTo>
                    <a:pt x="0" y="0"/>
                  </a:lnTo>
                  <a:lnTo>
                    <a:pt x="0" y="0"/>
                  </a:lnTo>
                </a:path>
              </a:pathLst>
            </a:custGeom>
            <a:ln w="32521" cap="flat">
              <a:solidFill>
                <a:srgbClr val="2B333A">
                  <a:alpha val="100000"/>
                </a:srgbClr>
              </a:solidFill>
              <a:prstDash val="lgDash"/>
              <a:round/>
            </a:ln>
          </p:spPr>
          <p:txBody>
            <a:bodyPr/>
            <a:lstStyle/>
            <a:p>
              <a:endParaRPr/>
            </a:p>
          </p:txBody>
        </p:sp>
        <p:sp>
          <p:nvSpPr>
            <p:cNvPr id="20" name="tx20"/>
            <p:cNvSpPr/>
            <p:nvPr/>
          </p:nvSpPr>
          <p:spPr>
            <a:xfrm>
              <a:off x="10171861" y="1118938"/>
              <a:ext cx="1205558" cy="128190"/>
            </a:xfrm>
            <a:prstGeom prst="rect">
              <a:avLst/>
            </a:prstGeom>
            <a:noFill/>
          </p:spPr>
          <p:txBody>
            <a:bodyPr wrap="none" lIns="0" tIns="0" rIns="0" bIns="0" anchor="ctr" anchorCtr="1"/>
            <a:lstStyle/>
            <a:p>
              <a:pPr marL="0" marR="0" indent="0" algn="l">
                <a:lnSpc>
                  <a:spcPts val="1103"/>
                </a:lnSpc>
                <a:spcBef>
                  <a:spcPct val="0"/>
                </a:spcBef>
                <a:spcAft>
                  <a:spcPct val="0"/>
                </a:spcAft>
              </a:pPr>
              <a:r>
                <a:rPr sz="1103" b="1">
                  <a:solidFill>
                    <a:srgbClr val="2B333A">
                      <a:alpha val="100000"/>
                    </a:srgbClr>
                  </a:solidFill>
                  <a:latin typeface="Barlow Light"/>
                  <a:cs typeface="Barlow Light"/>
                </a:rPr>
                <a:t>Market Average 91%</a:t>
              </a:r>
            </a:p>
          </p:txBody>
        </p:sp>
        <p:sp>
          <p:nvSpPr>
            <p:cNvPr id="21" name="tx21"/>
            <p:cNvSpPr/>
            <p:nvPr/>
          </p:nvSpPr>
          <p:spPr>
            <a:xfrm>
              <a:off x="10332746" y="5799819"/>
              <a:ext cx="380684"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 77%</a:t>
              </a:r>
            </a:p>
          </p:txBody>
        </p:sp>
        <p:sp>
          <p:nvSpPr>
            <p:cNvPr id="22" name="tx22"/>
            <p:cNvSpPr/>
            <p:nvPr/>
          </p:nvSpPr>
          <p:spPr>
            <a:xfrm>
              <a:off x="10443867" y="5444150"/>
              <a:ext cx="408642"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 80%</a:t>
              </a:r>
            </a:p>
          </p:txBody>
        </p:sp>
        <p:sp>
          <p:nvSpPr>
            <p:cNvPr id="23" name="tx23"/>
            <p:cNvSpPr/>
            <p:nvPr/>
          </p:nvSpPr>
          <p:spPr>
            <a:xfrm>
              <a:off x="10514205" y="5088480"/>
              <a:ext cx="402323"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 82%</a:t>
              </a:r>
            </a:p>
          </p:txBody>
        </p:sp>
        <p:sp>
          <p:nvSpPr>
            <p:cNvPr id="24" name="tx24"/>
            <p:cNvSpPr/>
            <p:nvPr/>
          </p:nvSpPr>
          <p:spPr>
            <a:xfrm>
              <a:off x="10690608" y="4732811"/>
              <a:ext cx="390259"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 87%</a:t>
              </a:r>
            </a:p>
          </p:txBody>
        </p:sp>
        <p:sp>
          <p:nvSpPr>
            <p:cNvPr id="25" name="tx25"/>
            <p:cNvSpPr/>
            <p:nvPr/>
          </p:nvSpPr>
          <p:spPr>
            <a:xfrm>
              <a:off x="10763387" y="4377141"/>
              <a:ext cx="400217"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 89%</a:t>
              </a:r>
            </a:p>
          </p:txBody>
        </p:sp>
        <p:sp>
          <p:nvSpPr>
            <p:cNvPr id="26" name="tx26"/>
            <p:cNvSpPr/>
            <p:nvPr/>
          </p:nvSpPr>
          <p:spPr>
            <a:xfrm>
              <a:off x="10870689" y="4021472"/>
              <a:ext cx="402706"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 92%</a:t>
              </a:r>
            </a:p>
          </p:txBody>
        </p:sp>
        <p:sp>
          <p:nvSpPr>
            <p:cNvPr id="27" name="tx27"/>
            <p:cNvSpPr/>
            <p:nvPr/>
          </p:nvSpPr>
          <p:spPr>
            <a:xfrm>
              <a:off x="10905728" y="3665802"/>
              <a:ext cx="398685"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 93%</a:t>
              </a:r>
            </a:p>
          </p:txBody>
        </p:sp>
        <p:sp>
          <p:nvSpPr>
            <p:cNvPr id="28" name="tx28"/>
            <p:cNvSpPr/>
            <p:nvPr/>
          </p:nvSpPr>
          <p:spPr>
            <a:xfrm>
              <a:off x="10976985" y="3310133"/>
              <a:ext cx="398493"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 95%</a:t>
              </a:r>
            </a:p>
          </p:txBody>
        </p:sp>
        <p:sp>
          <p:nvSpPr>
            <p:cNvPr id="29" name="tx29"/>
            <p:cNvSpPr/>
            <p:nvPr/>
          </p:nvSpPr>
          <p:spPr>
            <a:xfrm>
              <a:off x="11162322" y="2954463"/>
              <a:ext cx="445983"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100%</a:t>
              </a:r>
            </a:p>
          </p:txBody>
        </p:sp>
        <p:sp>
          <p:nvSpPr>
            <p:cNvPr id="30" name="tx30"/>
            <p:cNvSpPr/>
            <p:nvPr/>
          </p:nvSpPr>
          <p:spPr>
            <a:xfrm>
              <a:off x="11162322" y="2598794"/>
              <a:ext cx="445983"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100%</a:t>
              </a:r>
            </a:p>
          </p:txBody>
        </p:sp>
        <p:sp>
          <p:nvSpPr>
            <p:cNvPr id="31" name="tx31"/>
            <p:cNvSpPr/>
            <p:nvPr/>
          </p:nvSpPr>
          <p:spPr>
            <a:xfrm>
              <a:off x="11162322" y="2243124"/>
              <a:ext cx="445983"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100%</a:t>
              </a:r>
            </a:p>
          </p:txBody>
        </p:sp>
        <p:sp>
          <p:nvSpPr>
            <p:cNvPr id="32" name="tx32"/>
            <p:cNvSpPr/>
            <p:nvPr/>
          </p:nvSpPr>
          <p:spPr>
            <a:xfrm>
              <a:off x="11162322" y="1887455"/>
              <a:ext cx="445983"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100%</a:t>
              </a:r>
            </a:p>
          </p:txBody>
        </p:sp>
        <p:sp>
          <p:nvSpPr>
            <p:cNvPr id="33" name="tx33"/>
            <p:cNvSpPr/>
            <p:nvPr/>
          </p:nvSpPr>
          <p:spPr>
            <a:xfrm>
              <a:off x="11162322" y="1531785"/>
              <a:ext cx="445983"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100%</a:t>
              </a:r>
            </a:p>
          </p:txBody>
        </p:sp>
        <p:sp>
          <p:nvSpPr>
            <p:cNvPr id="34" name="rc34"/>
            <p:cNvSpPr/>
            <p:nvPr/>
          </p:nvSpPr>
          <p:spPr>
            <a:xfrm>
              <a:off x="7531159" y="1276597"/>
              <a:ext cx="3920691" cy="4801538"/>
            </a:xfrm>
            <a:prstGeom prst="rect">
              <a:avLst/>
            </a:prstGeom>
          </p:spPr>
          <p:txBody>
            <a:bodyPr/>
            <a:lstStyle/>
            <a:p>
              <a:endParaRPr/>
            </a:p>
          </p:txBody>
        </p:sp>
        <p:sp>
          <p:nvSpPr>
            <p:cNvPr id="35" name="pl35"/>
            <p:cNvSpPr/>
            <p:nvPr/>
          </p:nvSpPr>
          <p:spPr>
            <a:xfrm flipH="1">
              <a:off x="7531159" y="1276597"/>
              <a:ext cx="0" cy="4801538"/>
            </a:xfrm>
            <a:custGeom>
              <a:rect l="0" t="0" r="0" b="0"/>
              <a:pathLst>
                <a:path h="4801538">
                  <a:moveTo>
                    <a:pt x="0" y="4801538"/>
                  </a:moveTo>
                  <a:lnTo>
                    <a:pt x="0" y="0"/>
                  </a:lnTo>
                </a:path>
              </a:pathLst>
            </a:custGeom>
            <a:ln w="13550" cap="rnd">
              <a:solidFill>
                <a:srgbClr val="858D96">
                  <a:alpha val="100000"/>
                </a:srgbClr>
              </a:solidFill>
              <a:prstDash val="solid"/>
              <a:round/>
            </a:ln>
          </p:spPr>
          <p:txBody>
            <a:bodyPr/>
            <a:lstStyle/>
            <a:p>
              <a:endParaRPr/>
            </a:p>
          </p:txBody>
        </p:sp>
        <p:sp>
          <p:nvSpPr>
            <p:cNvPr id="36" name="tx36"/>
            <p:cNvSpPr/>
            <p:nvPr/>
          </p:nvSpPr>
          <p:spPr>
            <a:xfrm>
              <a:off x="2241604" y="5739221"/>
              <a:ext cx="5226924"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Lightbeam Lightbeam Population Health Management (n=19)</a:t>
              </a:r>
            </a:p>
          </p:txBody>
        </p:sp>
        <p:sp>
          <p:nvSpPr>
            <p:cNvPr id="37" name="tx37"/>
            <p:cNvSpPr/>
            <p:nvPr/>
          </p:nvSpPr>
          <p:spPr>
            <a:xfrm>
              <a:off x="3777393" y="5384346"/>
              <a:ext cx="3691136"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Optum Optum Performance Analytics (n=5)</a:t>
              </a:r>
            </a:p>
          </p:txBody>
        </p:sp>
        <p:sp>
          <p:nvSpPr>
            <p:cNvPr id="38" name="tx38"/>
            <p:cNvSpPr/>
            <p:nvPr/>
          </p:nvSpPr>
          <p:spPr>
            <a:xfrm>
              <a:off x="4482498" y="5028676"/>
              <a:ext cx="2986030"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Arcadia.io Arcadia Analytics (n=23)</a:t>
              </a:r>
            </a:p>
          </p:txBody>
        </p:sp>
        <p:sp>
          <p:nvSpPr>
            <p:cNvPr id="39" name="tx39"/>
            <p:cNvSpPr/>
            <p:nvPr/>
          </p:nvSpPr>
          <p:spPr>
            <a:xfrm>
              <a:off x="4605842" y="4691858"/>
              <a:ext cx="2862687"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Cerner HealtheIntent Suite (n=31)</a:t>
              </a:r>
            </a:p>
          </p:txBody>
        </p:sp>
        <p:sp>
          <p:nvSpPr>
            <p:cNvPr id="40" name="tx40"/>
            <p:cNvSpPr/>
            <p:nvPr/>
          </p:nvSpPr>
          <p:spPr>
            <a:xfrm>
              <a:off x="3114146" y="4316543"/>
              <a:ext cx="4354383"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Altera Digital Health CareInMotion (Allscripts) (n=9)</a:t>
              </a:r>
            </a:p>
          </p:txBody>
        </p:sp>
        <p:sp>
          <p:nvSpPr>
            <p:cNvPr id="41" name="tx41"/>
            <p:cNvSpPr/>
            <p:nvPr/>
          </p:nvSpPr>
          <p:spPr>
            <a:xfrm>
              <a:off x="3205994" y="3960874"/>
              <a:ext cx="4262535"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Innovaccer Population Health Management (n=18)</a:t>
              </a:r>
            </a:p>
          </p:txBody>
        </p:sp>
        <p:sp>
          <p:nvSpPr>
            <p:cNvPr id="42" name="tx42"/>
            <p:cNvSpPr/>
            <p:nvPr/>
          </p:nvSpPr>
          <p:spPr>
            <a:xfrm>
              <a:off x="3371399" y="3606792"/>
              <a:ext cx="4097130"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Innovaccer Innovaccer Population Health (n=19)</a:t>
              </a:r>
            </a:p>
          </p:txBody>
        </p:sp>
        <p:sp>
          <p:nvSpPr>
            <p:cNvPr id="43" name="tx43"/>
            <p:cNvSpPr/>
            <p:nvPr/>
          </p:nvSpPr>
          <p:spPr>
            <a:xfrm>
              <a:off x="5214630" y="3250329"/>
              <a:ext cx="2253899"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Epic Healthy Planet (n=39)</a:t>
              </a:r>
            </a:p>
          </p:txBody>
        </p:sp>
        <p:sp>
          <p:nvSpPr>
            <p:cNvPr id="44" name="tx44"/>
            <p:cNvSpPr/>
            <p:nvPr/>
          </p:nvSpPr>
          <p:spPr>
            <a:xfrm>
              <a:off x="3683515" y="2913511"/>
              <a:ext cx="3785014"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Salient Healthcare Salient Healthcare (n=13)</a:t>
              </a:r>
            </a:p>
          </p:txBody>
        </p:sp>
        <p:sp>
          <p:nvSpPr>
            <p:cNvPr id="45" name="tx45"/>
            <p:cNvSpPr/>
            <p:nvPr/>
          </p:nvSpPr>
          <p:spPr>
            <a:xfrm>
              <a:off x="776122" y="2537402"/>
              <a:ext cx="6692406" cy="197445"/>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Relevant Healthcare Relevant Healthcare Analytics (Regional - West) [C] (n=9)</a:t>
              </a:r>
            </a:p>
          </p:txBody>
        </p:sp>
        <p:sp>
          <p:nvSpPr>
            <p:cNvPr id="46" name="tx46"/>
            <p:cNvSpPr/>
            <p:nvPr/>
          </p:nvSpPr>
          <p:spPr>
            <a:xfrm>
              <a:off x="993140" y="2183320"/>
              <a:ext cx="6475388"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NextGen Healthcare NextGen Healthcare Population Health Analytics (n=11)</a:t>
              </a:r>
            </a:p>
          </p:txBody>
        </p:sp>
        <p:sp>
          <p:nvSpPr>
            <p:cNvPr id="47" name="tx47"/>
            <p:cNvSpPr/>
            <p:nvPr/>
          </p:nvSpPr>
          <p:spPr>
            <a:xfrm>
              <a:off x="2002234" y="1826857"/>
              <a:ext cx="5466294"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HealthEC HealthEC Population Health Management Suite (n=17)</a:t>
              </a:r>
            </a:p>
          </p:txBody>
        </p:sp>
        <p:sp>
          <p:nvSpPr>
            <p:cNvPr id="48" name="tx48"/>
            <p:cNvSpPr/>
            <p:nvPr/>
          </p:nvSpPr>
          <p:spPr>
            <a:xfrm>
              <a:off x="1532839" y="1471981"/>
              <a:ext cx="5935689"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Health Catalyst Health Catalyst Population Health Applications (n=18)</a:t>
              </a:r>
            </a:p>
          </p:txBody>
        </p:sp>
        <p:sp>
          <p:nvSpPr>
            <p:cNvPr id="49" name="tx49"/>
            <p:cNvSpPr/>
            <p:nvPr/>
          </p:nvSpPr>
          <p:spPr>
            <a:xfrm>
              <a:off x="7387192" y="6136796"/>
              <a:ext cx="287934" cy="146248"/>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0%</a:t>
              </a:r>
            </a:p>
          </p:txBody>
        </p:sp>
        <p:sp>
          <p:nvSpPr>
            <p:cNvPr id="50" name="tx50"/>
            <p:cNvSpPr/>
            <p:nvPr/>
          </p:nvSpPr>
          <p:spPr>
            <a:xfrm>
              <a:off x="10858797" y="6136796"/>
              <a:ext cx="473253" cy="146248"/>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100%</a:t>
              </a:r>
            </a:p>
          </p:txBody>
        </p:sp>
      </p:grpSp>
    </p:spTree>
  </p:cSld>
  <p:clrMapOvr>
    <a:masterClrMapping/>
  </p:clrMapOvr>
  <p:transition/>
  <p:timing/>
</p:sld>
</file>

<file path=ppt/slides/slide6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1"/>
          <p:cNvSpPr>
            <a:spLocks noGrp="1"/>
          </p:cNvSpPr>
          <p:nvPr>
            <p:ph type="title"/>
          </p:nvPr>
        </p:nvSpPr>
        <p:spPr/>
        <p:txBody>
          <a:bodyPr/>
          <a:lstStyle/>
          <a:p>
            <a:r>
              <a:t>Question Score Breakout</a:t>
            </a:r>
          </a:p>
        </p:txBody>
      </p:sp>
      <p:sp>
        <p:nvSpPr>
          <p:cNvPr id="2" name="SubTitle 2"/>
          <p:cNvSpPr>
            <a:spLocks noGrp="1"/>
          </p:cNvSpPr>
          <p:nvPr>
            <p:ph type="subTitle" idx="13"/>
          </p:nvPr>
        </p:nvSpPr>
        <p:spPr/>
        <p:txBody>
          <a:bodyPr/>
          <a:lstStyle/>
          <a:p>
            <a:r>
              <a:t>Keeps All promises</a:t>
            </a:r>
          </a:p>
        </p:txBody>
      </p:sp>
      <p:grpSp>
        <p:nvGrpSpPr>
          <p:cNvPr id="95" name="grp2"/>
          <p:cNvGrpSpPr/>
          <p:nvPr/>
        </p:nvGrpSpPr>
        <p:grpSpPr>
          <a:xfrm>
            <a:off x="548640" y="1207008"/>
            <a:ext cx="10972800" cy="5303520"/>
            <a:chOff x="548640" y="1207008"/>
            <a:chExt cx="10972800" cy="5303520"/>
          </a:xfrm>
        </p:grpSpPr>
        <p:sp>
          <p:nvSpPr>
            <p:cNvPr id="4" name="rc4"/>
            <p:cNvSpPr/>
            <p:nvPr/>
          </p:nvSpPr>
          <p:spPr>
            <a:xfrm>
              <a:off x="548640" y="1207008"/>
              <a:ext cx="10972799" cy="5303520"/>
            </a:xfrm>
            <a:prstGeom prst="rect">
              <a:avLst/>
            </a:prstGeom>
          </p:spPr>
          <p:txBody>
            <a:bodyPr/>
            <a:lstStyle/>
            <a:p>
              <a:endParaRPr/>
            </a:p>
          </p:txBody>
        </p:sp>
        <p:sp>
          <p:nvSpPr>
            <p:cNvPr id="5" name="rc5"/>
            <p:cNvSpPr/>
            <p:nvPr/>
          </p:nvSpPr>
          <p:spPr>
            <a:xfrm>
              <a:off x="7531159" y="1276597"/>
              <a:ext cx="3920691" cy="4801538"/>
            </a:xfrm>
            <a:prstGeom prst="rect">
              <a:avLst/>
            </a:prstGeom>
          </p:spPr>
          <p:txBody>
            <a:bodyPr/>
            <a:lstStyle/>
            <a:p>
              <a:endParaRPr/>
            </a:p>
          </p:txBody>
        </p:sp>
        <p:sp>
          <p:nvSpPr>
            <p:cNvPr id="6" name="rc6"/>
            <p:cNvSpPr/>
            <p:nvPr/>
          </p:nvSpPr>
          <p:spPr>
            <a:xfrm>
              <a:off x="7531159" y="5746994"/>
              <a:ext cx="2673198"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7" name="rc7"/>
            <p:cNvSpPr/>
            <p:nvPr/>
          </p:nvSpPr>
          <p:spPr>
            <a:xfrm flipH="1">
              <a:off x="7531159" y="5415854"/>
              <a:ext cx="0"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8" name="rc8"/>
            <p:cNvSpPr/>
            <p:nvPr/>
          </p:nvSpPr>
          <p:spPr>
            <a:xfrm>
              <a:off x="7531159" y="5084713"/>
              <a:ext cx="1995988"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9" name="rc9"/>
            <p:cNvSpPr/>
            <p:nvPr/>
          </p:nvSpPr>
          <p:spPr>
            <a:xfrm>
              <a:off x="7531159" y="4753573"/>
              <a:ext cx="2245486"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0" name="rc10"/>
            <p:cNvSpPr/>
            <p:nvPr/>
          </p:nvSpPr>
          <p:spPr>
            <a:xfrm>
              <a:off x="7531159" y="4422432"/>
              <a:ext cx="2281129"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1" name="rc11"/>
            <p:cNvSpPr/>
            <p:nvPr/>
          </p:nvSpPr>
          <p:spPr>
            <a:xfrm>
              <a:off x="7531159" y="4091291"/>
              <a:ext cx="2673198"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2" name="rc12"/>
            <p:cNvSpPr/>
            <p:nvPr/>
          </p:nvSpPr>
          <p:spPr>
            <a:xfrm>
              <a:off x="7531159" y="3760151"/>
              <a:ext cx="2744483"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3" name="rc13"/>
            <p:cNvSpPr/>
            <p:nvPr/>
          </p:nvSpPr>
          <p:spPr>
            <a:xfrm>
              <a:off x="7531159" y="3429010"/>
              <a:ext cx="2958339"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4" name="rc14"/>
            <p:cNvSpPr/>
            <p:nvPr/>
          </p:nvSpPr>
          <p:spPr>
            <a:xfrm>
              <a:off x="7531159" y="3097870"/>
              <a:ext cx="3029625"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5" name="rc15"/>
            <p:cNvSpPr/>
            <p:nvPr/>
          </p:nvSpPr>
          <p:spPr>
            <a:xfrm>
              <a:off x="7531159" y="2766729"/>
              <a:ext cx="3100910"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6" name="rc16"/>
            <p:cNvSpPr/>
            <p:nvPr/>
          </p:nvSpPr>
          <p:spPr>
            <a:xfrm>
              <a:off x="7531159" y="2435589"/>
              <a:ext cx="3136552"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7" name="rc17"/>
            <p:cNvSpPr/>
            <p:nvPr/>
          </p:nvSpPr>
          <p:spPr>
            <a:xfrm>
              <a:off x="7531159" y="2104448"/>
              <a:ext cx="3564264"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8" name="rc18"/>
            <p:cNvSpPr/>
            <p:nvPr/>
          </p:nvSpPr>
          <p:spPr>
            <a:xfrm>
              <a:off x="7531159" y="1773307"/>
              <a:ext cx="3564264"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9" name="rc19"/>
            <p:cNvSpPr/>
            <p:nvPr/>
          </p:nvSpPr>
          <p:spPr>
            <a:xfrm>
              <a:off x="7531159" y="1442167"/>
              <a:ext cx="3564264" cy="264912"/>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20" name="pl20"/>
            <p:cNvSpPr/>
            <p:nvPr/>
          </p:nvSpPr>
          <p:spPr>
            <a:xfrm flipH="1">
              <a:off x="10311286" y="1276597"/>
              <a:ext cx="0" cy="4801538"/>
            </a:xfrm>
            <a:custGeom>
              <a:rect l="0" t="0" r="0" b="0"/>
              <a:pathLst>
                <a:path h="4801538">
                  <a:moveTo>
                    <a:pt x="0" y="4801538"/>
                  </a:moveTo>
                  <a:lnTo>
                    <a:pt x="0" y="0"/>
                  </a:lnTo>
                  <a:lnTo>
                    <a:pt x="0" y="0"/>
                  </a:lnTo>
                </a:path>
              </a:pathLst>
            </a:custGeom>
            <a:ln w="32521" cap="flat">
              <a:solidFill>
                <a:srgbClr val="2B333A">
                  <a:alpha val="100000"/>
                </a:srgbClr>
              </a:solidFill>
              <a:prstDash val="lgDash"/>
              <a:round/>
            </a:ln>
          </p:spPr>
          <p:txBody>
            <a:bodyPr/>
            <a:lstStyle/>
            <a:p>
              <a:endParaRPr/>
            </a:p>
          </p:txBody>
        </p:sp>
        <p:sp>
          <p:nvSpPr>
            <p:cNvPr id="21" name="tx21"/>
            <p:cNvSpPr/>
            <p:nvPr/>
          </p:nvSpPr>
          <p:spPr>
            <a:xfrm>
              <a:off x="9700369" y="1118938"/>
              <a:ext cx="1221833" cy="128190"/>
            </a:xfrm>
            <a:prstGeom prst="rect">
              <a:avLst/>
            </a:prstGeom>
            <a:noFill/>
          </p:spPr>
          <p:txBody>
            <a:bodyPr wrap="none" lIns="0" tIns="0" rIns="0" bIns="0" anchor="ctr" anchorCtr="1"/>
            <a:lstStyle/>
            <a:p>
              <a:pPr marL="0" marR="0" indent="0" algn="l">
                <a:lnSpc>
                  <a:spcPts val="1103"/>
                </a:lnSpc>
                <a:spcBef>
                  <a:spcPct val="0"/>
                </a:spcBef>
                <a:spcAft>
                  <a:spcPct val="0"/>
                </a:spcAft>
              </a:pPr>
              <a:r>
                <a:rPr sz="1103" b="1">
                  <a:solidFill>
                    <a:srgbClr val="2B333A">
                      <a:alpha val="100000"/>
                    </a:srgbClr>
                  </a:solidFill>
                  <a:latin typeface="Barlow Light"/>
                  <a:cs typeface="Barlow Light"/>
                </a:rPr>
                <a:t>Market Average 78%</a:t>
              </a:r>
            </a:p>
          </p:txBody>
        </p:sp>
        <p:sp>
          <p:nvSpPr>
            <p:cNvPr id="22" name="tx22"/>
            <p:cNvSpPr/>
            <p:nvPr/>
          </p:nvSpPr>
          <p:spPr>
            <a:xfrm>
              <a:off x="10268297" y="5807393"/>
              <a:ext cx="426259" cy="145057"/>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75%*</a:t>
              </a:r>
            </a:p>
          </p:txBody>
        </p:sp>
        <p:sp>
          <p:nvSpPr>
            <p:cNvPr id="23" name="tx23"/>
            <p:cNvSpPr/>
            <p:nvPr/>
          </p:nvSpPr>
          <p:spPr>
            <a:xfrm>
              <a:off x="9586634" y="5152256"/>
              <a:ext cx="396578"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 56%</a:t>
              </a:r>
            </a:p>
          </p:txBody>
        </p:sp>
        <p:sp>
          <p:nvSpPr>
            <p:cNvPr id="24" name="tx24"/>
            <p:cNvSpPr/>
            <p:nvPr/>
          </p:nvSpPr>
          <p:spPr>
            <a:xfrm>
              <a:off x="9836162" y="4821115"/>
              <a:ext cx="396770"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 63%</a:t>
              </a:r>
            </a:p>
          </p:txBody>
        </p:sp>
        <p:sp>
          <p:nvSpPr>
            <p:cNvPr id="25" name="tx25"/>
            <p:cNvSpPr/>
            <p:nvPr/>
          </p:nvSpPr>
          <p:spPr>
            <a:xfrm>
              <a:off x="9872608" y="4489974"/>
              <a:ext cx="402132"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 64%</a:t>
              </a:r>
            </a:p>
          </p:txBody>
        </p:sp>
        <p:sp>
          <p:nvSpPr>
            <p:cNvPr id="26" name="tx26"/>
            <p:cNvSpPr/>
            <p:nvPr/>
          </p:nvSpPr>
          <p:spPr>
            <a:xfrm>
              <a:off x="10262638" y="4158834"/>
              <a:ext cx="388535"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 75%</a:t>
              </a:r>
            </a:p>
          </p:txBody>
        </p:sp>
        <p:sp>
          <p:nvSpPr>
            <p:cNvPr id="27" name="tx27"/>
            <p:cNvSpPr/>
            <p:nvPr/>
          </p:nvSpPr>
          <p:spPr>
            <a:xfrm>
              <a:off x="10332746" y="3827693"/>
              <a:ext cx="380684"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 77%</a:t>
              </a:r>
            </a:p>
          </p:txBody>
        </p:sp>
        <p:sp>
          <p:nvSpPr>
            <p:cNvPr id="28" name="tx28"/>
            <p:cNvSpPr/>
            <p:nvPr/>
          </p:nvSpPr>
          <p:spPr>
            <a:xfrm>
              <a:off x="10549244" y="3496553"/>
              <a:ext cx="398302"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 83%</a:t>
              </a:r>
            </a:p>
          </p:txBody>
        </p:sp>
        <p:sp>
          <p:nvSpPr>
            <p:cNvPr id="29" name="tx29"/>
            <p:cNvSpPr/>
            <p:nvPr/>
          </p:nvSpPr>
          <p:spPr>
            <a:xfrm>
              <a:off x="10620501" y="3165412"/>
              <a:ext cx="398110"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 85%</a:t>
              </a:r>
            </a:p>
          </p:txBody>
        </p:sp>
        <p:sp>
          <p:nvSpPr>
            <p:cNvPr id="30" name="tx30"/>
            <p:cNvSpPr/>
            <p:nvPr/>
          </p:nvSpPr>
          <p:spPr>
            <a:xfrm>
              <a:off x="10690608" y="2834272"/>
              <a:ext cx="390259"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 87%</a:t>
              </a:r>
            </a:p>
          </p:txBody>
        </p:sp>
        <p:sp>
          <p:nvSpPr>
            <p:cNvPr id="31" name="tx31"/>
            <p:cNvSpPr/>
            <p:nvPr/>
          </p:nvSpPr>
          <p:spPr>
            <a:xfrm>
              <a:off x="10727687" y="2503131"/>
              <a:ext cx="399834"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 88%</a:t>
              </a:r>
            </a:p>
          </p:txBody>
        </p:sp>
        <p:sp>
          <p:nvSpPr>
            <p:cNvPr id="32" name="tx32"/>
            <p:cNvSpPr/>
            <p:nvPr/>
          </p:nvSpPr>
          <p:spPr>
            <a:xfrm>
              <a:off x="11162322" y="2171990"/>
              <a:ext cx="445983"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100%</a:t>
              </a:r>
            </a:p>
          </p:txBody>
        </p:sp>
        <p:sp>
          <p:nvSpPr>
            <p:cNvPr id="33" name="tx33"/>
            <p:cNvSpPr/>
            <p:nvPr/>
          </p:nvSpPr>
          <p:spPr>
            <a:xfrm>
              <a:off x="11162322" y="1840850"/>
              <a:ext cx="445983"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100%</a:t>
              </a:r>
            </a:p>
          </p:txBody>
        </p:sp>
        <p:sp>
          <p:nvSpPr>
            <p:cNvPr id="34" name="tx34"/>
            <p:cNvSpPr/>
            <p:nvPr/>
          </p:nvSpPr>
          <p:spPr>
            <a:xfrm>
              <a:off x="11162322" y="1509709"/>
              <a:ext cx="445983" cy="137914"/>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100%</a:t>
              </a:r>
            </a:p>
          </p:txBody>
        </p:sp>
        <p:sp>
          <p:nvSpPr>
            <p:cNvPr id="35" name="rc35"/>
            <p:cNvSpPr/>
            <p:nvPr/>
          </p:nvSpPr>
          <p:spPr>
            <a:xfrm>
              <a:off x="7531159" y="5551621"/>
              <a:ext cx="3564264" cy="6622"/>
            </a:xfrm>
            <a:prstGeom prst="rect">
              <a:avLst/>
            </a:prstGeom>
            <a:solidFill>
              <a:srgbClr val="DADADA">
                <a:alpha val="100000"/>
              </a:srgbClr>
            </a:solidFill>
          </p:spPr>
          <p:txBody>
            <a:bodyPr/>
            <a:lstStyle/>
            <a:p>
              <a:endParaRPr/>
            </a:p>
          </p:txBody>
        </p:sp>
        <p:sp>
          <p:nvSpPr>
            <p:cNvPr id="36" name="rc36"/>
            <p:cNvSpPr/>
            <p:nvPr/>
          </p:nvSpPr>
          <p:spPr>
            <a:xfrm>
              <a:off x="7531159" y="5551621"/>
              <a:ext cx="3564264" cy="6622"/>
            </a:xfrm>
            <a:prstGeom prst="rect">
              <a:avLst/>
            </a:prstGeom>
            <a:solidFill>
              <a:srgbClr val="DADADA">
                <a:alpha val="100000"/>
              </a:srgbClr>
            </a:solidFill>
          </p:spPr>
          <p:txBody>
            <a:bodyPr/>
            <a:lstStyle/>
            <a:p>
              <a:endParaRPr/>
            </a:p>
          </p:txBody>
        </p:sp>
        <p:sp>
          <p:nvSpPr>
            <p:cNvPr id="37" name="rc37"/>
            <p:cNvSpPr/>
            <p:nvPr/>
          </p:nvSpPr>
          <p:spPr>
            <a:xfrm>
              <a:off x="7531159" y="5551621"/>
              <a:ext cx="3564264" cy="6622"/>
            </a:xfrm>
            <a:prstGeom prst="rect">
              <a:avLst/>
            </a:prstGeom>
            <a:solidFill>
              <a:srgbClr val="DADADA">
                <a:alpha val="100000"/>
              </a:srgbClr>
            </a:solidFill>
          </p:spPr>
          <p:txBody>
            <a:bodyPr/>
            <a:lstStyle/>
            <a:p>
              <a:endParaRPr/>
            </a:p>
          </p:txBody>
        </p:sp>
        <p:sp>
          <p:nvSpPr>
            <p:cNvPr id="38" name="rc38"/>
            <p:cNvSpPr/>
            <p:nvPr/>
          </p:nvSpPr>
          <p:spPr>
            <a:xfrm>
              <a:off x="7531159" y="5551621"/>
              <a:ext cx="3564264" cy="6622"/>
            </a:xfrm>
            <a:prstGeom prst="rect">
              <a:avLst/>
            </a:prstGeom>
            <a:solidFill>
              <a:srgbClr val="DADADA">
                <a:alpha val="100000"/>
              </a:srgbClr>
            </a:solidFill>
          </p:spPr>
          <p:txBody>
            <a:bodyPr/>
            <a:lstStyle/>
            <a:p>
              <a:endParaRPr/>
            </a:p>
          </p:txBody>
        </p:sp>
        <p:sp>
          <p:nvSpPr>
            <p:cNvPr id="39" name="rc39"/>
            <p:cNvSpPr/>
            <p:nvPr/>
          </p:nvSpPr>
          <p:spPr>
            <a:xfrm>
              <a:off x="7531159" y="5551621"/>
              <a:ext cx="3564264" cy="6622"/>
            </a:xfrm>
            <a:prstGeom prst="rect">
              <a:avLst/>
            </a:prstGeom>
            <a:solidFill>
              <a:srgbClr val="DADADA">
                <a:alpha val="100000"/>
              </a:srgbClr>
            </a:solidFill>
          </p:spPr>
          <p:txBody>
            <a:bodyPr/>
            <a:lstStyle/>
            <a:p>
              <a:endParaRPr/>
            </a:p>
          </p:txBody>
        </p:sp>
        <p:sp>
          <p:nvSpPr>
            <p:cNvPr id="40" name="rc40"/>
            <p:cNvSpPr/>
            <p:nvPr/>
          </p:nvSpPr>
          <p:spPr>
            <a:xfrm>
              <a:off x="7531159" y="5551621"/>
              <a:ext cx="3564264" cy="6622"/>
            </a:xfrm>
            <a:prstGeom prst="rect">
              <a:avLst/>
            </a:prstGeom>
            <a:solidFill>
              <a:srgbClr val="DADADA">
                <a:alpha val="100000"/>
              </a:srgbClr>
            </a:solidFill>
          </p:spPr>
          <p:txBody>
            <a:bodyPr/>
            <a:lstStyle/>
            <a:p>
              <a:endParaRPr/>
            </a:p>
          </p:txBody>
        </p:sp>
        <p:sp>
          <p:nvSpPr>
            <p:cNvPr id="41" name="rc41"/>
            <p:cNvSpPr/>
            <p:nvPr/>
          </p:nvSpPr>
          <p:spPr>
            <a:xfrm>
              <a:off x="7531159" y="5551621"/>
              <a:ext cx="3564264" cy="6622"/>
            </a:xfrm>
            <a:prstGeom prst="rect">
              <a:avLst/>
            </a:prstGeom>
            <a:solidFill>
              <a:srgbClr val="DADADA">
                <a:alpha val="100000"/>
              </a:srgbClr>
            </a:solidFill>
          </p:spPr>
          <p:txBody>
            <a:bodyPr/>
            <a:lstStyle/>
            <a:p>
              <a:endParaRPr/>
            </a:p>
          </p:txBody>
        </p:sp>
        <p:sp>
          <p:nvSpPr>
            <p:cNvPr id="42" name="rc42"/>
            <p:cNvSpPr/>
            <p:nvPr/>
          </p:nvSpPr>
          <p:spPr>
            <a:xfrm>
              <a:off x="7531159" y="5551621"/>
              <a:ext cx="3564264" cy="6622"/>
            </a:xfrm>
            <a:prstGeom prst="rect">
              <a:avLst/>
            </a:prstGeom>
            <a:solidFill>
              <a:srgbClr val="DADADA">
                <a:alpha val="100000"/>
              </a:srgbClr>
            </a:solidFill>
          </p:spPr>
          <p:txBody>
            <a:bodyPr/>
            <a:lstStyle/>
            <a:p>
              <a:endParaRPr/>
            </a:p>
          </p:txBody>
        </p:sp>
        <p:sp>
          <p:nvSpPr>
            <p:cNvPr id="43" name="rc43"/>
            <p:cNvSpPr/>
            <p:nvPr/>
          </p:nvSpPr>
          <p:spPr>
            <a:xfrm>
              <a:off x="7531159" y="5551621"/>
              <a:ext cx="3564264" cy="6622"/>
            </a:xfrm>
            <a:prstGeom prst="rect">
              <a:avLst/>
            </a:prstGeom>
            <a:solidFill>
              <a:srgbClr val="DADADA">
                <a:alpha val="100000"/>
              </a:srgbClr>
            </a:solidFill>
          </p:spPr>
          <p:txBody>
            <a:bodyPr/>
            <a:lstStyle/>
            <a:p>
              <a:endParaRPr/>
            </a:p>
          </p:txBody>
        </p:sp>
        <p:sp>
          <p:nvSpPr>
            <p:cNvPr id="44" name="rc44"/>
            <p:cNvSpPr/>
            <p:nvPr/>
          </p:nvSpPr>
          <p:spPr>
            <a:xfrm>
              <a:off x="7531159" y="5551621"/>
              <a:ext cx="3564264" cy="6622"/>
            </a:xfrm>
            <a:prstGeom prst="rect">
              <a:avLst/>
            </a:prstGeom>
            <a:solidFill>
              <a:srgbClr val="DADADA">
                <a:alpha val="100000"/>
              </a:srgbClr>
            </a:solidFill>
          </p:spPr>
          <p:txBody>
            <a:bodyPr/>
            <a:lstStyle/>
            <a:p>
              <a:endParaRPr/>
            </a:p>
          </p:txBody>
        </p:sp>
        <p:sp>
          <p:nvSpPr>
            <p:cNvPr id="45" name="rc45"/>
            <p:cNvSpPr/>
            <p:nvPr/>
          </p:nvSpPr>
          <p:spPr>
            <a:xfrm>
              <a:off x="7531159" y="5551621"/>
              <a:ext cx="3564264" cy="6622"/>
            </a:xfrm>
            <a:prstGeom prst="rect">
              <a:avLst/>
            </a:prstGeom>
            <a:solidFill>
              <a:srgbClr val="DADADA">
                <a:alpha val="100000"/>
              </a:srgbClr>
            </a:solidFill>
          </p:spPr>
          <p:txBody>
            <a:bodyPr/>
            <a:lstStyle/>
            <a:p>
              <a:endParaRPr/>
            </a:p>
          </p:txBody>
        </p:sp>
        <p:sp>
          <p:nvSpPr>
            <p:cNvPr id="46" name="rc46"/>
            <p:cNvSpPr/>
            <p:nvPr/>
          </p:nvSpPr>
          <p:spPr>
            <a:xfrm>
              <a:off x="7531159" y="5551621"/>
              <a:ext cx="3564264" cy="6622"/>
            </a:xfrm>
            <a:prstGeom prst="rect">
              <a:avLst/>
            </a:prstGeom>
            <a:solidFill>
              <a:srgbClr val="DADADA">
                <a:alpha val="100000"/>
              </a:srgbClr>
            </a:solidFill>
          </p:spPr>
          <p:txBody>
            <a:bodyPr/>
            <a:lstStyle/>
            <a:p>
              <a:endParaRPr/>
            </a:p>
          </p:txBody>
        </p:sp>
        <p:sp>
          <p:nvSpPr>
            <p:cNvPr id="47" name="rc47"/>
            <p:cNvSpPr/>
            <p:nvPr/>
          </p:nvSpPr>
          <p:spPr>
            <a:xfrm>
              <a:off x="7531159" y="5551621"/>
              <a:ext cx="3564264" cy="6622"/>
            </a:xfrm>
            <a:prstGeom prst="rect">
              <a:avLst/>
            </a:prstGeom>
            <a:solidFill>
              <a:srgbClr val="DADADA">
                <a:alpha val="100000"/>
              </a:srgbClr>
            </a:solidFill>
          </p:spPr>
          <p:txBody>
            <a:bodyPr/>
            <a:lstStyle/>
            <a:p>
              <a:endParaRPr/>
            </a:p>
          </p:txBody>
        </p:sp>
        <p:sp>
          <p:nvSpPr>
            <p:cNvPr id="48" name="rc48"/>
            <p:cNvSpPr/>
            <p:nvPr/>
          </p:nvSpPr>
          <p:spPr>
            <a:xfrm>
              <a:off x="7531159" y="5551621"/>
              <a:ext cx="3564264" cy="6622"/>
            </a:xfrm>
            <a:prstGeom prst="rect">
              <a:avLst/>
            </a:prstGeom>
            <a:solidFill>
              <a:srgbClr val="DADADA">
                <a:alpha val="100000"/>
              </a:srgbClr>
            </a:solidFill>
          </p:spPr>
          <p:txBody>
            <a:bodyPr/>
            <a:lstStyle/>
            <a:p>
              <a:endParaRPr/>
            </a:p>
          </p:txBody>
        </p:sp>
        <p:sp>
          <p:nvSpPr>
            <p:cNvPr id="49" name="pg49"/>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50" name="tx50"/>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51" name="pg51"/>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52" name="tx52"/>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53" name="pg53"/>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54" name="tx54"/>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55" name="pg55"/>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56" name="tx56"/>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57" name="pg57"/>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58" name="tx58"/>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59" name="pg59"/>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60" name="tx60"/>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61" name="pg61"/>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62" name="tx62"/>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63" name="pg63"/>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64" name="tx64"/>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65" name="pg65"/>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66" name="tx66"/>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67" name="pg67"/>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68" name="tx68"/>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69" name="pg69"/>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70" name="tx70"/>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71" name="pg71"/>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72" name="tx72"/>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73" name="pg73"/>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74" name="tx74"/>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75" name="pg75"/>
            <p:cNvSpPr/>
            <p:nvPr/>
          </p:nvSpPr>
          <p:spPr>
            <a:xfrm>
              <a:off x="7983102" y="5441542"/>
              <a:ext cx="1189323" cy="210224"/>
            </a:xfrm>
            <a:custGeom>
              <a:rect l="0" t="0" r="0" b="0"/>
              <a:pathLst>
                <a:path w="1189323" h="210223">
                  <a:moveTo>
                    <a:pt x="25146" y="210224"/>
                  </a:moveTo>
                  <a:lnTo>
                    <a:pt x="1164177" y="210224"/>
                  </a:lnTo>
                  <a:lnTo>
                    <a:pt x="1163165" y="210204"/>
                  </a:lnTo>
                  <a:lnTo>
                    <a:pt x="1167208" y="210041"/>
                  </a:lnTo>
                  <a:lnTo>
                    <a:pt x="1171173" y="209231"/>
                  </a:lnTo>
                  <a:lnTo>
                    <a:pt x="1174957" y="207796"/>
                  </a:lnTo>
                  <a:lnTo>
                    <a:pt x="1178462" y="205773"/>
                  </a:lnTo>
                  <a:lnTo>
                    <a:pt x="1181596" y="203214"/>
                  </a:lnTo>
                  <a:lnTo>
                    <a:pt x="1184280" y="200184"/>
                  </a:lnTo>
                  <a:lnTo>
                    <a:pt x="1186443" y="196764"/>
                  </a:lnTo>
                  <a:lnTo>
                    <a:pt x="1188029" y="193041"/>
                  </a:lnTo>
                  <a:lnTo>
                    <a:pt x="1188998" y="189112"/>
                  </a:lnTo>
                  <a:lnTo>
                    <a:pt x="1189323" y="185078"/>
                  </a:lnTo>
                  <a:lnTo>
                    <a:pt x="1189323" y="25145"/>
                  </a:lnTo>
                  <a:lnTo>
                    <a:pt x="1188998" y="21112"/>
                  </a:lnTo>
                  <a:lnTo>
                    <a:pt x="1188029" y="17183"/>
                  </a:lnTo>
                  <a:lnTo>
                    <a:pt x="1186443" y="13460"/>
                  </a:lnTo>
                  <a:lnTo>
                    <a:pt x="1184280" y="10039"/>
                  </a:lnTo>
                  <a:lnTo>
                    <a:pt x="1181596" y="7010"/>
                  </a:lnTo>
                  <a:lnTo>
                    <a:pt x="1178462" y="4451"/>
                  </a:lnTo>
                  <a:lnTo>
                    <a:pt x="1174957" y="2427"/>
                  </a:lnTo>
                  <a:lnTo>
                    <a:pt x="1171173" y="992"/>
                  </a:lnTo>
                  <a:lnTo>
                    <a:pt x="1167208" y="183"/>
                  </a:lnTo>
                  <a:lnTo>
                    <a:pt x="1164177" y="0"/>
                  </a:lnTo>
                  <a:lnTo>
                    <a:pt x="25146" y="0"/>
                  </a:lnTo>
                  <a:lnTo>
                    <a:pt x="28177" y="183"/>
                  </a:lnTo>
                  <a:lnTo>
                    <a:pt x="24133" y="20"/>
                  </a:lnTo>
                  <a:lnTo>
                    <a:pt x="20116" y="508"/>
                  </a:lnTo>
                  <a:lnTo>
                    <a:pt x="16229" y="1634"/>
                  </a:lnTo>
                  <a:lnTo>
                    <a:pt x="12573" y="3368"/>
                  </a:lnTo>
                  <a:lnTo>
                    <a:pt x="9242" y="5667"/>
                  </a:lnTo>
                  <a:lnTo>
                    <a:pt x="6323" y="8471"/>
                  </a:lnTo>
                  <a:lnTo>
                    <a:pt x="3892" y="11706"/>
                  </a:lnTo>
                  <a:lnTo>
                    <a:pt x="2012" y="15289"/>
                  </a:lnTo>
                  <a:lnTo>
                    <a:pt x="730" y="19128"/>
                  </a:lnTo>
                  <a:lnTo>
                    <a:pt x="81" y="23122"/>
                  </a:lnTo>
                  <a:lnTo>
                    <a:pt x="0" y="25145"/>
                  </a:lnTo>
                  <a:lnTo>
                    <a:pt x="0" y="185078"/>
                  </a:lnTo>
                  <a:lnTo>
                    <a:pt x="81" y="183055"/>
                  </a:lnTo>
                  <a:lnTo>
                    <a:pt x="81" y="187102"/>
                  </a:lnTo>
                  <a:lnTo>
                    <a:pt x="730" y="191096"/>
                  </a:lnTo>
                  <a:lnTo>
                    <a:pt x="2012" y="194935"/>
                  </a:lnTo>
                  <a:lnTo>
                    <a:pt x="3892" y="198518"/>
                  </a:lnTo>
                  <a:lnTo>
                    <a:pt x="6323" y="201753"/>
                  </a:lnTo>
                  <a:lnTo>
                    <a:pt x="9242" y="204556"/>
                  </a:lnTo>
                  <a:lnTo>
                    <a:pt x="12573" y="206855"/>
                  </a:lnTo>
                  <a:lnTo>
                    <a:pt x="16229" y="208590"/>
                  </a:lnTo>
                  <a:lnTo>
                    <a:pt x="20116" y="209716"/>
                  </a:lnTo>
                  <a:lnTo>
                    <a:pt x="24133" y="210204"/>
                  </a:lnTo>
                  <a:close/>
                </a:path>
              </a:pathLst>
            </a:custGeom>
            <a:solidFill>
              <a:srgbClr val="FFFFFF">
                <a:alpha val="100000"/>
              </a:srgbClr>
            </a:solidFill>
            <a:ln w="6775" cap="rnd">
              <a:solidFill>
                <a:srgbClr val="FFFFFF">
                  <a:alpha val="100000"/>
                </a:srgbClr>
              </a:solidFill>
              <a:prstDash val="solid"/>
              <a:round/>
            </a:ln>
          </p:spPr>
          <p:txBody>
            <a:bodyPr/>
            <a:lstStyle/>
            <a:p>
              <a:endParaRPr/>
            </a:p>
          </p:txBody>
        </p:sp>
        <p:sp>
          <p:nvSpPr>
            <p:cNvPr id="76" name="tx76"/>
            <p:cNvSpPr/>
            <p:nvPr/>
          </p:nvSpPr>
          <p:spPr>
            <a:xfrm>
              <a:off x="8046647" y="5473530"/>
              <a:ext cx="1105503"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FFFFFF">
                      <a:alpha val="100000"/>
                    </a:srgbClr>
                  </a:solidFill>
                  <a:latin typeface="Barlow Light"/>
                  <a:cs typeface="Barlow Light"/>
                </a:rPr>
                <a:t>*Limited Data </a:t>
              </a:r>
            </a:p>
          </p:txBody>
        </p:sp>
        <p:sp>
          <p:nvSpPr>
            <p:cNvPr id="77" name="tx77"/>
            <p:cNvSpPr/>
            <p:nvPr/>
          </p:nvSpPr>
          <p:spPr>
            <a:xfrm>
              <a:off x="8011463" y="5473530"/>
              <a:ext cx="1091599" cy="136326"/>
            </a:xfrm>
            <a:prstGeom prst="rect">
              <a:avLst/>
            </a:prstGeom>
            <a:noFill/>
          </p:spPr>
          <p:txBody>
            <a:bodyPr wrap="none" lIns="0" tIns="0" rIns="0" bIns="0" anchor="ctr" anchorCtr="1"/>
            <a:lstStyle/>
            <a:p>
              <a:pPr marL="0" marR="0" indent="0" algn="l">
                <a:lnSpc>
                  <a:spcPts val="1422"/>
                </a:lnSpc>
                <a:spcBef>
                  <a:spcPct val="0"/>
                </a:spcBef>
                <a:spcAft>
                  <a:spcPct val="0"/>
                </a:spcAft>
              </a:pPr>
              <a:r>
                <a:rPr sz="1422">
                  <a:solidFill>
                    <a:srgbClr val="858D96">
                      <a:alpha val="100000"/>
                    </a:srgbClr>
                  </a:solidFill>
                  <a:latin typeface="Barlow Light"/>
                  <a:cs typeface="Barlow Light"/>
                </a:rPr>
                <a:t> *Limited data</a:t>
              </a:r>
            </a:p>
          </p:txBody>
        </p:sp>
        <p:sp>
          <p:nvSpPr>
            <p:cNvPr id="78" name="rc78"/>
            <p:cNvSpPr/>
            <p:nvPr/>
          </p:nvSpPr>
          <p:spPr>
            <a:xfrm>
              <a:off x="7531159" y="1276597"/>
              <a:ext cx="3920691" cy="4801538"/>
            </a:xfrm>
            <a:prstGeom prst="rect">
              <a:avLst/>
            </a:prstGeom>
          </p:spPr>
          <p:txBody>
            <a:bodyPr/>
            <a:lstStyle/>
            <a:p>
              <a:endParaRPr/>
            </a:p>
          </p:txBody>
        </p:sp>
        <p:sp>
          <p:nvSpPr>
            <p:cNvPr id="79" name="pl79"/>
            <p:cNvSpPr/>
            <p:nvPr/>
          </p:nvSpPr>
          <p:spPr>
            <a:xfrm flipH="1">
              <a:off x="7531159" y="1276597"/>
              <a:ext cx="0" cy="4801538"/>
            </a:xfrm>
            <a:custGeom>
              <a:rect l="0" t="0" r="0" b="0"/>
              <a:pathLst>
                <a:path h="4801538">
                  <a:moveTo>
                    <a:pt x="0" y="4801538"/>
                  </a:moveTo>
                  <a:lnTo>
                    <a:pt x="0" y="0"/>
                  </a:lnTo>
                </a:path>
              </a:pathLst>
            </a:custGeom>
            <a:ln w="13550" cap="rnd">
              <a:solidFill>
                <a:srgbClr val="858D96">
                  <a:alpha val="100000"/>
                </a:srgbClr>
              </a:solidFill>
              <a:prstDash val="solid"/>
              <a:round/>
            </a:ln>
          </p:spPr>
          <p:txBody>
            <a:bodyPr/>
            <a:lstStyle/>
            <a:p>
              <a:endParaRPr/>
            </a:p>
          </p:txBody>
        </p:sp>
        <p:sp>
          <p:nvSpPr>
            <p:cNvPr id="80" name="tx80"/>
            <p:cNvSpPr/>
            <p:nvPr/>
          </p:nvSpPr>
          <p:spPr>
            <a:xfrm>
              <a:off x="3771500" y="5754733"/>
              <a:ext cx="3697028"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Optum Optum Performance Analytics (n=4)</a:t>
              </a:r>
            </a:p>
          </p:txBody>
        </p:sp>
        <p:sp>
          <p:nvSpPr>
            <p:cNvPr id="81" name="tx81"/>
            <p:cNvSpPr/>
            <p:nvPr/>
          </p:nvSpPr>
          <p:spPr>
            <a:xfrm>
              <a:off x="4482498" y="5092451"/>
              <a:ext cx="2986030"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Arcadia.io Arcadia Analytics (n=23)</a:t>
              </a:r>
            </a:p>
          </p:txBody>
        </p:sp>
        <p:sp>
          <p:nvSpPr>
            <p:cNvPr id="82" name="tx82"/>
            <p:cNvSpPr/>
            <p:nvPr/>
          </p:nvSpPr>
          <p:spPr>
            <a:xfrm>
              <a:off x="4573330" y="4780162"/>
              <a:ext cx="2895199"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Cerner HealtheIntent Suite (n=33)</a:t>
              </a:r>
            </a:p>
          </p:txBody>
        </p:sp>
        <p:sp>
          <p:nvSpPr>
            <p:cNvPr id="83" name="tx83"/>
            <p:cNvSpPr/>
            <p:nvPr/>
          </p:nvSpPr>
          <p:spPr>
            <a:xfrm>
              <a:off x="2241604" y="4429377"/>
              <a:ext cx="5226924"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Lightbeam Lightbeam Population Health Management (n=19)</a:t>
              </a:r>
            </a:p>
          </p:txBody>
        </p:sp>
        <p:sp>
          <p:nvSpPr>
            <p:cNvPr id="84" name="tx84"/>
            <p:cNvSpPr/>
            <p:nvPr/>
          </p:nvSpPr>
          <p:spPr>
            <a:xfrm>
              <a:off x="3114552" y="4098236"/>
              <a:ext cx="4353976"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Altera Digital Health CareInMotion (Allscripts) (n=8)</a:t>
              </a:r>
            </a:p>
          </p:txBody>
        </p:sp>
        <p:sp>
          <p:nvSpPr>
            <p:cNvPr id="85" name="tx85"/>
            <p:cNvSpPr/>
            <p:nvPr/>
          </p:nvSpPr>
          <p:spPr>
            <a:xfrm>
              <a:off x="956361" y="3767889"/>
              <a:ext cx="6512167"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NextGen Healthcare NextGen Healthcare Population Health Analytics (n=12)</a:t>
              </a:r>
            </a:p>
          </p:txBody>
        </p:sp>
        <p:sp>
          <p:nvSpPr>
            <p:cNvPr id="86" name="tx86"/>
            <p:cNvSpPr/>
            <p:nvPr/>
          </p:nvSpPr>
          <p:spPr>
            <a:xfrm>
              <a:off x="5225196" y="3436749"/>
              <a:ext cx="2243332"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Epic Healthy Planet (n=37)</a:t>
              </a:r>
            </a:p>
          </p:txBody>
        </p:sp>
        <p:sp>
          <p:nvSpPr>
            <p:cNvPr id="87" name="tx87"/>
            <p:cNvSpPr/>
            <p:nvPr/>
          </p:nvSpPr>
          <p:spPr>
            <a:xfrm>
              <a:off x="3205994" y="3104814"/>
              <a:ext cx="4262535"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Innovaccer Population Health Management (n=18)</a:t>
              </a:r>
            </a:p>
          </p:txBody>
        </p:sp>
        <p:sp>
          <p:nvSpPr>
            <p:cNvPr id="88" name="tx88"/>
            <p:cNvSpPr/>
            <p:nvPr/>
          </p:nvSpPr>
          <p:spPr>
            <a:xfrm>
              <a:off x="3371399" y="2775261"/>
              <a:ext cx="4097130"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Innovaccer Innovaccer Population Health (n=19)</a:t>
              </a:r>
            </a:p>
          </p:txBody>
        </p:sp>
        <p:sp>
          <p:nvSpPr>
            <p:cNvPr id="89" name="tx89"/>
            <p:cNvSpPr/>
            <p:nvPr/>
          </p:nvSpPr>
          <p:spPr>
            <a:xfrm>
              <a:off x="1532839" y="2443327"/>
              <a:ext cx="5935689"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Health Catalyst Health Catalyst Population Health Applications (n=18)</a:t>
              </a:r>
            </a:p>
          </p:txBody>
        </p:sp>
        <p:sp>
          <p:nvSpPr>
            <p:cNvPr id="90" name="tx90"/>
            <p:cNvSpPr/>
            <p:nvPr/>
          </p:nvSpPr>
          <p:spPr>
            <a:xfrm>
              <a:off x="3677825" y="2131038"/>
              <a:ext cx="3790704"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Salient Healthcare Salient Healthcare (n=14)</a:t>
              </a:r>
            </a:p>
          </p:txBody>
        </p:sp>
        <p:sp>
          <p:nvSpPr>
            <p:cNvPr id="91" name="tx91"/>
            <p:cNvSpPr/>
            <p:nvPr/>
          </p:nvSpPr>
          <p:spPr>
            <a:xfrm>
              <a:off x="776122" y="1779458"/>
              <a:ext cx="6692406" cy="197445"/>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Relevant Healthcare Relevant Healthcare Analytics (Regional - West) [C] (n=9)</a:t>
              </a:r>
            </a:p>
          </p:txBody>
        </p:sp>
        <p:sp>
          <p:nvSpPr>
            <p:cNvPr id="92" name="tx92"/>
            <p:cNvSpPr/>
            <p:nvPr/>
          </p:nvSpPr>
          <p:spPr>
            <a:xfrm>
              <a:off x="2002234" y="1449111"/>
              <a:ext cx="5466294"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HealthEC HealthEC Population Health Management Suite (n=17)</a:t>
              </a:r>
            </a:p>
          </p:txBody>
        </p:sp>
        <p:sp>
          <p:nvSpPr>
            <p:cNvPr id="93" name="tx93"/>
            <p:cNvSpPr/>
            <p:nvPr/>
          </p:nvSpPr>
          <p:spPr>
            <a:xfrm>
              <a:off x="7387192" y="6136796"/>
              <a:ext cx="287934" cy="146248"/>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0%</a:t>
              </a:r>
            </a:p>
          </p:txBody>
        </p:sp>
        <p:sp>
          <p:nvSpPr>
            <p:cNvPr id="94" name="tx94"/>
            <p:cNvSpPr/>
            <p:nvPr/>
          </p:nvSpPr>
          <p:spPr>
            <a:xfrm>
              <a:off x="10858797" y="6136796"/>
              <a:ext cx="473253" cy="146248"/>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100%</a:t>
              </a:r>
            </a:p>
          </p:txBody>
        </p:sp>
      </p:grpSp>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1"/>
          <p:cNvSpPr>
            <a:spLocks noGrp="1"/>
          </p:cNvSpPr>
          <p:nvPr>
            <p:ph type="title"/>
          </p:nvPr>
        </p:nvSpPr>
        <p:spPr/>
        <p:txBody>
          <a:bodyPr/>
          <a:lstStyle/>
          <a:p>
            <a:r>
              <a:t>Overall Scores</a:t>
            </a:r>
          </a:p>
        </p:txBody>
      </p:sp>
      <p:sp>
        <p:nvSpPr>
          <p:cNvPr id="2" name="SubTitle 2"/>
          <p:cNvSpPr>
            <a:spLocks noGrp="1"/>
          </p:cNvSpPr>
          <p:nvPr>
            <p:ph type="subTitle" idx="13"/>
          </p:nvPr>
        </p:nvSpPr>
        <p:spPr/>
        <p:txBody>
          <a:bodyPr/>
          <a:lstStyle/>
          <a:p>
            <a:r>
              <a:t>Acute Care EMR</a:t>
            </a:r>
          </a:p>
        </p:txBody>
      </p:sp>
      <p:grpSp>
        <p:nvGrpSpPr>
          <p:cNvPr id="27" name="grp2"/>
          <p:cNvGrpSpPr/>
          <p:nvPr/>
        </p:nvGrpSpPr>
        <p:grpSpPr>
          <a:xfrm>
            <a:off x="548640" y="1207008"/>
            <a:ext cx="10972800" cy="5303520"/>
            <a:chOff x="548640" y="1207008"/>
            <a:chExt cx="10972800" cy="5303520"/>
          </a:xfrm>
        </p:grpSpPr>
        <p:sp>
          <p:nvSpPr>
            <p:cNvPr id="4" name="rc4"/>
            <p:cNvSpPr/>
            <p:nvPr/>
          </p:nvSpPr>
          <p:spPr>
            <a:xfrm>
              <a:off x="548640" y="1207008"/>
              <a:ext cx="10972799" cy="5303520"/>
            </a:xfrm>
            <a:prstGeom prst="rect">
              <a:avLst/>
            </a:prstGeom>
          </p:spPr>
          <p:txBody>
            <a:bodyPr/>
            <a:lstStyle/>
            <a:p>
              <a:endParaRPr/>
            </a:p>
          </p:txBody>
        </p:sp>
        <p:sp>
          <p:nvSpPr>
            <p:cNvPr id="5" name="rc5"/>
            <p:cNvSpPr/>
            <p:nvPr/>
          </p:nvSpPr>
          <p:spPr>
            <a:xfrm>
              <a:off x="7100374" y="1276597"/>
              <a:ext cx="4351476" cy="4801538"/>
            </a:xfrm>
            <a:prstGeom prst="rect">
              <a:avLst/>
            </a:prstGeom>
          </p:spPr>
          <p:txBody>
            <a:bodyPr/>
            <a:lstStyle/>
            <a:p>
              <a:endParaRPr/>
            </a:p>
          </p:txBody>
        </p:sp>
        <p:sp>
          <p:nvSpPr>
            <p:cNvPr id="6" name="rc6"/>
            <p:cNvSpPr/>
            <p:nvPr/>
          </p:nvSpPr>
          <p:spPr>
            <a:xfrm>
              <a:off x="7100374" y="5205128"/>
              <a:ext cx="2586020"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7" name="rc7"/>
            <p:cNvSpPr/>
            <p:nvPr/>
          </p:nvSpPr>
          <p:spPr>
            <a:xfrm>
              <a:off x="7100374" y="4332121"/>
              <a:ext cx="2822243"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8" name="rc8"/>
            <p:cNvSpPr/>
            <p:nvPr/>
          </p:nvSpPr>
          <p:spPr>
            <a:xfrm>
              <a:off x="7100374" y="3459114"/>
              <a:ext cx="2909272"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9" name="rc9"/>
            <p:cNvSpPr/>
            <p:nvPr/>
          </p:nvSpPr>
          <p:spPr>
            <a:xfrm>
              <a:off x="7100374" y="2586107"/>
              <a:ext cx="3489469"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0" name="rc10"/>
            <p:cNvSpPr/>
            <p:nvPr/>
          </p:nvSpPr>
          <p:spPr>
            <a:xfrm>
              <a:off x="7100374" y="1713100"/>
              <a:ext cx="3721548"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1" name="pl11"/>
            <p:cNvSpPr/>
            <p:nvPr/>
          </p:nvSpPr>
          <p:spPr>
            <a:xfrm flipH="1">
              <a:off x="10382631" y="1276597"/>
              <a:ext cx="0" cy="4801538"/>
            </a:xfrm>
            <a:custGeom>
              <a:rect l="0" t="0" r="0" b="0"/>
              <a:pathLst>
                <a:path h="4801538">
                  <a:moveTo>
                    <a:pt x="0" y="4801538"/>
                  </a:moveTo>
                  <a:lnTo>
                    <a:pt x="0" y="0"/>
                  </a:lnTo>
                  <a:lnTo>
                    <a:pt x="0" y="0"/>
                  </a:lnTo>
                </a:path>
              </a:pathLst>
            </a:custGeom>
            <a:ln w="32521" cap="flat">
              <a:solidFill>
                <a:srgbClr val="2B333A">
                  <a:alpha val="100000"/>
                </a:srgbClr>
              </a:solidFill>
              <a:prstDash val="lgDash"/>
              <a:round/>
            </a:ln>
          </p:spPr>
          <p:txBody>
            <a:bodyPr/>
            <a:lstStyle/>
            <a:p>
              <a:endParaRPr/>
            </a:p>
          </p:txBody>
        </p:sp>
        <p:sp>
          <p:nvSpPr>
            <p:cNvPr id="12" name="tx12"/>
            <p:cNvSpPr/>
            <p:nvPr/>
          </p:nvSpPr>
          <p:spPr>
            <a:xfrm>
              <a:off x="9775035" y="1119136"/>
              <a:ext cx="1215940" cy="127992"/>
            </a:xfrm>
            <a:prstGeom prst="rect">
              <a:avLst/>
            </a:prstGeom>
            <a:noFill/>
          </p:spPr>
          <p:txBody>
            <a:bodyPr wrap="none" lIns="0" tIns="0" rIns="0" bIns="0" anchor="ctr" anchorCtr="1"/>
            <a:lstStyle/>
            <a:p>
              <a:pPr marL="0" marR="0" indent="0" algn="l">
                <a:lnSpc>
                  <a:spcPts val="1103"/>
                </a:lnSpc>
                <a:spcBef>
                  <a:spcPct val="0"/>
                </a:spcBef>
                <a:spcAft>
                  <a:spcPct val="0"/>
                </a:spcAft>
              </a:pPr>
              <a:r>
                <a:rPr sz="1103" b="1">
                  <a:solidFill>
                    <a:srgbClr val="2B333A">
                      <a:alpha val="100000"/>
                    </a:srgbClr>
                  </a:solidFill>
                  <a:latin typeface="Barlow Light"/>
                  <a:cs typeface="Barlow Light"/>
                </a:rPr>
                <a:t>Market Average 79.2</a:t>
              </a:r>
            </a:p>
          </p:txBody>
        </p:sp>
        <p:sp>
          <p:nvSpPr>
            <p:cNvPr id="13" name="tx13"/>
            <p:cNvSpPr/>
            <p:nvPr/>
          </p:nvSpPr>
          <p:spPr>
            <a:xfrm>
              <a:off x="9864098" y="5484183"/>
              <a:ext cx="355408"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62.4</a:t>
              </a:r>
            </a:p>
          </p:txBody>
        </p:sp>
        <p:sp>
          <p:nvSpPr>
            <p:cNvPr id="14" name="tx14"/>
            <p:cNvSpPr/>
            <p:nvPr/>
          </p:nvSpPr>
          <p:spPr>
            <a:xfrm>
              <a:off x="10081077" y="4610978"/>
              <a:ext cx="316918"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68.1</a:t>
              </a:r>
            </a:p>
          </p:txBody>
        </p:sp>
        <p:sp>
          <p:nvSpPr>
            <p:cNvPr id="15" name="tx15"/>
            <p:cNvSpPr/>
            <p:nvPr/>
          </p:nvSpPr>
          <p:spPr>
            <a:xfrm>
              <a:off x="10185819" y="3737574"/>
              <a:ext cx="352344" cy="137715"/>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70.2</a:t>
              </a:r>
            </a:p>
          </p:txBody>
        </p:sp>
        <p:sp>
          <p:nvSpPr>
            <p:cNvPr id="16" name="tx16"/>
            <p:cNvSpPr/>
            <p:nvPr/>
          </p:nvSpPr>
          <p:spPr>
            <a:xfrm>
              <a:off x="10768314" y="2864964"/>
              <a:ext cx="356940"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84.2</a:t>
              </a:r>
            </a:p>
          </p:txBody>
        </p:sp>
        <p:sp>
          <p:nvSpPr>
            <p:cNvPr id="17" name="tx17"/>
            <p:cNvSpPr/>
            <p:nvPr/>
          </p:nvSpPr>
          <p:spPr>
            <a:xfrm>
              <a:off x="10997424" y="1991957"/>
              <a:ext cx="351003"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89.8</a:t>
              </a:r>
            </a:p>
          </p:txBody>
        </p:sp>
        <p:sp>
          <p:nvSpPr>
            <p:cNvPr id="18" name="rc18"/>
            <p:cNvSpPr/>
            <p:nvPr/>
          </p:nvSpPr>
          <p:spPr>
            <a:xfrm>
              <a:off x="7100374" y="1276597"/>
              <a:ext cx="4351476" cy="4801538"/>
            </a:xfrm>
            <a:prstGeom prst="rect">
              <a:avLst/>
            </a:prstGeom>
          </p:spPr>
          <p:txBody>
            <a:bodyPr/>
            <a:lstStyle/>
            <a:p>
              <a:endParaRPr/>
            </a:p>
          </p:txBody>
        </p:sp>
        <p:sp>
          <p:nvSpPr>
            <p:cNvPr id="19" name="pl19"/>
            <p:cNvSpPr/>
            <p:nvPr/>
          </p:nvSpPr>
          <p:spPr>
            <a:xfrm flipH="1">
              <a:off x="7100374" y="1276597"/>
              <a:ext cx="0" cy="4801538"/>
            </a:xfrm>
            <a:custGeom>
              <a:rect l="0" t="0" r="0" b="0"/>
              <a:pathLst>
                <a:path h="4801538">
                  <a:moveTo>
                    <a:pt x="0" y="4801538"/>
                  </a:moveTo>
                  <a:lnTo>
                    <a:pt x="0" y="0"/>
                  </a:lnTo>
                </a:path>
              </a:pathLst>
            </a:custGeom>
            <a:ln w="13550" cap="flat">
              <a:solidFill>
                <a:srgbClr val="858D96">
                  <a:alpha val="100000"/>
                </a:srgbClr>
              </a:solidFill>
              <a:prstDash val="solid"/>
              <a:round/>
            </a:ln>
          </p:spPr>
          <p:txBody>
            <a:bodyPr/>
            <a:lstStyle/>
            <a:p>
              <a:endParaRPr/>
            </a:p>
          </p:txBody>
        </p:sp>
        <p:sp>
          <p:nvSpPr>
            <p:cNvPr id="20" name="tx20"/>
            <p:cNvSpPr/>
            <p:nvPr/>
          </p:nvSpPr>
          <p:spPr>
            <a:xfrm>
              <a:off x="3113739" y="5428819"/>
              <a:ext cx="3924004"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Altera Digital Health Sunrise (Allscripts) (n=19)</a:t>
              </a:r>
            </a:p>
          </p:txBody>
        </p:sp>
        <p:sp>
          <p:nvSpPr>
            <p:cNvPr id="21" name="tx21"/>
            <p:cNvSpPr/>
            <p:nvPr/>
          </p:nvSpPr>
          <p:spPr>
            <a:xfrm>
              <a:off x="4336398" y="4575457"/>
              <a:ext cx="2701346"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CPSI Evident Thrive EHR (n=28)</a:t>
              </a:r>
            </a:p>
          </p:txBody>
        </p:sp>
        <p:sp>
          <p:nvSpPr>
            <p:cNvPr id="22" name="tx22"/>
            <p:cNvSpPr/>
            <p:nvPr/>
          </p:nvSpPr>
          <p:spPr>
            <a:xfrm>
              <a:off x="776122" y="3683599"/>
              <a:ext cx="6261621"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Cerner Cerner Millennium PowerChart CommunityWorks Clinicals (n=112)</a:t>
              </a:r>
            </a:p>
          </p:txBody>
        </p:sp>
        <p:sp>
          <p:nvSpPr>
            <p:cNvPr id="23" name="tx23"/>
            <p:cNvSpPr/>
            <p:nvPr/>
          </p:nvSpPr>
          <p:spPr>
            <a:xfrm>
              <a:off x="3341122" y="2811386"/>
              <a:ext cx="3696622"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MEDITECH Expanse Acute Care EMR (n=41)</a:t>
              </a:r>
            </a:p>
          </p:txBody>
        </p:sp>
        <p:sp>
          <p:nvSpPr>
            <p:cNvPr id="24" name="tx24"/>
            <p:cNvSpPr/>
            <p:nvPr/>
          </p:nvSpPr>
          <p:spPr>
            <a:xfrm>
              <a:off x="3909067" y="1938379"/>
              <a:ext cx="3128677"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Epic EpicCare Inpatient EMR (n=125)</a:t>
              </a:r>
            </a:p>
          </p:txBody>
        </p:sp>
        <p:sp>
          <p:nvSpPr>
            <p:cNvPr id="25" name="tx25"/>
            <p:cNvSpPr/>
            <p:nvPr/>
          </p:nvSpPr>
          <p:spPr>
            <a:xfrm>
              <a:off x="7043173" y="6136995"/>
              <a:ext cx="114401" cy="146050"/>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0</a:t>
              </a:r>
            </a:p>
          </p:txBody>
        </p:sp>
        <p:sp>
          <p:nvSpPr>
            <p:cNvPr id="26" name="tx26"/>
            <p:cNvSpPr/>
            <p:nvPr/>
          </p:nvSpPr>
          <p:spPr>
            <a:xfrm>
              <a:off x="11094777" y="6136995"/>
              <a:ext cx="299720" cy="146050"/>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100</a:t>
              </a:r>
            </a:p>
          </p:txBody>
        </p:sp>
      </p:grpSp>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1"/>
          <p:cNvSpPr>
            <a:spLocks noGrp="1"/>
          </p:cNvSpPr>
          <p:nvPr>
            <p:ph type="title"/>
          </p:nvPr>
        </p:nvSpPr>
        <p:spPr/>
        <p:txBody>
          <a:bodyPr/>
          <a:lstStyle/>
          <a:p>
            <a:r>
              <a:t>Satisfaction Comparison</a:t>
            </a:r>
          </a:p>
        </p:txBody>
      </p:sp>
      <p:grpSp>
        <p:nvGrpSpPr>
          <p:cNvPr id="2" name="grp2"/>
          <p:cNvGrpSpPr/>
          <p:nvPr/>
        </p:nvGrpSpPr>
        <p:grpSpPr>
          <a:xfrm>
            <a:off x="548640" y="1371600"/>
            <a:ext cx="11430000" cy="5029200"/>
            <a:chOff x="548640" y="1371600"/>
            <a:chExt cx="11430000" cy="5029200"/>
          </a:xfrm>
        </p:grpSpPr>
        <p:sp>
          <p:nvSpPr>
            <p:cNvPr id="4" name="rc4"/>
            <p:cNvSpPr/>
            <p:nvPr/>
          </p:nvSpPr>
          <p:spPr>
            <a:xfrm>
              <a:off x="548640" y="1371600"/>
              <a:ext cx="11430000" cy="5029200"/>
            </a:xfrm>
            <a:prstGeom prst="rect">
              <a:avLst/>
            </a:prstGeom>
          </p:spPr>
          <p:txBody>
            <a:bodyPr/>
            <a:lstStyle/>
            <a:p>
              <a:endParaRPr/>
            </a:p>
          </p:txBody>
        </p:sp>
        <p:sp>
          <p:nvSpPr>
            <p:cNvPr id="5" name="rc5"/>
            <p:cNvSpPr/>
            <p:nvPr/>
          </p:nvSpPr>
          <p:spPr>
            <a:xfrm>
              <a:off x="2248708" y="1441189"/>
              <a:ext cx="8436397" cy="4554007"/>
            </a:xfrm>
            <a:prstGeom prst="rect">
              <a:avLst/>
            </a:prstGeom>
          </p:spPr>
          <p:txBody>
            <a:bodyPr/>
            <a:lstStyle/>
            <a:p>
              <a:endParaRPr/>
            </a:p>
          </p:txBody>
        </p:sp>
        <p:sp>
          <p:nvSpPr>
            <p:cNvPr id="6" name="rc6"/>
            <p:cNvSpPr/>
            <p:nvPr/>
          </p:nvSpPr>
          <p:spPr>
            <a:xfrm>
              <a:off x="2248708" y="5158746"/>
              <a:ext cx="3515165" cy="836450"/>
            </a:xfrm>
            <a:prstGeom prst="rect">
              <a:avLst/>
            </a:prstGeom>
            <a:solidFill>
              <a:srgbClr val="ABBFD3">
                <a:alpha val="100000"/>
              </a:srgbClr>
            </a:solidFill>
          </p:spPr>
          <p:txBody>
            <a:bodyPr/>
            <a:lstStyle/>
            <a:p>
              <a:endParaRPr/>
            </a:p>
          </p:txBody>
        </p:sp>
        <p:sp>
          <p:nvSpPr>
            <p:cNvPr id="7" name="rc7"/>
            <p:cNvSpPr/>
            <p:nvPr/>
          </p:nvSpPr>
          <p:spPr>
            <a:xfrm>
              <a:off x="5763873" y="5158746"/>
              <a:ext cx="4326357" cy="836450"/>
            </a:xfrm>
            <a:prstGeom prst="rect">
              <a:avLst/>
            </a:prstGeom>
            <a:solidFill>
              <a:srgbClr val="87A4C0">
                <a:alpha val="100000"/>
              </a:srgbClr>
            </a:solidFill>
          </p:spPr>
          <p:txBody>
            <a:bodyPr/>
            <a:lstStyle/>
            <a:p>
              <a:endParaRPr/>
            </a:p>
          </p:txBody>
        </p:sp>
        <p:sp>
          <p:nvSpPr>
            <p:cNvPr id="8" name="rc8"/>
            <p:cNvSpPr/>
            <p:nvPr/>
          </p:nvSpPr>
          <p:spPr>
            <a:xfrm>
              <a:off x="10090231" y="5158746"/>
              <a:ext cx="270397" cy="836450"/>
            </a:xfrm>
            <a:prstGeom prst="rect">
              <a:avLst/>
            </a:prstGeom>
            <a:solidFill>
              <a:srgbClr val="517CA6">
                <a:alpha val="100000"/>
              </a:srgbClr>
            </a:solidFill>
          </p:spPr>
          <p:txBody>
            <a:bodyPr/>
            <a:lstStyle/>
            <a:p>
              <a:endParaRPr/>
            </a:p>
          </p:txBody>
        </p:sp>
        <p:sp>
          <p:nvSpPr>
            <p:cNvPr id="9" name="rc9"/>
            <p:cNvSpPr/>
            <p:nvPr/>
          </p:nvSpPr>
          <p:spPr>
            <a:xfrm>
              <a:off x="2248708" y="4229356"/>
              <a:ext cx="5303948" cy="836450"/>
            </a:xfrm>
            <a:prstGeom prst="rect">
              <a:avLst/>
            </a:prstGeom>
            <a:solidFill>
              <a:srgbClr val="ABBFD3">
                <a:alpha val="100000"/>
              </a:srgbClr>
            </a:solidFill>
          </p:spPr>
          <p:txBody>
            <a:bodyPr/>
            <a:lstStyle/>
            <a:p>
              <a:endParaRPr/>
            </a:p>
          </p:txBody>
        </p:sp>
        <p:sp>
          <p:nvSpPr>
            <p:cNvPr id="10" name="rc10"/>
            <p:cNvSpPr/>
            <p:nvPr/>
          </p:nvSpPr>
          <p:spPr>
            <a:xfrm>
              <a:off x="7552656" y="4229356"/>
              <a:ext cx="2183978" cy="836450"/>
            </a:xfrm>
            <a:prstGeom prst="rect">
              <a:avLst/>
            </a:prstGeom>
            <a:solidFill>
              <a:srgbClr val="87A4C0">
                <a:alpha val="100000"/>
              </a:srgbClr>
            </a:solidFill>
          </p:spPr>
          <p:txBody>
            <a:bodyPr/>
            <a:lstStyle/>
            <a:p>
              <a:endParaRPr/>
            </a:p>
          </p:txBody>
        </p:sp>
        <p:sp>
          <p:nvSpPr>
            <p:cNvPr id="11" name="rc11"/>
            <p:cNvSpPr/>
            <p:nvPr/>
          </p:nvSpPr>
          <p:spPr>
            <a:xfrm>
              <a:off x="9736635" y="4229356"/>
              <a:ext cx="623993" cy="836450"/>
            </a:xfrm>
            <a:prstGeom prst="rect">
              <a:avLst/>
            </a:prstGeom>
            <a:solidFill>
              <a:srgbClr val="517CA6">
                <a:alpha val="100000"/>
              </a:srgbClr>
            </a:solidFill>
          </p:spPr>
          <p:txBody>
            <a:bodyPr/>
            <a:lstStyle/>
            <a:p>
              <a:endParaRPr/>
            </a:p>
          </p:txBody>
        </p:sp>
        <p:sp>
          <p:nvSpPr>
            <p:cNvPr id="12" name="rc12"/>
            <p:cNvSpPr/>
            <p:nvPr/>
          </p:nvSpPr>
          <p:spPr>
            <a:xfrm>
              <a:off x="2248708" y="3299967"/>
              <a:ext cx="3098303" cy="836450"/>
            </a:xfrm>
            <a:prstGeom prst="rect">
              <a:avLst/>
            </a:prstGeom>
            <a:solidFill>
              <a:srgbClr val="ABBFD3">
                <a:alpha val="100000"/>
              </a:srgbClr>
            </a:solidFill>
          </p:spPr>
          <p:txBody>
            <a:bodyPr/>
            <a:lstStyle/>
            <a:p>
              <a:endParaRPr/>
            </a:p>
          </p:txBody>
        </p:sp>
        <p:sp>
          <p:nvSpPr>
            <p:cNvPr id="13" name="rc13"/>
            <p:cNvSpPr/>
            <p:nvPr/>
          </p:nvSpPr>
          <p:spPr>
            <a:xfrm>
              <a:off x="5347011" y="3299967"/>
              <a:ext cx="4112293" cy="836450"/>
            </a:xfrm>
            <a:prstGeom prst="rect">
              <a:avLst/>
            </a:prstGeom>
            <a:solidFill>
              <a:srgbClr val="87A4C0">
                <a:alpha val="100000"/>
              </a:srgbClr>
            </a:solidFill>
          </p:spPr>
          <p:txBody>
            <a:bodyPr/>
            <a:lstStyle/>
            <a:p>
              <a:endParaRPr/>
            </a:p>
          </p:txBody>
        </p:sp>
        <p:sp>
          <p:nvSpPr>
            <p:cNvPr id="14" name="rc14"/>
            <p:cNvSpPr/>
            <p:nvPr/>
          </p:nvSpPr>
          <p:spPr>
            <a:xfrm>
              <a:off x="9459304" y="3299967"/>
              <a:ext cx="901324" cy="836450"/>
            </a:xfrm>
            <a:prstGeom prst="rect">
              <a:avLst/>
            </a:prstGeom>
            <a:solidFill>
              <a:srgbClr val="517CA6">
                <a:alpha val="100000"/>
              </a:srgbClr>
            </a:solidFill>
          </p:spPr>
          <p:txBody>
            <a:bodyPr/>
            <a:lstStyle/>
            <a:p>
              <a:endParaRPr/>
            </a:p>
          </p:txBody>
        </p:sp>
        <p:sp>
          <p:nvSpPr>
            <p:cNvPr id="15" name="rc15"/>
            <p:cNvSpPr/>
            <p:nvPr/>
          </p:nvSpPr>
          <p:spPr>
            <a:xfrm>
              <a:off x="2248708" y="2370578"/>
              <a:ext cx="1182988" cy="836450"/>
            </a:xfrm>
            <a:prstGeom prst="rect">
              <a:avLst/>
            </a:prstGeom>
            <a:solidFill>
              <a:srgbClr val="ABBFD3">
                <a:alpha val="100000"/>
              </a:srgbClr>
            </a:solidFill>
          </p:spPr>
          <p:txBody>
            <a:bodyPr/>
            <a:lstStyle/>
            <a:p>
              <a:endParaRPr/>
            </a:p>
          </p:txBody>
        </p:sp>
        <p:sp>
          <p:nvSpPr>
            <p:cNvPr id="16" name="rc16"/>
            <p:cNvSpPr/>
            <p:nvPr/>
          </p:nvSpPr>
          <p:spPr>
            <a:xfrm>
              <a:off x="3431696" y="2370578"/>
              <a:ext cx="3379967" cy="836450"/>
            </a:xfrm>
            <a:prstGeom prst="rect">
              <a:avLst/>
            </a:prstGeom>
            <a:solidFill>
              <a:srgbClr val="87A4C0">
                <a:alpha val="100000"/>
              </a:srgbClr>
            </a:solidFill>
          </p:spPr>
          <p:txBody>
            <a:bodyPr/>
            <a:lstStyle/>
            <a:p>
              <a:endParaRPr/>
            </a:p>
          </p:txBody>
        </p:sp>
        <p:sp>
          <p:nvSpPr>
            <p:cNvPr id="17" name="rc17"/>
            <p:cNvSpPr/>
            <p:nvPr/>
          </p:nvSpPr>
          <p:spPr>
            <a:xfrm>
              <a:off x="6811663" y="2370578"/>
              <a:ext cx="3548965" cy="836450"/>
            </a:xfrm>
            <a:prstGeom prst="rect">
              <a:avLst/>
            </a:prstGeom>
            <a:solidFill>
              <a:srgbClr val="517CA6">
                <a:alpha val="100000"/>
              </a:srgbClr>
            </a:solidFill>
          </p:spPr>
          <p:txBody>
            <a:bodyPr/>
            <a:lstStyle/>
            <a:p>
              <a:endParaRPr/>
            </a:p>
          </p:txBody>
        </p:sp>
        <p:sp>
          <p:nvSpPr>
            <p:cNvPr id="18" name="rc18"/>
            <p:cNvSpPr/>
            <p:nvPr/>
          </p:nvSpPr>
          <p:spPr>
            <a:xfrm>
              <a:off x="2248708" y="1441189"/>
              <a:ext cx="229150" cy="836450"/>
            </a:xfrm>
            <a:prstGeom prst="rect">
              <a:avLst/>
            </a:prstGeom>
            <a:solidFill>
              <a:srgbClr val="ABBFD3">
                <a:alpha val="100000"/>
              </a:srgbClr>
            </a:solidFill>
          </p:spPr>
          <p:txBody>
            <a:bodyPr/>
            <a:lstStyle/>
            <a:p>
              <a:endParaRPr/>
            </a:p>
          </p:txBody>
        </p:sp>
        <p:sp>
          <p:nvSpPr>
            <p:cNvPr id="19" name="rc19"/>
            <p:cNvSpPr/>
            <p:nvPr/>
          </p:nvSpPr>
          <p:spPr>
            <a:xfrm>
              <a:off x="2477858" y="1441189"/>
              <a:ext cx="3345594" cy="836450"/>
            </a:xfrm>
            <a:prstGeom prst="rect">
              <a:avLst/>
            </a:prstGeom>
            <a:solidFill>
              <a:srgbClr val="87A4C0">
                <a:alpha val="100000"/>
              </a:srgbClr>
            </a:solidFill>
          </p:spPr>
          <p:txBody>
            <a:bodyPr/>
            <a:lstStyle/>
            <a:p>
              <a:endParaRPr/>
            </a:p>
          </p:txBody>
        </p:sp>
        <p:sp>
          <p:nvSpPr>
            <p:cNvPr id="20" name="rc20"/>
            <p:cNvSpPr/>
            <p:nvPr/>
          </p:nvSpPr>
          <p:spPr>
            <a:xfrm>
              <a:off x="5823452" y="1441189"/>
              <a:ext cx="4537176" cy="836450"/>
            </a:xfrm>
            <a:prstGeom prst="rect">
              <a:avLst/>
            </a:prstGeom>
            <a:solidFill>
              <a:srgbClr val="517CA6">
                <a:alpha val="100000"/>
              </a:srgbClr>
            </a:solidFill>
          </p:spPr>
          <p:txBody>
            <a:bodyPr/>
            <a:lstStyle/>
            <a:p>
              <a:endParaRPr/>
            </a:p>
          </p:txBody>
        </p:sp>
        <p:sp>
          <p:nvSpPr>
            <p:cNvPr id="21" name="tx21"/>
            <p:cNvSpPr/>
            <p:nvPr/>
          </p:nvSpPr>
          <p:spPr>
            <a:xfrm>
              <a:off x="10370421" y="5518035"/>
              <a:ext cx="48963" cy="98226"/>
            </a:xfrm>
            <a:prstGeom prst="rect">
              <a:avLst/>
            </a:prstGeom>
            <a:noFill/>
          </p:spPr>
          <p:txBody>
            <a:bodyPr wrap="none" lIns="0" tIns="0" rIns="0" bIns="0" anchor="ctr" anchorCtr="1"/>
            <a:lstStyle/>
            <a:p>
              <a:pPr marL="0" marR="0" indent="0" algn="l">
                <a:lnSpc>
                  <a:spcPts val="1103"/>
                </a:lnSpc>
                <a:spcBef>
                  <a:spcPct val="0"/>
                </a:spcBef>
                <a:spcAft>
                  <a:spcPct val="0"/>
                </a:spcAft>
              </a:pPr>
              <a:r>
                <a:rPr sz="1103">
                  <a:solidFill>
                    <a:srgbClr val="2B333A">
                      <a:alpha val="100000"/>
                    </a:srgbClr>
                  </a:solidFill>
                  <a:latin typeface="Barlow Light"/>
                  <a:cs typeface="Barlow Light"/>
                </a:rPr>
                <a:t>1</a:t>
              </a:r>
            </a:p>
          </p:txBody>
        </p:sp>
        <p:sp>
          <p:nvSpPr>
            <p:cNvPr id="22" name="tx22"/>
            <p:cNvSpPr/>
            <p:nvPr/>
          </p:nvSpPr>
          <p:spPr>
            <a:xfrm>
              <a:off x="10375500" y="4587455"/>
              <a:ext cx="74356" cy="99417"/>
            </a:xfrm>
            <a:prstGeom prst="rect">
              <a:avLst/>
            </a:prstGeom>
            <a:noFill/>
          </p:spPr>
          <p:txBody>
            <a:bodyPr wrap="none" lIns="0" tIns="0" rIns="0" bIns="0" anchor="ctr" anchorCtr="1"/>
            <a:lstStyle/>
            <a:p>
              <a:pPr marL="0" marR="0" indent="0" algn="l">
                <a:lnSpc>
                  <a:spcPts val="1103"/>
                </a:lnSpc>
                <a:spcBef>
                  <a:spcPct val="0"/>
                </a:spcBef>
                <a:spcAft>
                  <a:spcPct val="0"/>
                </a:spcAft>
              </a:pPr>
              <a:r>
                <a:rPr sz="1103">
                  <a:solidFill>
                    <a:srgbClr val="2B333A">
                      <a:alpha val="100000"/>
                    </a:srgbClr>
                  </a:solidFill>
                  <a:latin typeface="Barlow Light"/>
                  <a:cs typeface="Barlow Light"/>
                </a:rPr>
                <a:t>2</a:t>
              </a:r>
            </a:p>
          </p:txBody>
        </p:sp>
        <p:sp>
          <p:nvSpPr>
            <p:cNvPr id="23" name="tx23"/>
            <p:cNvSpPr/>
            <p:nvPr/>
          </p:nvSpPr>
          <p:spPr>
            <a:xfrm>
              <a:off x="10384703" y="3656875"/>
              <a:ext cx="120373" cy="100607"/>
            </a:xfrm>
            <a:prstGeom prst="rect">
              <a:avLst/>
            </a:prstGeom>
            <a:noFill/>
          </p:spPr>
          <p:txBody>
            <a:bodyPr wrap="none" lIns="0" tIns="0" rIns="0" bIns="0" anchor="ctr" anchorCtr="1"/>
            <a:lstStyle/>
            <a:p>
              <a:pPr marL="0" marR="0" indent="0" algn="l">
                <a:lnSpc>
                  <a:spcPts val="1103"/>
                </a:lnSpc>
                <a:spcBef>
                  <a:spcPct val="0"/>
                </a:spcBef>
                <a:spcAft>
                  <a:spcPct val="0"/>
                </a:spcAft>
              </a:pPr>
              <a:r>
                <a:rPr sz="1103">
                  <a:solidFill>
                    <a:srgbClr val="2B333A">
                      <a:alpha val="100000"/>
                    </a:srgbClr>
                  </a:solidFill>
                  <a:latin typeface="Barlow Light"/>
                  <a:cs typeface="Barlow Light"/>
                </a:rPr>
                <a:t>16</a:t>
              </a:r>
            </a:p>
          </p:txBody>
        </p:sp>
        <p:sp>
          <p:nvSpPr>
            <p:cNvPr id="24" name="tx24"/>
            <p:cNvSpPr/>
            <p:nvPr/>
          </p:nvSpPr>
          <p:spPr>
            <a:xfrm>
              <a:off x="10385292" y="2728676"/>
              <a:ext cx="123319" cy="99417"/>
            </a:xfrm>
            <a:prstGeom prst="rect">
              <a:avLst/>
            </a:prstGeom>
            <a:noFill/>
          </p:spPr>
          <p:txBody>
            <a:bodyPr wrap="none" lIns="0" tIns="0" rIns="0" bIns="0" anchor="ctr" anchorCtr="1"/>
            <a:lstStyle/>
            <a:p>
              <a:pPr marL="0" marR="0" indent="0" algn="l">
                <a:lnSpc>
                  <a:spcPts val="1103"/>
                </a:lnSpc>
                <a:spcBef>
                  <a:spcPct val="0"/>
                </a:spcBef>
                <a:spcAft>
                  <a:spcPct val="0"/>
                </a:spcAft>
              </a:pPr>
              <a:r>
                <a:rPr sz="1103">
                  <a:solidFill>
                    <a:srgbClr val="2B333A">
                      <a:alpha val="100000"/>
                    </a:srgbClr>
                  </a:solidFill>
                  <a:latin typeface="Barlow Light"/>
                  <a:cs typeface="Barlow Light"/>
                </a:rPr>
                <a:t>21</a:t>
              </a:r>
            </a:p>
          </p:txBody>
        </p:sp>
        <p:sp>
          <p:nvSpPr>
            <p:cNvPr id="25" name="tx25"/>
            <p:cNvSpPr/>
            <p:nvPr/>
          </p:nvSpPr>
          <p:spPr>
            <a:xfrm>
              <a:off x="10389754" y="1798097"/>
              <a:ext cx="145626" cy="100607"/>
            </a:xfrm>
            <a:prstGeom prst="rect">
              <a:avLst/>
            </a:prstGeom>
            <a:noFill/>
          </p:spPr>
          <p:txBody>
            <a:bodyPr wrap="none" lIns="0" tIns="0" rIns="0" bIns="0" anchor="ctr" anchorCtr="1"/>
            <a:lstStyle/>
            <a:p>
              <a:pPr marL="0" marR="0" indent="0" algn="l">
                <a:lnSpc>
                  <a:spcPts val="1103"/>
                </a:lnSpc>
                <a:spcBef>
                  <a:spcPct val="0"/>
                </a:spcBef>
                <a:spcAft>
                  <a:spcPct val="0"/>
                </a:spcAft>
              </a:pPr>
              <a:r>
                <a:rPr sz="1103">
                  <a:solidFill>
                    <a:srgbClr val="2B333A">
                      <a:alpha val="100000"/>
                    </a:srgbClr>
                  </a:solidFill>
                  <a:latin typeface="Barlow Light"/>
                  <a:cs typeface="Barlow Light"/>
                </a:rPr>
                <a:t>99</a:t>
              </a:r>
            </a:p>
          </p:txBody>
        </p:sp>
        <p:sp>
          <p:nvSpPr>
            <p:cNvPr id="26" name="tx26"/>
            <p:cNvSpPr/>
            <p:nvPr/>
          </p:nvSpPr>
          <p:spPr>
            <a:xfrm>
              <a:off x="10114306" y="5515654"/>
              <a:ext cx="120373" cy="100607"/>
            </a:xfrm>
            <a:prstGeom prst="rect">
              <a:avLst/>
            </a:prstGeom>
            <a:noFill/>
          </p:spPr>
          <p:txBody>
            <a:bodyPr wrap="none" lIns="0" tIns="0" rIns="0" bIns="0" anchor="ctr" anchorCtr="1"/>
            <a:lstStyle/>
            <a:p>
              <a:pPr marL="0" marR="0" indent="0" algn="l">
                <a:lnSpc>
                  <a:spcPts val="1103"/>
                </a:lnSpc>
                <a:spcBef>
                  <a:spcPct val="0"/>
                </a:spcBef>
                <a:spcAft>
                  <a:spcPct val="0"/>
                </a:spcAft>
              </a:pPr>
              <a:r>
                <a:rPr sz="1103">
                  <a:solidFill>
                    <a:srgbClr val="2B333A">
                      <a:alpha val="100000"/>
                    </a:srgbClr>
                  </a:solidFill>
                  <a:latin typeface="Barlow Light"/>
                  <a:cs typeface="Barlow Light"/>
                </a:rPr>
                <a:t>16</a:t>
              </a:r>
            </a:p>
          </p:txBody>
        </p:sp>
        <p:sp>
          <p:nvSpPr>
            <p:cNvPr id="27" name="tx27"/>
            <p:cNvSpPr/>
            <p:nvPr/>
          </p:nvSpPr>
          <p:spPr>
            <a:xfrm>
              <a:off x="9749738" y="4588646"/>
              <a:ext cx="65517" cy="98226"/>
            </a:xfrm>
            <a:prstGeom prst="rect">
              <a:avLst/>
            </a:prstGeom>
            <a:noFill/>
          </p:spPr>
          <p:txBody>
            <a:bodyPr wrap="none" lIns="0" tIns="0" rIns="0" bIns="0" anchor="ctr" anchorCtr="1"/>
            <a:lstStyle/>
            <a:p>
              <a:pPr marL="0" marR="0" indent="0" algn="l">
                <a:lnSpc>
                  <a:spcPts val="1103"/>
                </a:lnSpc>
                <a:spcBef>
                  <a:spcPct val="0"/>
                </a:spcBef>
                <a:spcAft>
                  <a:spcPct val="0"/>
                </a:spcAft>
              </a:pPr>
              <a:r>
                <a:rPr sz="1103">
                  <a:solidFill>
                    <a:srgbClr val="2B333A">
                      <a:alpha val="100000"/>
                    </a:srgbClr>
                  </a:solidFill>
                  <a:latin typeface="Barlow Light"/>
                  <a:cs typeface="Barlow Light"/>
                </a:rPr>
                <a:t>7</a:t>
              </a:r>
            </a:p>
          </p:txBody>
        </p:sp>
        <p:sp>
          <p:nvSpPr>
            <p:cNvPr id="28" name="tx28"/>
            <p:cNvSpPr/>
            <p:nvPr/>
          </p:nvSpPr>
          <p:spPr>
            <a:xfrm>
              <a:off x="9486690" y="3658066"/>
              <a:ext cx="136928" cy="99417"/>
            </a:xfrm>
            <a:prstGeom prst="rect">
              <a:avLst/>
            </a:prstGeom>
            <a:noFill/>
          </p:spPr>
          <p:txBody>
            <a:bodyPr wrap="none" lIns="0" tIns="0" rIns="0" bIns="0" anchor="ctr" anchorCtr="1"/>
            <a:lstStyle/>
            <a:p>
              <a:pPr marL="0" marR="0" indent="0" algn="l">
                <a:lnSpc>
                  <a:spcPts val="1103"/>
                </a:lnSpc>
                <a:spcBef>
                  <a:spcPct val="0"/>
                </a:spcBef>
                <a:spcAft>
                  <a:spcPct val="0"/>
                </a:spcAft>
              </a:pPr>
              <a:r>
                <a:rPr sz="1103">
                  <a:solidFill>
                    <a:srgbClr val="2B333A">
                      <a:alpha val="100000"/>
                    </a:srgbClr>
                  </a:solidFill>
                  <a:latin typeface="Barlow Light"/>
                  <a:cs typeface="Barlow Light"/>
                </a:rPr>
                <a:t>73</a:t>
              </a:r>
            </a:p>
          </p:txBody>
        </p:sp>
        <p:sp>
          <p:nvSpPr>
            <p:cNvPr id="29" name="tx29"/>
            <p:cNvSpPr/>
            <p:nvPr/>
          </p:nvSpPr>
          <p:spPr>
            <a:xfrm>
              <a:off x="6842332" y="2727287"/>
              <a:ext cx="153342" cy="100806"/>
            </a:xfrm>
            <a:prstGeom prst="rect">
              <a:avLst/>
            </a:prstGeom>
            <a:noFill/>
          </p:spPr>
          <p:txBody>
            <a:bodyPr wrap="none" lIns="0" tIns="0" rIns="0" bIns="0" anchor="ctr" anchorCtr="1"/>
            <a:lstStyle/>
            <a:p>
              <a:pPr marL="0" marR="0" indent="0" algn="l">
                <a:lnSpc>
                  <a:spcPts val="1103"/>
                </a:lnSpc>
                <a:spcBef>
                  <a:spcPct val="0"/>
                </a:spcBef>
                <a:spcAft>
                  <a:spcPct val="0"/>
                </a:spcAft>
              </a:pPr>
              <a:r>
                <a:rPr sz="1103">
                  <a:solidFill>
                    <a:srgbClr val="2B333A">
                      <a:alpha val="100000"/>
                    </a:srgbClr>
                  </a:solidFill>
                  <a:latin typeface="Barlow Light"/>
                  <a:cs typeface="Barlow Light"/>
                </a:rPr>
                <a:t>20</a:t>
              </a:r>
            </a:p>
          </p:txBody>
        </p:sp>
        <p:sp>
          <p:nvSpPr>
            <p:cNvPr id="30" name="tx30"/>
            <p:cNvSpPr/>
            <p:nvPr/>
          </p:nvSpPr>
          <p:spPr>
            <a:xfrm>
              <a:off x="5850838" y="1799287"/>
              <a:ext cx="136928" cy="99417"/>
            </a:xfrm>
            <a:prstGeom prst="rect">
              <a:avLst/>
            </a:prstGeom>
            <a:noFill/>
          </p:spPr>
          <p:txBody>
            <a:bodyPr wrap="none" lIns="0" tIns="0" rIns="0" bIns="0" anchor="ctr" anchorCtr="1"/>
            <a:lstStyle/>
            <a:p>
              <a:pPr marL="0" marR="0" indent="0" algn="l">
                <a:lnSpc>
                  <a:spcPts val="1103"/>
                </a:lnSpc>
                <a:spcBef>
                  <a:spcPct val="0"/>
                </a:spcBef>
                <a:spcAft>
                  <a:spcPct val="0"/>
                </a:spcAft>
              </a:pPr>
              <a:r>
                <a:rPr sz="1103">
                  <a:solidFill>
                    <a:srgbClr val="2B333A">
                      <a:alpha val="100000"/>
                    </a:srgbClr>
                  </a:solidFill>
                  <a:latin typeface="Barlow Light"/>
                  <a:cs typeface="Barlow Light"/>
                </a:rPr>
                <a:t>73</a:t>
              </a:r>
            </a:p>
          </p:txBody>
        </p:sp>
        <p:sp>
          <p:nvSpPr>
            <p:cNvPr id="31" name="tx31"/>
            <p:cNvSpPr/>
            <p:nvPr/>
          </p:nvSpPr>
          <p:spPr>
            <a:xfrm>
              <a:off x="5787948" y="5516844"/>
              <a:ext cx="120373" cy="99417"/>
            </a:xfrm>
            <a:prstGeom prst="rect">
              <a:avLst/>
            </a:prstGeom>
            <a:noFill/>
          </p:spPr>
          <p:txBody>
            <a:bodyPr wrap="none" lIns="0" tIns="0" rIns="0" bIns="0" anchor="ctr" anchorCtr="1"/>
            <a:lstStyle/>
            <a:p>
              <a:pPr marL="0" marR="0" indent="0" algn="l">
                <a:lnSpc>
                  <a:spcPts val="1103"/>
                </a:lnSpc>
                <a:spcBef>
                  <a:spcPct val="0"/>
                </a:spcBef>
                <a:spcAft>
                  <a:spcPct val="0"/>
                </a:spcAft>
              </a:pPr>
              <a:r>
                <a:rPr sz="1103">
                  <a:solidFill>
                    <a:srgbClr val="2B333A">
                      <a:alpha val="100000"/>
                    </a:srgbClr>
                  </a:solidFill>
                  <a:latin typeface="Barlow Light"/>
                  <a:cs typeface="Barlow Light"/>
                </a:rPr>
                <a:t>13</a:t>
              </a:r>
            </a:p>
          </p:txBody>
        </p:sp>
        <p:sp>
          <p:nvSpPr>
            <p:cNvPr id="32" name="tx32"/>
            <p:cNvSpPr/>
            <p:nvPr/>
          </p:nvSpPr>
          <p:spPr>
            <a:xfrm>
              <a:off x="7575552" y="4588646"/>
              <a:ext cx="114480" cy="98226"/>
            </a:xfrm>
            <a:prstGeom prst="rect">
              <a:avLst/>
            </a:prstGeom>
            <a:noFill/>
          </p:spPr>
          <p:txBody>
            <a:bodyPr wrap="none" lIns="0" tIns="0" rIns="0" bIns="0" anchor="ctr" anchorCtr="1"/>
            <a:lstStyle/>
            <a:p>
              <a:pPr marL="0" marR="0" indent="0" algn="l">
                <a:lnSpc>
                  <a:spcPts val="1103"/>
                </a:lnSpc>
                <a:spcBef>
                  <a:spcPct val="0"/>
                </a:spcBef>
                <a:spcAft>
                  <a:spcPct val="0"/>
                </a:spcAft>
              </a:pPr>
              <a:r>
                <a:rPr sz="1103">
                  <a:solidFill>
                    <a:srgbClr val="2B333A">
                      <a:alpha val="100000"/>
                    </a:srgbClr>
                  </a:solidFill>
                  <a:latin typeface="Barlow Light"/>
                  <a:cs typeface="Barlow Light"/>
                </a:rPr>
                <a:t>17</a:t>
              </a:r>
            </a:p>
          </p:txBody>
        </p:sp>
        <p:sp>
          <p:nvSpPr>
            <p:cNvPr id="33" name="tx33"/>
            <p:cNvSpPr/>
            <p:nvPr/>
          </p:nvSpPr>
          <p:spPr>
            <a:xfrm>
              <a:off x="5375519" y="3658066"/>
              <a:ext cx="142540" cy="99417"/>
            </a:xfrm>
            <a:prstGeom prst="rect">
              <a:avLst/>
            </a:prstGeom>
            <a:noFill/>
          </p:spPr>
          <p:txBody>
            <a:bodyPr wrap="none" lIns="0" tIns="0" rIns="0" bIns="0" anchor="ctr" anchorCtr="1"/>
            <a:lstStyle/>
            <a:p>
              <a:pPr marL="0" marR="0" indent="0" algn="l">
                <a:lnSpc>
                  <a:spcPts val="1103"/>
                </a:lnSpc>
                <a:spcBef>
                  <a:spcPct val="0"/>
                </a:spcBef>
                <a:spcAft>
                  <a:spcPct val="0"/>
                </a:spcAft>
              </a:pPr>
              <a:r>
                <a:rPr sz="1103">
                  <a:solidFill>
                    <a:srgbClr val="2B333A">
                      <a:alpha val="100000"/>
                    </a:srgbClr>
                  </a:solidFill>
                  <a:latin typeface="Barlow Light"/>
                  <a:cs typeface="Barlow Light"/>
                </a:rPr>
                <a:t>55</a:t>
              </a:r>
            </a:p>
          </p:txBody>
        </p:sp>
        <p:sp>
          <p:nvSpPr>
            <p:cNvPr id="34" name="tx34"/>
            <p:cNvSpPr/>
            <p:nvPr/>
          </p:nvSpPr>
          <p:spPr>
            <a:xfrm>
              <a:off x="3444800" y="2729867"/>
              <a:ext cx="65517" cy="98226"/>
            </a:xfrm>
            <a:prstGeom prst="rect">
              <a:avLst/>
            </a:prstGeom>
            <a:noFill/>
          </p:spPr>
          <p:txBody>
            <a:bodyPr wrap="none" lIns="0" tIns="0" rIns="0" bIns="0" anchor="ctr" anchorCtr="1"/>
            <a:lstStyle/>
            <a:p>
              <a:pPr marL="0" marR="0" indent="0" algn="l">
                <a:lnSpc>
                  <a:spcPts val="1103"/>
                </a:lnSpc>
                <a:spcBef>
                  <a:spcPct val="0"/>
                </a:spcBef>
                <a:spcAft>
                  <a:spcPct val="0"/>
                </a:spcAft>
              </a:pPr>
              <a:r>
                <a:rPr sz="1103">
                  <a:solidFill>
                    <a:srgbClr val="2B333A">
                      <a:alpha val="100000"/>
                    </a:srgbClr>
                  </a:solidFill>
                  <a:latin typeface="Barlow Light"/>
                  <a:cs typeface="Barlow Light"/>
                </a:rPr>
                <a:t>7</a:t>
              </a:r>
            </a:p>
          </p:txBody>
        </p:sp>
        <p:sp>
          <p:nvSpPr>
            <p:cNvPr id="35" name="tx35"/>
            <p:cNvSpPr/>
            <p:nvPr/>
          </p:nvSpPr>
          <p:spPr>
            <a:xfrm>
              <a:off x="2492112" y="1799287"/>
              <a:ext cx="71270" cy="99417"/>
            </a:xfrm>
            <a:prstGeom prst="rect">
              <a:avLst/>
            </a:prstGeom>
            <a:noFill/>
          </p:spPr>
          <p:txBody>
            <a:bodyPr wrap="none" lIns="0" tIns="0" rIns="0" bIns="0" anchor="ctr" anchorCtr="1"/>
            <a:lstStyle/>
            <a:p>
              <a:pPr marL="0" marR="0" indent="0" algn="l">
                <a:lnSpc>
                  <a:spcPts val="1103"/>
                </a:lnSpc>
                <a:spcBef>
                  <a:spcPct val="0"/>
                </a:spcBef>
                <a:spcAft>
                  <a:spcPct val="0"/>
                </a:spcAft>
              </a:pPr>
              <a:r>
                <a:rPr sz="1103">
                  <a:solidFill>
                    <a:srgbClr val="2B333A">
                      <a:alpha val="100000"/>
                    </a:srgbClr>
                  </a:solidFill>
                  <a:latin typeface="Barlow Light"/>
                  <a:cs typeface="Barlow Light"/>
                </a:rPr>
                <a:t>5</a:t>
              </a:r>
            </a:p>
          </p:txBody>
        </p:sp>
        <p:sp>
          <p:nvSpPr>
            <p:cNvPr id="36" name="rc36"/>
            <p:cNvSpPr/>
            <p:nvPr/>
          </p:nvSpPr>
          <p:spPr>
            <a:xfrm>
              <a:off x="2248708" y="1441189"/>
              <a:ext cx="8436397" cy="4554007"/>
            </a:xfrm>
            <a:prstGeom prst="rect">
              <a:avLst/>
            </a:prstGeom>
          </p:spPr>
          <p:txBody>
            <a:bodyPr/>
            <a:lstStyle/>
            <a:p>
              <a:endParaRPr/>
            </a:p>
          </p:txBody>
        </p:sp>
        <p:sp>
          <p:nvSpPr>
            <p:cNvPr id="37" name="pl37"/>
            <p:cNvSpPr/>
            <p:nvPr/>
          </p:nvSpPr>
          <p:spPr>
            <a:xfrm flipH="1">
              <a:off x="2248708" y="1441189"/>
              <a:ext cx="0" cy="4554007"/>
            </a:xfrm>
            <a:custGeom>
              <a:rect l="0" t="0" r="0" b="0"/>
              <a:pathLst>
                <a:path h="4554007">
                  <a:moveTo>
                    <a:pt x="0" y="4554007"/>
                  </a:moveTo>
                  <a:lnTo>
                    <a:pt x="0" y="0"/>
                  </a:lnTo>
                </a:path>
              </a:pathLst>
            </a:custGeom>
            <a:ln w="13550" cap="flat">
              <a:solidFill>
                <a:srgbClr val="858D96">
                  <a:alpha val="100000"/>
                </a:srgbClr>
              </a:solidFill>
              <a:prstDash val="solid"/>
              <a:round/>
            </a:ln>
          </p:spPr>
          <p:txBody>
            <a:bodyPr/>
            <a:lstStyle/>
            <a:p>
              <a:endParaRPr/>
            </a:p>
          </p:txBody>
        </p:sp>
        <p:sp>
          <p:nvSpPr>
            <p:cNvPr id="38" name="tx38"/>
            <p:cNvSpPr/>
            <p:nvPr/>
          </p:nvSpPr>
          <p:spPr>
            <a:xfrm>
              <a:off x="1849768" y="5516447"/>
              <a:ext cx="336309" cy="118268"/>
            </a:xfrm>
            <a:prstGeom prst="rect">
              <a:avLst/>
            </a:prstGeom>
            <a:noFill/>
          </p:spPr>
          <p:txBody>
            <a:bodyPr wrap="none" lIns="0" tIns="0" rIns="0" bIns="0" anchor="ctr" anchorCtr="1"/>
            <a:lstStyle/>
            <a:p>
              <a:pPr marL="0" marR="0" indent="0" algn="l">
                <a:lnSpc>
                  <a:spcPts val="1300"/>
                </a:lnSpc>
                <a:spcBef>
                  <a:spcPct val="0"/>
                </a:spcBef>
                <a:spcAft>
                  <a:spcPct val="0"/>
                </a:spcAft>
              </a:pPr>
              <a:r>
                <a:rPr sz="1300">
                  <a:solidFill>
                    <a:srgbClr val="858D96">
                      <a:alpha val="100000"/>
                    </a:srgbClr>
                  </a:solidFill>
                  <a:latin typeface="Barlow Light"/>
                  <a:cs typeface="Barlow Light"/>
                </a:rPr>
                <a:t>CPSI</a:t>
              </a:r>
            </a:p>
          </p:txBody>
        </p:sp>
        <p:sp>
          <p:nvSpPr>
            <p:cNvPr id="39" name="tx39"/>
            <p:cNvSpPr/>
            <p:nvPr/>
          </p:nvSpPr>
          <p:spPr>
            <a:xfrm>
              <a:off x="776122" y="4555110"/>
              <a:ext cx="1409955" cy="150217"/>
            </a:xfrm>
            <a:prstGeom prst="rect">
              <a:avLst/>
            </a:prstGeom>
            <a:noFill/>
          </p:spPr>
          <p:txBody>
            <a:bodyPr wrap="none" lIns="0" tIns="0" rIns="0" bIns="0" anchor="ctr" anchorCtr="1"/>
            <a:lstStyle/>
            <a:p>
              <a:pPr marL="0" marR="0" indent="0" algn="l">
                <a:lnSpc>
                  <a:spcPts val="1300"/>
                </a:lnSpc>
                <a:spcBef>
                  <a:spcPct val="0"/>
                </a:spcBef>
                <a:spcAft>
                  <a:spcPct val="0"/>
                </a:spcAft>
              </a:pPr>
              <a:r>
                <a:rPr sz="1300">
                  <a:solidFill>
                    <a:srgbClr val="858D96">
                      <a:alpha val="100000"/>
                    </a:srgbClr>
                  </a:solidFill>
                  <a:latin typeface="Barlow Light"/>
                  <a:cs typeface="Barlow Light"/>
                </a:rPr>
                <a:t>Altera Digital Health</a:t>
              </a:r>
            </a:p>
          </p:txBody>
        </p:sp>
        <p:sp>
          <p:nvSpPr>
            <p:cNvPr id="40" name="tx40"/>
            <p:cNvSpPr/>
            <p:nvPr/>
          </p:nvSpPr>
          <p:spPr>
            <a:xfrm>
              <a:off x="1703655" y="3657669"/>
              <a:ext cx="482422" cy="118268"/>
            </a:xfrm>
            <a:prstGeom prst="rect">
              <a:avLst/>
            </a:prstGeom>
            <a:noFill/>
          </p:spPr>
          <p:txBody>
            <a:bodyPr wrap="none" lIns="0" tIns="0" rIns="0" bIns="0" anchor="ctr" anchorCtr="1"/>
            <a:lstStyle/>
            <a:p>
              <a:pPr marL="0" marR="0" indent="0" algn="l">
                <a:lnSpc>
                  <a:spcPts val="1300"/>
                </a:lnSpc>
                <a:spcBef>
                  <a:spcPct val="0"/>
                </a:spcBef>
                <a:spcAft>
                  <a:spcPct val="0"/>
                </a:spcAft>
              </a:pPr>
              <a:r>
                <a:rPr sz="1300">
                  <a:solidFill>
                    <a:srgbClr val="858D96">
                      <a:alpha val="100000"/>
                    </a:srgbClr>
                  </a:solidFill>
                  <a:latin typeface="Barlow Light"/>
                  <a:cs typeface="Barlow Light"/>
                </a:rPr>
                <a:t>Cerner</a:t>
              </a:r>
            </a:p>
          </p:txBody>
        </p:sp>
        <p:sp>
          <p:nvSpPr>
            <p:cNvPr id="41" name="tx41"/>
            <p:cNvSpPr/>
            <p:nvPr/>
          </p:nvSpPr>
          <p:spPr>
            <a:xfrm>
              <a:off x="1418857" y="2728280"/>
              <a:ext cx="767220" cy="118268"/>
            </a:xfrm>
            <a:prstGeom prst="rect">
              <a:avLst/>
            </a:prstGeom>
            <a:noFill/>
          </p:spPr>
          <p:txBody>
            <a:bodyPr wrap="none" lIns="0" tIns="0" rIns="0" bIns="0" anchor="ctr" anchorCtr="1"/>
            <a:lstStyle/>
            <a:p>
              <a:pPr marL="0" marR="0" indent="0" algn="l">
                <a:lnSpc>
                  <a:spcPts val="1300"/>
                </a:lnSpc>
                <a:spcBef>
                  <a:spcPct val="0"/>
                </a:spcBef>
                <a:spcAft>
                  <a:spcPct val="0"/>
                </a:spcAft>
              </a:pPr>
              <a:r>
                <a:rPr sz="1300">
                  <a:solidFill>
                    <a:srgbClr val="858D96">
                      <a:alpha val="100000"/>
                    </a:srgbClr>
                  </a:solidFill>
                  <a:latin typeface="Barlow Light"/>
                  <a:cs typeface="Barlow Light"/>
                </a:rPr>
                <a:t>MEDITECH</a:t>
              </a:r>
            </a:p>
          </p:txBody>
        </p:sp>
        <p:sp>
          <p:nvSpPr>
            <p:cNvPr id="42" name="tx42"/>
            <p:cNvSpPr/>
            <p:nvPr/>
          </p:nvSpPr>
          <p:spPr>
            <a:xfrm>
              <a:off x="1867269" y="1768331"/>
              <a:ext cx="318808" cy="148828"/>
            </a:xfrm>
            <a:prstGeom prst="rect">
              <a:avLst/>
            </a:prstGeom>
            <a:noFill/>
          </p:spPr>
          <p:txBody>
            <a:bodyPr wrap="none" lIns="0" tIns="0" rIns="0" bIns="0" anchor="ctr" anchorCtr="1"/>
            <a:lstStyle/>
            <a:p>
              <a:pPr marL="0" marR="0" indent="0" algn="l">
                <a:lnSpc>
                  <a:spcPts val="1300"/>
                </a:lnSpc>
                <a:spcBef>
                  <a:spcPct val="0"/>
                </a:spcBef>
                <a:spcAft>
                  <a:spcPct val="0"/>
                </a:spcAft>
              </a:pPr>
              <a:r>
                <a:rPr sz="1300">
                  <a:solidFill>
                    <a:srgbClr val="858D96">
                      <a:alpha val="100000"/>
                    </a:srgbClr>
                  </a:solidFill>
                  <a:latin typeface="Barlow Light"/>
                  <a:cs typeface="Barlow Light"/>
                </a:rPr>
                <a:t>Epic</a:t>
              </a:r>
            </a:p>
          </p:txBody>
        </p:sp>
        <p:sp>
          <p:nvSpPr>
            <p:cNvPr id="43" name="pl43"/>
            <p:cNvSpPr/>
            <p:nvPr/>
          </p:nvSpPr>
          <p:spPr>
            <a:xfrm>
              <a:off x="2213913" y="5576971"/>
              <a:ext cx="34794" cy="0"/>
            </a:xfrm>
            <a:custGeom>
              <a:rect l="0" t="0" r="0" b="0"/>
              <a:pathLst>
                <a:path w="34794">
                  <a:moveTo>
                    <a:pt x="0" y="0"/>
                  </a:moveTo>
                  <a:lnTo>
                    <a:pt x="34794" y="0"/>
                  </a:lnTo>
                </a:path>
              </a:pathLst>
            </a:custGeom>
            <a:ln w="13550" cap="flat">
              <a:solidFill>
                <a:srgbClr val="858D96">
                  <a:alpha val="100000"/>
                </a:srgbClr>
              </a:solidFill>
              <a:prstDash val="solid"/>
              <a:round/>
            </a:ln>
          </p:spPr>
          <p:txBody>
            <a:bodyPr/>
            <a:lstStyle/>
            <a:p>
              <a:endParaRPr/>
            </a:p>
          </p:txBody>
        </p:sp>
        <p:sp>
          <p:nvSpPr>
            <p:cNvPr id="44" name="pl44"/>
            <p:cNvSpPr/>
            <p:nvPr/>
          </p:nvSpPr>
          <p:spPr>
            <a:xfrm>
              <a:off x="2213913" y="4647582"/>
              <a:ext cx="34794" cy="0"/>
            </a:xfrm>
            <a:custGeom>
              <a:rect l="0" t="0" r="0" b="0"/>
              <a:pathLst>
                <a:path w="34794">
                  <a:moveTo>
                    <a:pt x="0" y="0"/>
                  </a:moveTo>
                  <a:lnTo>
                    <a:pt x="34794" y="0"/>
                  </a:lnTo>
                </a:path>
              </a:pathLst>
            </a:custGeom>
            <a:ln w="13550" cap="flat">
              <a:solidFill>
                <a:srgbClr val="858D96">
                  <a:alpha val="100000"/>
                </a:srgbClr>
              </a:solidFill>
              <a:prstDash val="solid"/>
              <a:round/>
            </a:ln>
          </p:spPr>
          <p:txBody>
            <a:bodyPr/>
            <a:lstStyle/>
            <a:p>
              <a:endParaRPr/>
            </a:p>
          </p:txBody>
        </p:sp>
        <p:sp>
          <p:nvSpPr>
            <p:cNvPr id="45" name="pl45"/>
            <p:cNvSpPr/>
            <p:nvPr/>
          </p:nvSpPr>
          <p:spPr>
            <a:xfrm>
              <a:off x="2213913" y="3718192"/>
              <a:ext cx="34794" cy="0"/>
            </a:xfrm>
            <a:custGeom>
              <a:rect l="0" t="0" r="0" b="0"/>
              <a:pathLst>
                <a:path w="34794">
                  <a:moveTo>
                    <a:pt x="0" y="0"/>
                  </a:moveTo>
                  <a:lnTo>
                    <a:pt x="34794" y="0"/>
                  </a:lnTo>
                </a:path>
              </a:pathLst>
            </a:custGeom>
            <a:ln w="13550" cap="flat">
              <a:solidFill>
                <a:srgbClr val="858D96">
                  <a:alpha val="100000"/>
                </a:srgbClr>
              </a:solidFill>
              <a:prstDash val="solid"/>
              <a:round/>
            </a:ln>
          </p:spPr>
          <p:txBody>
            <a:bodyPr/>
            <a:lstStyle/>
            <a:p>
              <a:endParaRPr/>
            </a:p>
          </p:txBody>
        </p:sp>
        <p:sp>
          <p:nvSpPr>
            <p:cNvPr id="46" name="pl46"/>
            <p:cNvSpPr/>
            <p:nvPr/>
          </p:nvSpPr>
          <p:spPr>
            <a:xfrm>
              <a:off x="2213913" y="2788803"/>
              <a:ext cx="34794" cy="0"/>
            </a:xfrm>
            <a:custGeom>
              <a:rect l="0" t="0" r="0" b="0"/>
              <a:pathLst>
                <a:path w="34794">
                  <a:moveTo>
                    <a:pt x="0" y="0"/>
                  </a:moveTo>
                  <a:lnTo>
                    <a:pt x="34794" y="0"/>
                  </a:lnTo>
                </a:path>
              </a:pathLst>
            </a:custGeom>
            <a:ln w="13550" cap="flat">
              <a:solidFill>
                <a:srgbClr val="858D96">
                  <a:alpha val="100000"/>
                </a:srgbClr>
              </a:solidFill>
              <a:prstDash val="solid"/>
              <a:round/>
            </a:ln>
          </p:spPr>
          <p:txBody>
            <a:bodyPr/>
            <a:lstStyle/>
            <a:p>
              <a:endParaRPr/>
            </a:p>
          </p:txBody>
        </p:sp>
        <p:sp>
          <p:nvSpPr>
            <p:cNvPr id="47" name="pl47"/>
            <p:cNvSpPr/>
            <p:nvPr/>
          </p:nvSpPr>
          <p:spPr>
            <a:xfrm>
              <a:off x="2213913" y="1859414"/>
              <a:ext cx="34794" cy="0"/>
            </a:xfrm>
            <a:custGeom>
              <a:rect l="0" t="0" r="0" b="0"/>
              <a:pathLst>
                <a:path w="34794">
                  <a:moveTo>
                    <a:pt x="0" y="0"/>
                  </a:moveTo>
                  <a:lnTo>
                    <a:pt x="34794" y="0"/>
                  </a:lnTo>
                </a:path>
              </a:pathLst>
            </a:custGeom>
            <a:ln w="13550" cap="flat">
              <a:solidFill>
                <a:srgbClr val="858D96">
                  <a:alpha val="100000"/>
                </a:srgbClr>
              </a:solidFill>
              <a:prstDash val="solid"/>
              <a:round/>
            </a:ln>
          </p:spPr>
          <p:txBody>
            <a:bodyPr/>
            <a:lstStyle/>
            <a:p>
              <a:endParaRPr/>
            </a:p>
          </p:txBody>
        </p:sp>
        <p:sp>
          <p:nvSpPr>
            <p:cNvPr id="48" name="pl48"/>
            <p:cNvSpPr/>
            <p:nvPr/>
          </p:nvSpPr>
          <p:spPr>
            <a:xfrm>
              <a:off x="2248708" y="5995196"/>
              <a:ext cx="8436397" cy="0"/>
            </a:xfrm>
            <a:custGeom>
              <a:rect l="0" t="0" r="0" b="0"/>
              <a:pathLst>
                <a:path w="8436397">
                  <a:moveTo>
                    <a:pt x="0" y="0"/>
                  </a:moveTo>
                  <a:lnTo>
                    <a:pt x="8436397" y="0"/>
                  </a:lnTo>
                </a:path>
              </a:pathLst>
            </a:custGeom>
            <a:ln w="13550" cap="flat">
              <a:solidFill>
                <a:srgbClr val="858D96">
                  <a:alpha val="100000"/>
                </a:srgbClr>
              </a:solidFill>
              <a:prstDash val="solid"/>
              <a:round/>
            </a:ln>
          </p:spPr>
          <p:txBody>
            <a:bodyPr/>
            <a:lstStyle/>
            <a:p>
              <a:endParaRPr/>
            </a:p>
          </p:txBody>
        </p:sp>
        <p:sp>
          <p:nvSpPr>
            <p:cNvPr id="49" name="tx49"/>
            <p:cNvSpPr/>
            <p:nvPr/>
          </p:nvSpPr>
          <p:spPr>
            <a:xfrm>
              <a:off x="2131734" y="6054453"/>
              <a:ext cx="233946" cy="118864"/>
            </a:xfrm>
            <a:prstGeom prst="rect">
              <a:avLst/>
            </a:prstGeom>
            <a:noFill/>
          </p:spPr>
          <p:txBody>
            <a:bodyPr wrap="none" lIns="0" tIns="0" rIns="0" bIns="0" anchor="ctr" anchorCtr="1"/>
            <a:lstStyle/>
            <a:p>
              <a:pPr marL="0" marR="0" indent="0" algn="l">
                <a:lnSpc>
                  <a:spcPts val="1300"/>
                </a:lnSpc>
                <a:spcBef>
                  <a:spcPct val="0"/>
                </a:spcBef>
                <a:spcAft>
                  <a:spcPct val="0"/>
                </a:spcAft>
              </a:pPr>
              <a:r>
                <a:rPr sz="1300">
                  <a:solidFill>
                    <a:srgbClr val="858D96">
                      <a:alpha val="100000"/>
                    </a:srgbClr>
                  </a:solidFill>
                  <a:latin typeface="Barlow Light"/>
                  <a:cs typeface="Barlow Light"/>
                </a:rPr>
                <a:t>0%</a:t>
              </a:r>
            </a:p>
          </p:txBody>
        </p:sp>
        <p:sp>
          <p:nvSpPr>
            <p:cNvPr id="50" name="tx50"/>
            <p:cNvSpPr/>
            <p:nvPr/>
          </p:nvSpPr>
          <p:spPr>
            <a:xfrm>
              <a:off x="10168370" y="6054453"/>
              <a:ext cx="384518" cy="118864"/>
            </a:xfrm>
            <a:prstGeom prst="rect">
              <a:avLst/>
            </a:prstGeom>
            <a:noFill/>
          </p:spPr>
          <p:txBody>
            <a:bodyPr wrap="none" lIns="0" tIns="0" rIns="0" bIns="0" anchor="ctr" anchorCtr="1"/>
            <a:lstStyle/>
            <a:p>
              <a:pPr marL="0" marR="0" indent="0" algn="l">
                <a:lnSpc>
                  <a:spcPts val="1300"/>
                </a:lnSpc>
                <a:spcBef>
                  <a:spcPct val="0"/>
                </a:spcBef>
                <a:spcAft>
                  <a:spcPct val="0"/>
                </a:spcAft>
              </a:pPr>
              <a:r>
                <a:rPr sz="1300">
                  <a:solidFill>
                    <a:srgbClr val="858D96">
                      <a:alpha val="100000"/>
                    </a:srgbClr>
                  </a:solidFill>
                  <a:latin typeface="Barlow Light"/>
                  <a:cs typeface="Barlow Light"/>
                </a:rPr>
                <a:t>100%</a:t>
              </a:r>
            </a:p>
          </p:txBody>
        </p:sp>
        <p:sp>
          <p:nvSpPr>
            <p:cNvPr id="51" name="rc51"/>
            <p:cNvSpPr/>
            <p:nvPr/>
          </p:nvSpPr>
          <p:spPr>
            <a:xfrm>
              <a:off x="10829105" y="3319294"/>
              <a:ext cx="1079945" cy="797796"/>
            </a:xfrm>
            <a:prstGeom prst="rect">
              <a:avLst/>
            </a:prstGeom>
            <a:solidFill>
              <a:srgbClr val="FFFFFF">
                <a:alpha val="100000"/>
              </a:srgbClr>
            </a:solidFill>
          </p:spPr>
          <p:txBody>
            <a:bodyPr/>
            <a:lstStyle/>
            <a:p>
              <a:endParaRPr/>
            </a:p>
          </p:txBody>
        </p:sp>
        <p:sp>
          <p:nvSpPr>
            <p:cNvPr id="52" name="rc52"/>
            <p:cNvSpPr/>
            <p:nvPr/>
          </p:nvSpPr>
          <p:spPr>
            <a:xfrm>
              <a:off x="10901105" y="3441586"/>
              <a:ext cx="201168" cy="201168"/>
            </a:xfrm>
            <a:prstGeom prst="rect">
              <a:avLst/>
            </a:prstGeom>
            <a:solidFill>
              <a:srgbClr val="F2F2F2">
                <a:alpha val="100000"/>
              </a:srgbClr>
            </a:solidFill>
            <a:ln w="13550" cap="rnd">
              <a:solidFill>
                <a:srgbClr val="FFFFFF">
                  <a:alpha val="100000"/>
                </a:srgbClr>
              </a:solidFill>
              <a:prstDash val="solid"/>
              <a:round/>
            </a:ln>
          </p:spPr>
          <p:txBody>
            <a:bodyPr/>
            <a:lstStyle/>
            <a:p>
              <a:endParaRPr/>
            </a:p>
          </p:txBody>
        </p:sp>
        <p:sp>
          <p:nvSpPr>
            <p:cNvPr id="53" name="rc53"/>
            <p:cNvSpPr/>
            <p:nvPr/>
          </p:nvSpPr>
          <p:spPr>
            <a:xfrm>
              <a:off x="10910105" y="3450586"/>
              <a:ext cx="183168" cy="183168"/>
            </a:xfrm>
            <a:prstGeom prst="rect">
              <a:avLst/>
            </a:prstGeom>
            <a:solidFill>
              <a:srgbClr val="517CA6">
                <a:alpha val="100000"/>
              </a:srgbClr>
            </a:solidFill>
          </p:spPr>
          <p:txBody>
            <a:bodyPr/>
            <a:lstStyle/>
            <a:p>
              <a:endParaRPr/>
            </a:p>
          </p:txBody>
        </p:sp>
        <p:sp>
          <p:nvSpPr>
            <p:cNvPr id="54" name="rc54"/>
            <p:cNvSpPr/>
            <p:nvPr/>
          </p:nvSpPr>
          <p:spPr>
            <a:xfrm>
              <a:off x="10901105" y="3642754"/>
              <a:ext cx="201168" cy="201168"/>
            </a:xfrm>
            <a:prstGeom prst="rect">
              <a:avLst/>
            </a:prstGeom>
            <a:solidFill>
              <a:srgbClr val="F2F2F2">
                <a:alpha val="100000"/>
              </a:srgbClr>
            </a:solidFill>
            <a:ln w="13550" cap="rnd">
              <a:solidFill>
                <a:srgbClr val="FFFFFF">
                  <a:alpha val="100000"/>
                </a:srgbClr>
              </a:solidFill>
              <a:prstDash val="solid"/>
              <a:round/>
            </a:ln>
          </p:spPr>
          <p:txBody>
            <a:bodyPr/>
            <a:lstStyle/>
            <a:p>
              <a:endParaRPr/>
            </a:p>
          </p:txBody>
        </p:sp>
        <p:sp>
          <p:nvSpPr>
            <p:cNvPr id="55" name="rc55"/>
            <p:cNvSpPr/>
            <p:nvPr/>
          </p:nvSpPr>
          <p:spPr>
            <a:xfrm>
              <a:off x="10910105" y="3651754"/>
              <a:ext cx="183168" cy="183168"/>
            </a:xfrm>
            <a:prstGeom prst="rect">
              <a:avLst/>
            </a:prstGeom>
            <a:solidFill>
              <a:srgbClr val="87A4C0">
                <a:alpha val="100000"/>
              </a:srgbClr>
            </a:solidFill>
          </p:spPr>
          <p:txBody>
            <a:bodyPr/>
            <a:lstStyle/>
            <a:p>
              <a:endParaRPr/>
            </a:p>
          </p:txBody>
        </p:sp>
        <p:sp>
          <p:nvSpPr>
            <p:cNvPr id="56" name="rc56"/>
            <p:cNvSpPr/>
            <p:nvPr/>
          </p:nvSpPr>
          <p:spPr>
            <a:xfrm>
              <a:off x="10901105" y="3843922"/>
              <a:ext cx="201168" cy="201168"/>
            </a:xfrm>
            <a:prstGeom prst="rect">
              <a:avLst/>
            </a:prstGeom>
            <a:solidFill>
              <a:srgbClr val="F2F2F2">
                <a:alpha val="100000"/>
              </a:srgbClr>
            </a:solidFill>
            <a:ln w="13550" cap="rnd">
              <a:solidFill>
                <a:srgbClr val="FFFFFF">
                  <a:alpha val="100000"/>
                </a:srgbClr>
              </a:solidFill>
              <a:prstDash val="solid"/>
              <a:round/>
            </a:ln>
          </p:spPr>
          <p:txBody>
            <a:bodyPr/>
            <a:lstStyle/>
            <a:p>
              <a:endParaRPr/>
            </a:p>
          </p:txBody>
        </p:sp>
        <p:sp>
          <p:nvSpPr>
            <p:cNvPr id="57" name="rc57"/>
            <p:cNvSpPr/>
            <p:nvPr/>
          </p:nvSpPr>
          <p:spPr>
            <a:xfrm>
              <a:off x="10910105" y="3852922"/>
              <a:ext cx="183168" cy="183167"/>
            </a:xfrm>
            <a:prstGeom prst="rect">
              <a:avLst/>
            </a:prstGeom>
            <a:solidFill>
              <a:srgbClr val="ABBFD3">
                <a:alpha val="100000"/>
              </a:srgbClr>
            </a:solidFill>
          </p:spPr>
          <p:txBody>
            <a:bodyPr/>
            <a:lstStyle/>
            <a:p>
              <a:endParaRPr/>
            </a:p>
          </p:txBody>
        </p:sp>
        <p:sp>
          <p:nvSpPr>
            <p:cNvPr id="58" name="tx58"/>
            <p:cNvSpPr/>
            <p:nvPr/>
          </p:nvSpPr>
          <p:spPr>
            <a:xfrm>
              <a:off x="11127419" y="3479662"/>
              <a:ext cx="709631" cy="98623"/>
            </a:xfrm>
            <a:prstGeom prst="rect">
              <a:avLst/>
            </a:prstGeom>
            <a:noFill/>
          </p:spPr>
          <p:txBody>
            <a:bodyPr wrap="none" lIns="0" tIns="0" rIns="0" bIns="0" anchor="ctr" anchorCtr="1"/>
            <a:lstStyle/>
            <a:p>
              <a:pPr marL="0" marR="0" indent="0" algn="l">
                <a:lnSpc>
                  <a:spcPts val="880"/>
                </a:lnSpc>
                <a:spcBef>
                  <a:spcPct val="0"/>
                </a:spcBef>
                <a:spcAft>
                  <a:spcPct val="0"/>
                </a:spcAft>
              </a:pPr>
              <a:r>
                <a:rPr sz="880">
                  <a:solidFill>
                    <a:srgbClr val="000000">
                      <a:alpha val="100000"/>
                    </a:srgbClr>
                  </a:solidFill>
                  <a:latin typeface="Calibri" panose="020f0502020204030204"/>
                  <a:cs typeface="Calibri"/>
                </a:rPr>
                <a:t>Highly Satisfied</a:t>
              </a:r>
            </a:p>
          </p:txBody>
        </p:sp>
        <p:sp>
          <p:nvSpPr>
            <p:cNvPr id="59" name="tx59"/>
            <p:cNvSpPr/>
            <p:nvPr/>
          </p:nvSpPr>
          <p:spPr>
            <a:xfrm>
              <a:off x="11127419" y="3700277"/>
              <a:ext cx="394524" cy="79176"/>
            </a:xfrm>
            <a:prstGeom prst="rect">
              <a:avLst/>
            </a:prstGeom>
            <a:noFill/>
          </p:spPr>
          <p:txBody>
            <a:bodyPr wrap="none" lIns="0" tIns="0" rIns="0" bIns="0" anchor="ctr" anchorCtr="1"/>
            <a:lstStyle/>
            <a:p>
              <a:pPr marL="0" marR="0" indent="0" algn="l">
                <a:lnSpc>
                  <a:spcPts val="880"/>
                </a:lnSpc>
                <a:spcBef>
                  <a:spcPct val="0"/>
                </a:spcBef>
                <a:spcAft>
                  <a:spcPct val="0"/>
                </a:spcAft>
              </a:pPr>
              <a:r>
                <a:rPr sz="880">
                  <a:solidFill>
                    <a:srgbClr val="000000">
                      <a:alpha val="100000"/>
                    </a:srgbClr>
                  </a:solidFill>
                  <a:latin typeface="Calibri" panose="020f0502020204030204"/>
                  <a:cs typeface="Calibri"/>
                </a:rPr>
                <a:t>Satisfied</a:t>
              </a:r>
            </a:p>
          </p:txBody>
        </p:sp>
        <p:sp>
          <p:nvSpPr>
            <p:cNvPr id="60" name="tx60"/>
            <p:cNvSpPr/>
            <p:nvPr/>
          </p:nvSpPr>
          <p:spPr>
            <a:xfrm>
              <a:off x="11127419" y="3901445"/>
              <a:ext cx="520098" cy="79176"/>
            </a:xfrm>
            <a:prstGeom prst="rect">
              <a:avLst/>
            </a:prstGeom>
            <a:noFill/>
          </p:spPr>
          <p:txBody>
            <a:bodyPr wrap="none" lIns="0" tIns="0" rIns="0" bIns="0" anchor="ctr" anchorCtr="1"/>
            <a:lstStyle/>
            <a:p>
              <a:pPr marL="0" marR="0" indent="0" algn="l">
                <a:lnSpc>
                  <a:spcPts val="880"/>
                </a:lnSpc>
                <a:spcBef>
                  <a:spcPct val="0"/>
                </a:spcBef>
                <a:spcAft>
                  <a:spcPct val="0"/>
                </a:spcAft>
              </a:pPr>
              <a:r>
                <a:rPr sz="880">
                  <a:solidFill>
                    <a:srgbClr val="000000">
                      <a:alpha val="100000"/>
                    </a:srgbClr>
                  </a:solidFill>
                  <a:latin typeface="Calibri" panose="020f0502020204030204"/>
                  <a:cs typeface="Calibri"/>
                </a:rPr>
                <a:t>Unsatisfied</a:t>
              </a:r>
            </a:p>
          </p:txBody>
        </p:sp>
      </p:grpSp>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1"/>
          <p:cNvSpPr>
            <a:spLocks noGrp="1"/>
          </p:cNvSpPr>
          <p:nvPr>
            <p:ph type="title"/>
          </p:nvPr>
        </p:nvSpPr>
        <p:spPr/>
        <p:txBody>
          <a:bodyPr/>
          <a:lstStyle/>
          <a:p>
            <a:r>
              <a:t>Question Score Breakout</a:t>
            </a:r>
          </a:p>
        </p:txBody>
      </p:sp>
      <p:sp>
        <p:nvSpPr>
          <p:cNvPr id="2" name="SubTitle 2"/>
          <p:cNvSpPr>
            <a:spLocks noGrp="1"/>
          </p:cNvSpPr>
          <p:nvPr>
            <p:ph type="subTitle" idx="13"/>
          </p:nvPr>
        </p:nvSpPr>
        <p:spPr/>
        <p:txBody>
          <a:bodyPr/>
          <a:lstStyle/>
          <a:p>
            <a:r>
              <a:t>Delivery of New Technology</a:t>
            </a:r>
          </a:p>
        </p:txBody>
      </p:sp>
      <p:grpSp>
        <p:nvGrpSpPr>
          <p:cNvPr id="27" name="grp2"/>
          <p:cNvGrpSpPr/>
          <p:nvPr/>
        </p:nvGrpSpPr>
        <p:grpSpPr>
          <a:xfrm>
            <a:off x="548640" y="1207008"/>
            <a:ext cx="10972800" cy="5303520"/>
            <a:chOff x="548640" y="1207008"/>
            <a:chExt cx="10972800" cy="5303520"/>
          </a:xfrm>
        </p:grpSpPr>
        <p:sp>
          <p:nvSpPr>
            <p:cNvPr id="4" name="rc4"/>
            <p:cNvSpPr/>
            <p:nvPr/>
          </p:nvSpPr>
          <p:spPr>
            <a:xfrm>
              <a:off x="548640" y="1207008"/>
              <a:ext cx="10972799" cy="5303520"/>
            </a:xfrm>
            <a:prstGeom prst="rect">
              <a:avLst/>
            </a:prstGeom>
          </p:spPr>
          <p:txBody>
            <a:bodyPr/>
            <a:lstStyle/>
            <a:p>
              <a:endParaRPr/>
            </a:p>
          </p:txBody>
        </p:sp>
        <p:sp>
          <p:nvSpPr>
            <p:cNvPr id="5" name="rc5"/>
            <p:cNvSpPr/>
            <p:nvPr/>
          </p:nvSpPr>
          <p:spPr>
            <a:xfrm>
              <a:off x="7131057" y="1276597"/>
              <a:ext cx="4320793" cy="4801538"/>
            </a:xfrm>
            <a:prstGeom prst="rect">
              <a:avLst/>
            </a:prstGeom>
          </p:spPr>
          <p:txBody>
            <a:bodyPr/>
            <a:lstStyle/>
            <a:p>
              <a:endParaRPr/>
            </a:p>
          </p:txBody>
        </p:sp>
        <p:sp>
          <p:nvSpPr>
            <p:cNvPr id="6" name="rc6"/>
            <p:cNvSpPr/>
            <p:nvPr/>
          </p:nvSpPr>
          <p:spPr>
            <a:xfrm>
              <a:off x="7131057" y="5205128"/>
              <a:ext cx="2041693"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7" name="rc7"/>
            <p:cNvSpPr/>
            <p:nvPr/>
          </p:nvSpPr>
          <p:spPr>
            <a:xfrm>
              <a:off x="7131057" y="4332121"/>
              <a:ext cx="2658949"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8" name="rc8"/>
            <p:cNvSpPr/>
            <p:nvPr/>
          </p:nvSpPr>
          <p:spPr>
            <a:xfrm>
              <a:off x="7131057" y="3459114"/>
              <a:ext cx="2658949"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9" name="rc9"/>
            <p:cNvSpPr/>
            <p:nvPr/>
          </p:nvSpPr>
          <p:spPr>
            <a:xfrm>
              <a:off x="7131057" y="2586107"/>
              <a:ext cx="3133762"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0" name="rc10"/>
            <p:cNvSpPr/>
            <p:nvPr/>
          </p:nvSpPr>
          <p:spPr>
            <a:xfrm>
              <a:off x="7131057" y="1713100"/>
              <a:ext cx="3228724" cy="698405"/>
            </a:xfrm>
            <a:prstGeom prst="rect">
              <a:avLst/>
            </a:prstGeom>
            <a:solidFill>
              <a:srgbClr val="858D96">
                <a:alpha val="100000"/>
              </a:srgbClr>
            </a:solidFill>
            <a:ln w="13550" cap="flat">
              <a:solidFill>
                <a:srgbClr val="FFFFFF">
                  <a:alpha val="100000"/>
                </a:srgbClr>
              </a:solidFill>
              <a:prstDash val="solid"/>
              <a:round/>
            </a:ln>
          </p:spPr>
          <p:txBody>
            <a:bodyPr/>
            <a:lstStyle/>
            <a:p>
              <a:endParaRPr/>
            </a:p>
          </p:txBody>
        </p:sp>
        <p:sp>
          <p:nvSpPr>
            <p:cNvPr id="11" name="pl11"/>
            <p:cNvSpPr/>
            <p:nvPr/>
          </p:nvSpPr>
          <p:spPr>
            <a:xfrm flipH="1">
              <a:off x="10027413" y="1276597"/>
              <a:ext cx="0" cy="4801538"/>
            </a:xfrm>
            <a:custGeom>
              <a:rect l="0" t="0" r="0" b="0"/>
              <a:pathLst>
                <a:path h="4801538">
                  <a:moveTo>
                    <a:pt x="0" y="4801538"/>
                  </a:moveTo>
                  <a:lnTo>
                    <a:pt x="0" y="0"/>
                  </a:lnTo>
                  <a:lnTo>
                    <a:pt x="0" y="0"/>
                  </a:lnTo>
                </a:path>
              </a:pathLst>
            </a:custGeom>
            <a:ln w="32521" cap="flat">
              <a:solidFill>
                <a:srgbClr val="2B333A">
                  <a:alpha val="100000"/>
                </a:srgbClr>
              </a:solidFill>
              <a:prstDash val="lgDash"/>
              <a:round/>
            </a:ln>
          </p:spPr>
          <p:txBody>
            <a:bodyPr/>
            <a:lstStyle/>
            <a:p>
              <a:endParaRPr/>
            </a:p>
          </p:txBody>
        </p:sp>
        <p:sp>
          <p:nvSpPr>
            <p:cNvPr id="12" name="tx12"/>
            <p:cNvSpPr/>
            <p:nvPr/>
          </p:nvSpPr>
          <p:spPr>
            <a:xfrm>
              <a:off x="9482791" y="1120327"/>
              <a:ext cx="1117733" cy="126801"/>
            </a:xfrm>
            <a:prstGeom prst="rect">
              <a:avLst/>
            </a:prstGeom>
            <a:noFill/>
          </p:spPr>
          <p:txBody>
            <a:bodyPr wrap="none" lIns="0" tIns="0" rIns="0" bIns="0" anchor="ctr" anchorCtr="1"/>
            <a:lstStyle/>
            <a:p>
              <a:pPr marL="0" marR="0" indent="0" algn="l">
                <a:lnSpc>
                  <a:spcPts val="1103"/>
                </a:lnSpc>
                <a:spcBef>
                  <a:spcPct val="0"/>
                </a:spcBef>
                <a:spcAft>
                  <a:spcPct val="0"/>
                </a:spcAft>
              </a:pPr>
              <a:r>
                <a:rPr sz="1103" b="1">
                  <a:solidFill>
                    <a:srgbClr val="2B333A">
                      <a:alpha val="100000"/>
                    </a:srgbClr>
                  </a:solidFill>
                  <a:latin typeface="Barlow Light"/>
                  <a:cs typeface="Barlow Light"/>
                </a:rPr>
                <a:t>Market Average 7.1</a:t>
              </a:r>
            </a:p>
          </p:txBody>
        </p:sp>
        <p:sp>
          <p:nvSpPr>
            <p:cNvPr id="13" name="tx13"/>
            <p:cNvSpPr/>
            <p:nvPr/>
          </p:nvSpPr>
          <p:spPr>
            <a:xfrm>
              <a:off x="9296933" y="5491798"/>
              <a:ext cx="248364" cy="135532"/>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5.3</a:t>
              </a:r>
            </a:p>
          </p:txBody>
        </p:sp>
        <p:sp>
          <p:nvSpPr>
            <p:cNvPr id="14" name="tx14"/>
            <p:cNvSpPr/>
            <p:nvPr/>
          </p:nvSpPr>
          <p:spPr>
            <a:xfrm>
              <a:off x="9914285" y="4617204"/>
              <a:ext cx="248556"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6.6</a:t>
              </a:r>
            </a:p>
          </p:txBody>
        </p:sp>
        <p:sp>
          <p:nvSpPr>
            <p:cNvPr id="15" name="tx15"/>
            <p:cNvSpPr/>
            <p:nvPr/>
          </p:nvSpPr>
          <p:spPr>
            <a:xfrm>
              <a:off x="9914285" y="3744197"/>
              <a:ext cx="248556"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6.6</a:t>
              </a:r>
            </a:p>
          </p:txBody>
        </p:sp>
        <p:sp>
          <p:nvSpPr>
            <p:cNvPr id="16" name="tx16"/>
            <p:cNvSpPr/>
            <p:nvPr/>
          </p:nvSpPr>
          <p:spPr>
            <a:xfrm>
              <a:off x="10385076" y="2871190"/>
              <a:ext cx="240513" cy="137120"/>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7.6</a:t>
              </a:r>
            </a:p>
          </p:txBody>
        </p:sp>
        <p:sp>
          <p:nvSpPr>
            <p:cNvPr id="17" name="tx17"/>
            <p:cNvSpPr/>
            <p:nvPr/>
          </p:nvSpPr>
          <p:spPr>
            <a:xfrm>
              <a:off x="10480804" y="1997984"/>
              <a:ext cx="242045" cy="137318"/>
            </a:xfrm>
            <a:prstGeom prst="rect">
              <a:avLst/>
            </a:prstGeom>
            <a:noFill/>
          </p:spPr>
          <p:txBody>
            <a:bodyPr wrap="none" lIns="0" tIns="0" rIns="0" bIns="0" anchor="ctr" anchorCtr="1"/>
            <a:lstStyle/>
            <a:p>
              <a:pPr marL="0" marR="0" indent="0" algn="l">
                <a:lnSpc>
                  <a:spcPts val="1507"/>
                </a:lnSpc>
                <a:spcBef>
                  <a:spcPct val="0"/>
                </a:spcBef>
                <a:spcAft>
                  <a:spcPct val="0"/>
                </a:spcAft>
              </a:pPr>
              <a:r>
                <a:rPr sz="1507">
                  <a:solidFill>
                    <a:srgbClr val="858D96">
                      <a:alpha val="100000"/>
                    </a:srgbClr>
                  </a:solidFill>
                  <a:latin typeface="Barlow Light"/>
                  <a:cs typeface="Barlow Light"/>
                </a:rPr>
                <a:t>7.8</a:t>
              </a:r>
            </a:p>
          </p:txBody>
        </p:sp>
        <p:sp>
          <p:nvSpPr>
            <p:cNvPr id="18" name="rc18"/>
            <p:cNvSpPr/>
            <p:nvPr/>
          </p:nvSpPr>
          <p:spPr>
            <a:xfrm>
              <a:off x="7131057" y="1276597"/>
              <a:ext cx="4320793" cy="4801538"/>
            </a:xfrm>
            <a:prstGeom prst="rect">
              <a:avLst/>
            </a:prstGeom>
          </p:spPr>
          <p:txBody>
            <a:bodyPr/>
            <a:lstStyle/>
            <a:p>
              <a:endParaRPr/>
            </a:p>
          </p:txBody>
        </p:sp>
        <p:sp>
          <p:nvSpPr>
            <p:cNvPr id="19" name="pl19"/>
            <p:cNvSpPr/>
            <p:nvPr/>
          </p:nvSpPr>
          <p:spPr>
            <a:xfrm flipH="1">
              <a:off x="7131057" y="1276597"/>
              <a:ext cx="0" cy="4801538"/>
            </a:xfrm>
            <a:custGeom>
              <a:rect l="0" t="0" r="0" b="0"/>
              <a:pathLst>
                <a:path h="4801538">
                  <a:moveTo>
                    <a:pt x="0" y="4801538"/>
                  </a:moveTo>
                  <a:lnTo>
                    <a:pt x="0" y="0"/>
                  </a:lnTo>
                </a:path>
              </a:pathLst>
            </a:custGeom>
            <a:ln w="13550" cap="flat">
              <a:solidFill>
                <a:srgbClr val="858D96">
                  <a:alpha val="100000"/>
                </a:srgbClr>
              </a:solidFill>
              <a:prstDash val="solid"/>
              <a:round/>
            </a:ln>
          </p:spPr>
          <p:txBody>
            <a:bodyPr/>
            <a:lstStyle/>
            <a:p>
              <a:endParaRPr/>
            </a:p>
          </p:txBody>
        </p:sp>
        <p:sp>
          <p:nvSpPr>
            <p:cNvPr id="20" name="tx20"/>
            <p:cNvSpPr/>
            <p:nvPr/>
          </p:nvSpPr>
          <p:spPr>
            <a:xfrm>
              <a:off x="3144829" y="5428819"/>
              <a:ext cx="3923597" cy="196651"/>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Altera Digital Health Sunrise (Allscripts) (n=18)</a:t>
              </a:r>
            </a:p>
          </p:txBody>
        </p:sp>
        <p:sp>
          <p:nvSpPr>
            <p:cNvPr id="21" name="tx21"/>
            <p:cNvSpPr/>
            <p:nvPr/>
          </p:nvSpPr>
          <p:spPr>
            <a:xfrm>
              <a:off x="4377241" y="4575457"/>
              <a:ext cx="2691186" cy="177006"/>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CPSI Evident Thrive EHR (n=27)</a:t>
              </a:r>
            </a:p>
          </p:txBody>
        </p:sp>
        <p:sp>
          <p:nvSpPr>
            <p:cNvPr id="22" name="tx22"/>
            <p:cNvSpPr/>
            <p:nvPr/>
          </p:nvSpPr>
          <p:spPr>
            <a:xfrm>
              <a:off x="776122" y="3683599"/>
              <a:ext cx="6292304" cy="195857"/>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Cerner Cerner Millennium PowerChart CommunityWorks Clinicals (n=107)</a:t>
              </a:r>
            </a:p>
          </p:txBody>
        </p:sp>
        <p:sp>
          <p:nvSpPr>
            <p:cNvPr id="23" name="tx23"/>
            <p:cNvSpPr/>
            <p:nvPr/>
          </p:nvSpPr>
          <p:spPr>
            <a:xfrm>
              <a:off x="3328320" y="2811386"/>
              <a:ext cx="3740106"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MEDITECH Expanse Acute Care EMR (n=40)</a:t>
              </a:r>
            </a:p>
          </p:txBody>
        </p:sp>
        <p:sp>
          <p:nvSpPr>
            <p:cNvPr id="24" name="tx24"/>
            <p:cNvSpPr/>
            <p:nvPr/>
          </p:nvSpPr>
          <p:spPr>
            <a:xfrm>
              <a:off x="3928574" y="1938379"/>
              <a:ext cx="3139852" cy="19506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Epic EpicCare Inpatient EMR (n=120)</a:t>
              </a:r>
            </a:p>
          </p:txBody>
        </p:sp>
        <p:sp>
          <p:nvSpPr>
            <p:cNvPr id="25" name="tx25"/>
            <p:cNvSpPr/>
            <p:nvPr/>
          </p:nvSpPr>
          <p:spPr>
            <a:xfrm>
              <a:off x="7095599" y="6140765"/>
              <a:ext cx="70916" cy="142279"/>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1</a:t>
              </a:r>
            </a:p>
          </p:txBody>
        </p:sp>
        <p:sp>
          <p:nvSpPr>
            <p:cNvPr id="26" name="tx26"/>
            <p:cNvSpPr/>
            <p:nvPr/>
          </p:nvSpPr>
          <p:spPr>
            <a:xfrm>
              <a:off x="10876826" y="6137590"/>
              <a:ext cx="105461" cy="145454"/>
            </a:xfrm>
            <a:prstGeom prst="rect">
              <a:avLst/>
            </a:prstGeom>
            <a:noFill/>
          </p:spPr>
          <p:txBody>
            <a:bodyPr wrap="none" lIns="0" tIns="0" rIns="0" bIns="0" anchor="ctr" anchorCtr="1"/>
            <a:lstStyle/>
            <a:p>
              <a:pPr marL="0" marR="0" indent="0" algn="l">
                <a:lnSpc>
                  <a:spcPts val="1600"/>
                </a:lnSpc>
                <a:spcBef>
                  <a:spcPct val="0"/>
                </a:spcBef>
                <a:spcAft>
                  <a:spcPct val="0"/>
                </a:spcAft>
              </a:pPr>
              <a:r>
                <a:rPr sz="1600">
                  <a:solidFill>
                    <a:srgbClr val="858D96">
                      <a:alpha val="100000"/>
                    </a:srgbClr>
                  </a:solidFill>
                  <a:latin typeface="Barlow Light"/>
                  <a:cs typeface="Barlow Light"/>
                </a:rPr>
                <a:t>9</a:t>
              </a:r>
            </a:p>
          </p:txBody>
        </p:sp>
      </p:grpSp>
    </p:spTree>
  </p:cSld>
  <p:clrMapOvr>
    <a:masterClrMapping/>
  </p:clrMapOvr>
  <p:transition/>
  <p:timing/>
</p:sld>
</file>

<file path=ppt/tags/tag1.xml><?xml version="1.0" encoding="utf-8"?>
<p:tagLst xmlns:p="http://schemas.openxmlformats.org/presentationml/2006/main">
  <p:tag name="PLACEWARE-AUD-SLIDE-NAME" val="Expense Report Process (after)"/>
</p:tagLst>
</file>

<file path=ppt/tags/tag2.xml><?xml version="1.0" encoding="utf-8"?>
<p:tagLst xmlns:p="http://schemas.openxmlformats.org/presentationml/2006/main">
  <p:tag name="PLACEWARE-AUD-SLIDE-NAME" val="Expense Report Process (after)"/>
</p:tagLst>
</file>

<file path=ppt/tags/tag3.xml><?xml version="1.0" encoding="utf-8"?>
<p:tagLst xmlns:p="http://schemas.openxmlformats.org/presentationml/2006/main">
  <p:tag name="PLACEWARE-AUD-SLIDE-NAME" val="Expense Report Process (after)"/>
</p:tagLst>
</file>

<file path=ppt/tags/tag4.xml><?xml version="1.0" encoding="utf-8"?>
<p:tagLst xmlns:p="http://schemas.openxmlformats.org/presentationml/2006/main">
  <p:tag name="AS_NET" val="4.0.30319.42000"/>
  <p:tag name="AS_OS" val="Microsoft Windows NT 10.0.19042.0"/>
  <p:tag name="AS_RELEASE_DATE" val="2019.09.14"/>
  <p:tag name="AS_TITLE" val="Aspose.Slides for .NET 4.0 Client Profile"/>
  <p:tag name="AS_VERSION" val="19.9"/>
</p:tagLst>
</file>

<file path=ppt/theme/theme1.xml><?xml version="1.0" encoding="utf-8"?>
<a:theme xmlns:r="http://schemas.openxmlformats.org/officeDocument/2006/relationships" xmlns:a="http://schemas.openxmlformats.org/drawingml/2006/main" name="KLAS Brand 2021">
  <a:themeElements>
    <a:clrScheme name="KLAS Brand 2021">
      <a:dk1>
        <a:srgbClr val="101820"/>
      </a:dk1>
      <a:lt1>
        <a:srgbClr val="FFFFFF"/>
      </a:lt1>
      <a:dk2>
        <a:srgbClr val="2B333A"/>
      </a:dk2>
      <a:lt2>
        <a:srgbClr val="F2F3F4"/>
      </a:lt2>
      <a:accent1>
        <a:srgbClr val="2B333A"/>
      </a:accent1>
      <a:accent2>
        <a:srgbClr val="517CA6"/>
      </a:accent2>
      <a:accent3>
        <a:srgbClr val="C18654"/>
      </a:accent3>
      <a:accent4>
        <a:srgbClr val="77945B"/>
      </a:accent4>
      <a:accent5>
        <a:srgbClr val="8484A7"/>
      </a:accent5>
      <a:accent6>
        <a:srgbClr val="9DA5AA"/>
      </a:accent6>
      <a:hlink>
        <a:srgbClr val="4C8BC9"/>
      </a:hlink>
      <a:folHlink>
        <a:srgbClr val="8484A7"/>
      </a:folHlink>
    </a:clrScheme>
    <a:fontScheme name="KLAS Fonts">
      <a:majorFont>
        <a:latin typeface="Barlow Semi Condensed SemiBold"/>
        <a:ea typeface="Arial"/>
        <a:cs typeface="Arial"/>
      </a:majorFont>
      <a:minorFont>
        <a:latin typeface="Barlow Light"/>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KLAS Brand 2021" id="{39FBB4C5-D9B0-4903-A075-A30905FD6085}" vid="{06AEB898-7256-42E1-9EC8-CFF8CB77469B}"/>
    </a:ext>
  </a:extLst>
</a:theme>
</file>

<file path=ppt/theme/theme2.xml><?xml version="1.0" encoding="utf-8"?>
<a:theme xmlns:r="http://schemas.openxmlformats.org/officeDocument/2006/relationships" xmlns:a="http://schemas.openxmlformats.org/drawingml/2006/main" name="1_KLAS Brand 2021">
  <a:themeElements>
    <a:clrScheme name="KLAS Brand 2021">
      <a:dk1>
        <a:srgbClr val="101820"/>
      </a:dk1>
      <a:lt1>
        <a:srgbClr val="FFFFFF"/>
      </a:lt1>
      <a:dk2>
        <a:srgbClr val="2B333A"/>
      </a:dk2>
      <a:lt2>
        <a:srgbClr val="F2F3F4"/>
      </a:lt2>
      <a:accent1>
        <a:srgbClr val="2B333A"/>
      </a:accent1>
      <a:accent2>
        <a:srgbClr val="517CA6"/>
      </a:accent2>
      <a:accent3>
        <a:srgbClr val="C18654"/>
      </a:accent3>
      <a:accent4>
        <a:srgbClr val="77945B"/>
      </a:accent4>
      <a:accent5>
        <a:srgbClr val="8484A7"/>
      </a:accent5>
      <a:accent6>
        <a:srgbClr val="9DA5AA"/>
      </a:accent6>
      <a:hlink>
        <a:srgbClr val="4C8BC9"/>
      </a:hlink>
      <a:folHlink>
        <a:srgbClr val="8484A7"/>
      </a:folHlink>
    </a:clrScheme>
    <a:fontScheme name="KLAS Fonts">
      <a:majorFont>
        <a:latin typeface="Barlow Semi Condensed SemiBold"/>
        <a:ea typeface="Arial"/>
        <a:cs typeface="Arial"/>
      </a:majorFont>
      <a:minorFont>
        <a:latin typeface="Barlow Light"/>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KLAS Brand 2021" id="{39FBB4C5-D9B0-4903-A075-A30905FD6085}" vid="{06AEB898-7256-42E1-9EC8-CFF8CB77469B}"/>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charset="0"/>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charset="0"/>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_rels/item2.xml.rels>&#65279;<?xml version="1.0" encoding="utf-8" standalone="yes"?><Relationships xmlns="http://schemas.openxmlformats.org/package/2006/relationships"><Relationship Id="rId1" Type="http://schemas.openxmlformats.org/officeDocument/2006/relationships/customXmlProps" Target="itemProps2.xml" /></Relationships>
</file>

<file path=customXml/_rels/item3.xml.rels>&#65279;<?xml version="1.0" encoding="utf-8" standalone="yes"?><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3C198249263FA4A9C1BB14999C29A0E" ma:contentTypeVersion="15" ma:contentTypeDescription="Create a new document." ma:contentTypeScope="" ma:versionID="166b7c05b85b2da0d26fa4c036db9012">
  <xsd:schema xmlns:xsd="http://www.w3.org/2001/XMLSchema" xmlns:xs="http://www.w3.org/2001/XMLSchema" xmlns:p="http://schemas.microsoft.com/office/2006/metadata/properties" xmlns:ns2="51a955c1-b152-4ec4-a9c7-3b11306b4e55" xmlns:ns3="192eac18-886c-49cf-8e5f-25594bb8f6b3" targetNamespace="http://schemas.microsoft.com/office/2006/metadata/properties" ma:root="true" ma:fieldsID="d43d1893974a509a1de7a1707f607e06" ns2:_="" ns3:_="">
    <xsd:import namespace="51a955c1-b152-4ec4-a9c7-3b11306b4e55"/>
    <xsd:import namespace="192eac18-886c-49cf-8e5f-25594bb8f6b3"/>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a955c1-b152-4ec4-a9c7-3b11306b4e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9b92c6e-0fb8-4020-ab9b-9635b6b1c53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92eac18-886c-49cf-8e5f-25594bb8f6b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663f3e5b-2355-475e-b762-bc2c99d0eaa8}" ma:internalName="TaxCatchAll" ma:showField="CatchAllData" ma:web="192eac18-886c-49cf-8e5f-25594bb8f6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92eac18-886c-49cf-8e5f-25594bb8f6b3" xsi:nil="true"/>
    <lcf76f155ced4ddcb4097134ff3c332f xmlns="51a955c1-b152-4ec4-a9c7-3b11306b4e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AC337B9-F5D2-421E-AB03-C3AD23F0DF8D}">
  <ds:schemaRefs>
    <ds:schemaRef ds:uri="http://schemas.microsoft.com/sharepoint/v3/contenttype/forms"/>
  </ds:schemaRefs>
</ds:datastoreItem>
</file>

<file path=customXml/itemProps2.xml><?xml version="1.0" encoding="utf-8"?>
<ds:datastoreItem xmlns:ds="http://schemas.openxmlformats.org/officeDocument/2006/customXml" ds:itemID="{1257C622-EAEB-425A-BCA3-8A04E7FF4161}">
  <ds:schemaRefs>
    <ds:schemaRef ds:uri="192eac18-886c-49cf-8e5f-25594bb8f6b3"/>
    <ds:schemaRef ds:uri="51a955c1-b152-4ec4-a9c7-3b11306b4e5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FD3CE4B-CF64-49AF-81D1-0C1E44EED8C1}">
  <ds:schemaRefs>
    <ds:schemaRef ds:uri="http://purl.org/dc/elements/1.1/"/>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http://purl.org/dc/terms/"/>
    <ds:schemaRef ds:uri="http://purl.org/dc/dcmitype/"/>
    <ds:schemaRef ds:uri="http://schemas.microsoft.com/office/infopath/2007/PartnerControls"/>
    <ds:schemaRef ds:uri="192eac18-886c-49cf-8e5f-25594bb8f6b3"/>
    <ds:schemaRef ds:uri="51a955c1-b152-4ec4-a9c7-3b11306b4e55"/>
  </ds:schemaRefs>
</ds:datastoreItem>
</file>

<file path=docProps/app.xml><?xml version="1.0" encoding="utf-8"?>
<Properties xmlns:vt="http://schemas.openxmlformats.org/officeDocument/2006/docPropsVTypes" xmlns="http://schemas.openxmlformats.org/officeDocument/2006/extended-properties">
  <Company/>
  <PresentationFormat>Widescreen</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19.0900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dcterms:created xsi:type="dcterms:W3CDTF">1601-01-01T00:00:00Z</dcterms:created>
  <dcterms:modified xsi:type="dcterms:W3CDTF">1601-01-01T00:00:00Z</dcterms:modified>
</cp:coreProperties>
</file>